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67" r:id="rId2"/>
    <p:sldId id="268" r:id="rId3"/>
    <p:sldId id="270" r:id="rId4"/>
    <p:sldId id="269" r:id="rId5"/>
    <p:sldId id="271" r:id="rId6"/>
    <p:sldId id="296" r:id="rId7"/>
    <p:sldId id="274" r:id="rId8"/>
    <p:sldId id="273" r:id="rId9"/>
    <p:sldId id="275" r:id="rId10"/>
    <p:sldId id="276" r:id="rId11"/>
    <p:sldId id="277" r:id="rId12"/>
    <p:sldId id="278" r:id="rId13"/>
    <p:sldId id="286" r:id="rId14"/>
    <p:sldId id="284" r:id="rId15"/>
    <p:sldId id="285" r:id="rId16"/>
    <p:sldId id="280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83" autoAdjust="0"/>
  </p:normalViewPr>
  <p:slideViewPr>
    <p:cSldViewPr snapToGrid="0">
      <p:cViewPr varScale="1">
        <p:scale>
          <a:sx n="83" d="100"/>
          <a:sy n="83" d="100"/>
        </p:scale>
        <p:origin x="-1229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9ACF72-6445-445A-90C7-0D08E6566CC4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901BF8-9651-4CAF-B760-426A143155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9299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B395-4207-4EC6-B319-B8B5B045A85F}" type="datetime1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0A7E-CF94-4996-835D-6665F0C695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13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259D-9F3A-40EB-94CB-C52EFBDC77C1}" type="datetime1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4462-AA8D-48DF-B9EC-41D25E0EF3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920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A712-A809-4E1E-97FD-B2FAAC2A4B3A}" type="datetime1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D53E-A95C-4C35-8AB4-518B1C6FAD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692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1038" y="1825625"/>
            <a:ext cx="8543925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AE68-7CBA-4D3B-B47C-181628917670}" type="datetime1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B7BF-EDF3-41FA-9D0C-D9941B6D5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31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88044-04FA-4CB8-97CE-1BA6626A5B93}" type="datetime1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9B128-7B9C-4F53-9BC1-22AAE0F622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915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A5A1-6060-4FD4-9C86-A1A676359B24}" type="datetime1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B818-51BD-4A9F-860F-583ED8625B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6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05FA-8536-4DC8-8AC1-C2221CD7BB76}" type="datetime1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4038-A667-4372-9752-0CF7193023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706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5C1C-7D3F-453F-B633-97708E9DFF16}" type="datetime1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A214-F2C6-49AE-95AA-0EBCFF6494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0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E2E3B-CE28-47B4-9B2B-5EEB0BFDD7BC}" type="datetime1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CD70-FFF4-46BF-BE71-B50E0F18F7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46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3AB0C-9B71-402F-AAF2-E4F01147DBE8}" type="datetime1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3634-7065-4B49-BC2C-CB98C5B6E9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01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0D79-79C7-4DA1-979E-635DF071717C}" type="datetime1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CCFD-26A5-47F6-A9D3-CE9BA16555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59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FEDC-3DC6-47E7-AF7A-C3CAD28AEB02}" type="datetime1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3C6B-C342-4B4E-8048-9DAEB2ADF3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531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98DE02-8A37-4BB0-BB1F-B89FDEAEF61F}" type="datetime1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5640AE-7D4B-47BB-8C4B-5E7E5DE3F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mccm@mcc.rsa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guard.ru/satellit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/>
          </p:cNvSpPr>
          <p:nvPr>
            <p:ph type="ctrTitle" idx="4294967295"/>
          </p:nvPr>
        </p:nvSpPr>
        <p:spPr>
          <a:xfrm>
            <a:off x="755650" y="1450975"/>
            <a:ext cx="8396288" cy="2459038"/>
          </a:xfrm>
        </p:spPr>
        <p:txBody>
          <a:bodyPr/>
          <a:lstStyle/>
          <a:p>
            <a:pPr algn="ctr" eaLnBrk="1" hangingPunct="1"/>
            <a:r>
              <a:rPr lang="en-US" altLang="ru-RU" sz="4000">
                <a:solidFill>
                  <a:srgbClr val="000000"/>
                </a:solidFill>
                <a:latin typeface="Arial Unicode MS" pitchFamily="34" charset="-128"/>
              </a:rPr>
              <a:t>Experience of use the MMT-9 telescope for observation of brightness variations of LEO space debris objects</a:t>
            </a:r>
            <a:r>
              <a:rPr lang="ru-RU" altLang="ru-RU" sz="4000"/>
              <a:t> </a:t>
            </a:r>
          </a:p>
        </p:txBody>
      </p:sp>
      <p:sp>
        <p:nvSpPr>
          <p:cNvPr id="3075" name="Rectangle 5"/>
          <p:cNvSpPr>
            <a:spLocks/>
          </p:cNvSpPr>
          <p:nvPr/>
        </p:nvSpPr>
        <p:spPr bwMode="auto">
          <a:xfrm>
            <a:off x="674688" y="4143375"/>
            <a:ext cx="85439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latin typeface="Calibri Light" panose="020F0302020204030204" pitchFamily="34" charset="0"/>
              </a:rPr>
              <a:t>V</a:t>
            </a:r>
            <a:r>
              <a:rPr lang="ru-RU" altLang="ru-RU">
                <a:latin typeface="Calibri Light" panose="020F0302020204030204" pitchFamily="34" charset="0"/>
              </a:rPr>
              <a:t>. </a:t>
            </a:r>
            <a:r>
              <a:rPr lang="en-US" altLang="ru-RU">
                <a:latin typeface="Calibri Light" panose="020F0302020204030204" pitchFamily="34" charset="0"/>
              </a:rPr>
              <a:t>Agapov</a:t>
            </a:r>
            <a:r>
              <a:rPr lang="ru-RU" altLang="ru-RU">
                <a:latin typeface="Calibri Light" panose="020F0302020204030204" pitchFamily="34" charset="0"/>
              </a:rPr>
              <a:t>, </a:t>
            </a:r>
            <a:r>
              <a:rPr lang="en-US" altLang="ru-RU">
                <a:latin typeface="Calibri Light" panose="020F0302020204030204" pitchFamily="34" charset="0"/>
              </a:rPr>
              <a:t>N</a:t>
            </a:r>
            <a:r>
              <a:rPr lang="ru-RU" altLang="ru-RU">
                <a:latin typeface="Calibri Light" panose="020F0302020204030204" pitchFamily="34" charset="0"/>
              </a:rPr>
              <a:t>. </a:t>
            </a:r>
            <a:r>
              <a:rPr lang="en-US" altLang="ru-RU">
                <a:latin typeface="Calibri Light" panose="020F0302020204030204" pitchFamily="34" charset="0"/>
              </a:rPr>
              <a:t>Sakva, D.Davydov, E.Katkova</a:t>
            </a:r>
            <a:endParaRPr lang="ru-RU" altLang="ru-RU">
              <a:latin typeface="Calibri Light" panose="020F0302020204030204" pitchFamily="34" charset="0"/>
            </a:endParaRPr>
          </a:p>
        </p:txBody>
      </p:sp>
      <p:sp>
        <p:nvSpPr>
          <p:cNvPr id="3076" name="Rectangle 5"/>
          <p:cNvSpPr>
            <a:spLocks/>
          </p:cNvSpPr>
          <p:nvPr/>
        </p:nvSpPr>
        <p:spPr bwMode="auto">
          <a:xfrm>
            <a:off x="679450" y="5856288"/>
            <a:ext cx="85439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latin typeface="Calibri Light" panose="020F0302020204030204" pitchFamily="34" charset="0"/>
              </a:rPr>
              <a:t>35</a:t>
            </a:r>
            <a:r>
              <a:rPr lang="en-US" altLang="ru-RU" baseline="30000">
                <a:latin typeface="Calibri Light" panose="020F0302020204030204" pitchFamily="34" charset="0"/>
              </a:rPr>
              <a:t>th</a:t>
            </a:r>
            <a:r>
              <a:rPr lang="en-US" altLang="ru-RU">
                <a:latin typeface="Calibri Light" panose="020F0302020204030204" pitchFamily="34" charset="0"/>
              </a:rPr>
              <a:t> IADC meeting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latin typeface="Calibri Light" panose="020F0302020204030204" pitchFamily="34" charset="0"/>
              </a:rPr>
              <a:t>Darmstadt, 24-26 April 2017</a:t>
            </a:r>
            <a:endParaRPr lang="ru-RU" altLang="ru-RU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/>
              <a:t>AJISAI</a:t>
            </a:r>
            <a:r>
              <a:rPr lang="ru-RU" altLang="ru-RU" sz="2800"/>
              <a:t> – </a:t>
            </a:r>
            <a:r>
              <a:rPr lang="en-US" altLang="ru-RU" sz="2800"/>
              <a:t>SATELLITE PRODUCING BRIGHT FLARES</a:t>
            </a:r>
            <a:endParaRPr lang="ru-RU" altLang="ru-RU" sz="2800"/>
          </a:p>
        </p:txBody>
      </p:sp>
      <p:pic>
        <p:nvPicPr>
          <p:cNvPr id="12291" name="Picture 6" descr="http://astroguard.ru/satellites/track/12121808/plot/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825625"/>
            <a:ext cx="695483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1879600" y="6065838"/>
            <a:ext cx="6146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Ajisai</a:t>
            </a:r>
            <a:r>
              <a:rPr lang="ru-RU" altLang="ru-RU" sz="1800">
                <a:latin typeface="Arial" panose="020B0604020202020204" pitchFamily="34" charset="0"/>
              </a:rPr>
              <a:t> (</a:t>
            </a:r>
            <a:r>
              <a:rPr lang="ru-RU" altLang="ru-RU" sz="1800">
                <a:solidFill>
                  <a:srgbClr val="000000"/>
                </a:solidFill>
                <a:latin typeface="Arial" panose="020B0604020202020204" pitchFamily="34" charset="0"/>
              </a:rPr>
              <a:t>1986-061A</a:t>
            </a:r>
            <a:r>
              <a:rPr lang="ru-RU" altLang="ru-RU" sz="1800">
                <a:latin typeface="Arial" panose="020B0604020202020204" pitchFamily="34" charset="0"/>
              </a:rPr>
              <a:t>, 16908)</a:t>
            </a:r>
            <a:r>
              <a:rPr lang="en-US" altLang="ru-RU" sz="1800">
                <a:latin typeface="Arial" panose="020B0604020202020204" pitchFamily="34" charset="0"/>
              </a:rPr>
              <a:t> light curve, track on </a:t>
            </a:r>
            <a:r>
              <a:rPr lang="ru-RU" altLang="ru-RU" sz="1800">
                <a:latin typeface="Arial" panose="020B0604020202020204" pitchFamily="34" charset="0"/>
              </a:rPr>
              <a:t>8 </a:t>
            </a:r>
            <a:r>
              <a:rPr lang="en-US" altLang="ru-RU" sz="1800">
                <a:latin typeface="Arial" panose="020B0604020202020204" pitchFamily="34" charset="0"/>
              </a:rPr>
              <a:t>Mar</a:t>
            </a:r>
            <a:r>
              <a:rPr lang="ru-RU" altLang="ru-RU" sz="1800">
                <a:latin typeface="Arial" panose="020B0604020202020204" pitchFamily="34" charset="0"/>
              </a:rPr>
              <a:t> 2017</a:t>
            </a:r>
          </a:p>
        </p:txBody>
      </p:sp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9E2EB5D-CC8A-4BDF-A192-607D3604FDE2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 dirty="0"/>
              <a:t>AJISAI</a:t>
            </a:r>
            <a:r>
              <a:rPr lang="ru-RU" altLang="ru-RU" sz="2800" dirty="0"/>
              <a:t> – </a:t>
            </a:r>
            <a:r>
              <a:rPr lang="en-US" altLang="ru-RU" sz="2800" dirty="0"/>
              <a:t>ASSESMENT OF BRIGHTNESS VARIATIONS PERIOD</a:t>
            </a:r>
            <a:endParaRPr lang="ru-RU" altLang="ru-RU" sz="2800" dirty="0"/>
          </a:p>
        </p:txBody>
      </p:sp>
      <p:pic>
        <p:nvPicPr>
          <p:cNvPr id="13315" name="Picture 5" descr="f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76388"/>
            <a:ext cx="68103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289050" y="5805488"/>
            <a:ext cx="73279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Light curve of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  <a:r>
              <a:rPr lang="en-US" altLang="ru-RU" sz="1800">
                <a:latin typeface="Arial" panose="020B0604020202020204" pitchFamily="34" charset="0"/>
              </a:rPr>
              <a:t>Ajisai</a:t>
            </a:r>
            <a:r>
              <a:rPr lang="ru-RU" altLang="ru-RU" sz="1800">
                <a:latin typeface="Arial" panose="020B0604020202020204" pitchFamily="34" charset="0"/>
              </a:rPr>
              <a:t> (</a:t>
            </a:r>
            <a:r>
              <a:rPr lang="ru-RU" altLang="ru-RU" sz="1800">
                <a:solidFill>
                  <a:srgbClr val="000000"/>
                </a:solidFill>
                <a:latin typeface="Arial" panose="020B0604020202020204" pitchFamily="34" charset="0"/>
              </a:rPr>
              <a:t>1986-061A</a:t>
            </a:r>
            <a:r>
              <a:rPr lang="ru-RU" altLang="ru-RU" sz="1800">
                <a:latin typeface="Arial" panose="020B0604020202020204" pitchFamily="34" charset="0"/>
              </a:rPr>
              <a:t>, 16908)</a:t>
            </a:r>
            <a:r>
              <a:rPr lang="en-US" altLang="ru-RU" sz="1800">
                <a:latin typeface="Arial" panose="020B0604020202020204" pitchFamily="34" charset="0"/>
              </a:rPr>
              <a:t> folded to period 2.34393 sec, </a:t>
            </a:r>
            <a:endParaRPr lang="ru-RU" altLang="ru-RU" sz="180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track on </a:t>
            </a:r>
            <a:r>
              <a:rPr lang="ru-RU" altLang="ru-RU" sz="1800">
                <a:latin typeface="Arial" panose="020B0604020202020204" pitchFamily="34" charset="0"/>
              </a:rPr>
              <a:t>8 </a:t>
            </a:r>
            <a:r>
              <a:rPr lang="en-US" altLang="ru-RU" sz="1800">
                <a:latin typeface="Arial" panose="020B0604020202020204" pitchFamily="34" charset="0"/>
              </a:rPr>
              <a:t>Mar</a:t>
            </a:r>
            <a:r>
              <a:rPr lang="ru-RU" altLang="ru-RU" sz="1800">
                <a:latin typeface="Arial" panose="020B0604020202020204" pitchFamily="34" charset="0"/>
              </a:rPr>
              <a:t> 2017</a:t>
            </a:r>
          </a:p>
        </p:txBody>
      </p:sp>
      <p:sp>
        <p:nvSpPr>
          <p:cNvPr id="1331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514D95-F734-41E2-AF35-9F6E581DD942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681038" y="365125"/>
            <a:ext cx="8918575" cy="1325563"/>
          </a:xfrm>
          <a:noFill/>
        </p:spPr>
        <p:txBody>
          <a:bodyPr/>
          <a:lstStyle/>
          <a:p>
            <a:pPr eaLnBrk="1" hangingPunct="1"/>
            <a:r>
              <a:rPr lang="en-US" altLang="ru-RU" sz="2800"/>
              <a:t>AJISAI</a:t>
            </a:r>
            <a:r>
              <a:rPr lang="ru-RU" altLang="ru-RU" sz="2800"/>
              <a:t> – </a:t>
            </a:r>
            <a:r>
              <a:rPr lang="en-US" altLang="ru-RU" sz="2800"/>
              <a:t>LONG-TERM EVOLUTION OF BRIGHTNESS VARIATION PERIOD</a:t>
            </a:r>
            <a:endParaRPr lang="ru-RU" altLang="ru-RU" sz="280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001963" y="6008688"/>
            <a:ext cx="42767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Ajisai</a:t>
            </a:r>
            <a:r>
              <a:rPr lang="ru-RU" altLang="ru-RU" sz="1800">
                <a:latin typeface="Arial" panose="020B0604020202020204" pitchFamily="34" charset="0"/>
              </a:rPr>
              <a:t> (</a:t>
            </a:r>
            <a:r>
              <a:rPr lang="ru-RU" altLang="ru-RU" sz="1800">
                <a:solidFill>
                  <a:srgbClr val="000000"/>
                </a:solidFill>
                <a:latin typeface="Arial" panose="020B0604020202020204" pitchFamily="34" charset="0"/>
              </a:rPr>
              <a:t>1986-061A</a:t>
            </a:r>
            <a:r>
              <a:rPr lang="ru-RU" altLang="ru-RU" sz="1800">
                <a:latin typeface="Arial" panose="020B0604020202020204" pitchFamily="34" charset="0"/>
              </a:rPr>
              <a:t>, 16908) </a:t>
            </a:r>
            <a:r>
              <a:rPr lang="en-US" altLang="ru-RU" sz="1800">
                <a:latin typeface="Arial" panose="020B0604020202020204" pitchFamily="34" charset="0"/>
              </a:rPr>
              <a:t>– </a:t>
            </a:r>
            <a:r>
              <a:rPr lang="ru-RU" altLang="ru-RU" sz="1800">
                <a:latin typeface="Arial" panose="020B0604020202020204" pitchFamily="34" charset="0"/>
              </a:rPr>
              <a:t>2014-2017 </a:t>
            </a:r>
          </a:p>
        </p:txBody>
      </p:sp>
      <p:pic>
        <p:nvPicPr>
          <p:cNvPr id="14340" name="Picture 6" descr="peri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779588"/>
            <a:ext cx="68103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404126-FC22-4890-BD5E-D524841B427F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/>
              <a:t>AJISAI</a:t>
            </a:r>
            <a:r>
              <a:rPr lang="ru-RU" altLang="ru-RU" sz="2800"/>
              <a:t> – </a:t>
            </a:r>
            <a:r>
              <a:rPr lang="en-US" altLang="ru-RU" sz="2800"/>
              <a:t>STATISTICS OF MEASURED BRIGHTNESS</a:t>
            </a:r>
            <a:endParaRPr lang="ru-RU" altLang="ru-RU" sz="28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4788" y="1908175"/>
            <a:ext cx="35956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Distribution of Ajisai</a:t>
            </a:r>
            <a:r>
              <a:rPr lang="ru-RU" altLang="ru-RU" sz="1800">
                <a:latin typeface="Arial" panose="020B0604020202020204" pitchFamily="34" charset="0"/>
              </a:rPr>
              <a:t> (</a:t>
            </a:r>
            <a:r>
              <a:rPr lang="ru-RU" altLang="ru-RU" sz="1800">
                <a:solidFill>
                  <a:srgbClr val="000000"/>
                </a:solidFill>
                <a:latin typeface="Arial" panose="020B0604020202020204" pitchFamily="34" charset="0"/>
              </a:rPr>
              <a:t>1986-061A</a:t>
            </a:r>
            <a:r>
              <a:rPr lang="ru-RU" altLang="ru-RU" sz="1800">
                <a:latin typeface="Arial" panose="020B0604020202020204" pitchFamily="34" charset="0"/>
              </a:rPr>
              <a:t>, 16908)</a:t>
            </a:r>
            <a:r>
              <a:rPr lang="en-US" altLang="ru-RU" sz="1800">
                <a:latin typeface="Arial" panose="020B0604020202020204" pitchFamily="34" charset="0"/>
              </a:rPr>
              <a:t> brightness measured in tracks obtained by MMT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5364" name="Picture 5" descr="16908_AJISAI_nonpenumbra_histogram_s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1604963"/>
            <a:ext cx="4953000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78C2D8-E49E-4544-B8C9-DA024D66565E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/>
              <a:t>Midas-7</a:t>
            </a:r>
            <a:r>
              <a:rPr lang="ru-RU" altLang="ru-RU" sz="2800"/>
              <a:t> – </a:t>
            </a:r>
            <a:r>
              <a:rPr lang="en-US" altLang="ru-RU" sz="2800"/>
              <a:t>STRONG VARIATIONS OF BRIGHTNESS</a:t>
            </a:r>
            <a:endParaRPr lang="ru-RU" altLang="ru-RU" sz="280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801813" y="6005513"/>
            <a:ext cx="63785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Light curve for Midas-7</a:t>
            </a:r>
            <a:r>
              <a:rPr lang="ru-RU" altLang="ru-RU" sz="1800">
                <a:latin typeface="Arial" panose="020B0604020202020204" pitchFamily="34" charset="0"/>
              </a:rPr>
              <a:t> (1963-030A, </a:t>
            </a:r>
            <a:r>
              <a:rPr lang="en-US" altLang="ru-RU" sz="1800">
                <a:latin typeface="Arial" panose="020B0604020202020204" pitchFamily="34" charset="0"/>
              </a:rPr>
              <a:t>622</a:t>
            </a:r>
            <a:r>
              <a:rPr lang="ru-RU" altLang="ru-RU" sz="1800">
                <a:latin typeface="Arial" panose="020B0604020202020204" pitchFamily="34" charset="0"/>
              </a:rPr>
              <a:t>)</a:t>
            </a:r>
            <a:r>
              <a:rPr lang="en-US" altLang="ru-RU" sz="1800">
                <a:latin typeface="Arial" panose="020B0604020202020204" pitchFamily="34" charset="0"/>
              </a:rPr>
              <a:t>, track </a:t>
            </a:r>
            <a:r>
              <a:rPr lang="ru-RU" altLang="ru-RU" sz="1800">
                <a:latin typeface="Arial" panose="020B0604020202020204" pitchFamily="34" charset="0"/>
              </a:rPr>
              <a:t>24 </a:t>
            </a:r>
            <a:r>
              <a:rPr lang="en-US" altLang="ru-RU" sz="1800">
                <a:latin typeface="Arial" panose="020B0604020202020204" pitchFamily="34" charset="0"/>
              </a:rPr>
              <a:t>Mar</a:t>
            </a:r>
            <a:r>
              <a:rPr lang="ru-RU" altLang="ru-RU" sz="1800">
                <a:latin typeface="Arial" panose="020B0604020202020204" pitchFamily="34" charset="0"/>
              </a:rPr>
              <a:t> 2017</a:t>
            </a:r>
          </a:p>
        </p:txBody>
      </p:sp>
      <p:pic>
        <p:nvPicPr>
          <p:cNvPr id="16388" name="Picture 6" descr="http://astroguard.ru/satellites/track/12157542/plot/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749425"/>
            <a:ext cx="68103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F6CD2C2-9CA6-4D9C-A7D2-664F550A8636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/>
              <a:t>Midas-7</a:t>
            </a:r>
            <a:r>
              <a:rPr lang="ru-RU" altLang="ru-RU" sz="2800"/>
              <a:t> – </a:t>
            </a:r>
            <a:r>
              <a:rPr lang="en-US" altLang="ru-RU" sz="2800"/>
              <a:t>ASSESSMENT OF BRIGHTNESS VARIATIONS PERIOD</a:t>
            </a:r>
            <a:endParaRPr lang="ru-RU" altLang="ru-RU" sz="280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398588" y="5892800"/>
            <a:ext cx="71088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Light curve of Midas-7</a:t>
            </a:r>
            <a:r>
              <a:rPr lang="ru-RU" altLang="ru-RU" sz="1800">
                <a:latin typeface="Arial" panose="020B0604020202020204" pitchFamily="34" charset="0"/>
              </a:rPr>
              <a:t> (1963-030A, </a:t>
            </a:r>
            <a:r>
              <a:rPr lang="en-US" altLang="ru-RU" sz="1800">
                <a:latin typeface="Arial" panose="020B0604020202020204" pitchFamily="34" charset="0"/>
              </a:rPr>
              <a:t>622</a:t>
            </a:r>
            <a:r>
              <a:rPr lang="ru-RU" altLang="ru-RU" sz="1800">
                <a:latin typeface="Arial" panose="020B0604020202020204" pitchFamily="34" charset="0"/>
              </a:rPr>
              <a:t>)</a:t>
            </a:r>
            <a:r>
              <a:rPr lang="en-US" altLang="ru-RU" sz="1800">
                <a:latin typeface="Arial" panose="020B0604020202020204" pitchFamily="34" charset="0"/>
              </a:rPr>
              <a:t> folded to period 72.6466 s,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track</a:t>
            </a:r>
            <a:r>
              <a:rPr lang="ru-RU" altLang="ru-RU" sz="1800">
                <a:latin typeface="Arial" panose="020B0604020202020204" pitchFamily="34" charset="0"/>
              </a:rPr>
              <a:t> 24 </a:t>
            </a:r>
            <a:r>
              <a:rPr lang="en-US" altLang="ru-RU" sz="1800">
                <a:latin typeface="Arial" panose="020B0604020202020204" pitchFamily="34" charset="0"/>
              </a:rPr>
              <a:t>Mar</a:t>
            </a:r>
            <a:r>
              <a:rPr lang="ru-RU" altLang="ru-RU" sz="1800">
                <a:latin typeface="Arial" panose="020B0604020202020204" pitchFamily="34" charset="0"/>
              </a:rPr>
              <a:t> 2017</a:t>
            </a:r>
          </a:p>
        </p:txBody>
      </p:sp>
      <p:pic>
        <p:nvPicPr>
          <p:cNvPr id="17412" name="Picture 6" descr="http://astroguard.ru/satellites/track/12157542/plot/f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662113"/>
            <a:ext cx="68103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ED16C28-821A-4BB9-AF36-0CC9E3B8F527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 dirty="0"/>
              <a:t>Midas-7</a:t>
            </a:r>
            <a:r>
              <a:rPr lang="ru-RU" altLang="ru-RU" sz="2800" dirty="0"/>
              <a:t> – </a:t>
            </a:r>
            <a:r>
              <a:rPr lang="en-US" altLang="ru-RU" sz="2800" dirty="0"/>
              <a:t>LONG-TERM EVOLUTION OF BRIGHTNESS VARIATION PERIOD</a:t>
            </a:r>
            <a:endParaRPr lang="ru-RU" altLang="ru-RU" sz="2800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41625" y="5932488"/>
            <a:ext cx="42227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Midas-7</a:t>
            </a:r>
            <a:r>
              <a:rPr lang="ru-RU" altLang="ru-RU" sz="1800">
                <a:latin typeface="Arial" panose="020B0604020202020204" pitchFamily="34" charset="0"/>
              </a:rPr>
              <a:t> (1963-030A, </a:t>
            </a:r>
            <a:r>
              <a:rPr lang="en-US" altLang="ru-RU" sz="1800">
                <a:latin typeface="Arial" panose="020B0604020202020204" pitchFamily="34" charset="0"/>
              </a:rPr>
              <a:t>622</a:t>
            </a:r>
            <a:r>
              <a:rPr lang="ru-RU" altLang="ru-RU" sz="1800">
                <a:latin typeface="Arial" panose="020B0604020202020204" pitchFamily="34" charset="0"/>
              </a:rPr>
              <a:t>) </a:t>
            </a:r>
            <a:r>
              <a:rPr lang="en-US" altLang="ru-RU" sz="1800">
                <a:latin typeface="Arial" panose="020B0604020202020204" pitchFamily="34" charset="0"/>
              </a:rPr>
              <a:t>– </a:t>
            </a:r>
            <a:r>
              <a:rPr lang="ru-RU" altLang="ru-RU" sz="1800">
                <a:latin typeface="Arial" panose="020B0604020202020204" pitchFamily="34" charset="0"/>
              </a:rPr>
              <a:t>2014-2017</a:t>
            </a:r>
          </a:p>
        </p:txBody>
      </p:sp>
      <p:pic>
        <p:nvPicPr>
          <p:cNvPr id="18436" name="Picture 6" descr="http://astroguard.ru/satellites/124/plot/peri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703388"/>
            <a:ext cx="68103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296A6D3-A1F9-4105-A20C-E4C06A021174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/>
              <a:t>Midas-7</a:t>
            </a:r>
            <a:r>
              <a:rPr lang="ru-RU" altLang="ru-RU" sz="2800"/>
              <a:t> – </a:t>
            </a:r>
            <a:r>
              <a:rPr lang="en-US" altLang="ru-RU" sz="2800"/>
              <a:t>STATISTICS OF MEASURED BRIGHTNESS</a:t>
            </a:r>
            <a:endParaRPr lang="ru-RU" altLang="ru-RU" sz="28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23863" y="1922463"/>
            <a:ext cx="35956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Distribution of Midas-7</a:t>
            </a:r>
            <a:r>
              <a:rPr lang="ru-RU" altLang="ru-RU" sz="1800">
                <a:latin typeface="Arial" panose="020B0604020202020204" pitchFamily="34" charset="0"/>
              </a:rPr>
              <a:t> (1963-030A, </a:t>
            </a:r>
            <a:r>
              <a:rPr lang="en-US" altLang="ru-RU" sz="1800">
                <a:latin typeface="Arial" panose="020B0604020202020204" pitchFamily="34" charset="0"/>
              </a:rPr>
              <a:t>622</a:t>
            </a:r>
            <a:r>
              <a:rPr lang="ru-RU" altLang="ru-RU" sz="1800">
                <a:latin typeface="Arial" panose="020B0604020202020204" pitchFamily="34" charset="0"/>
              </a:rPr>
              <a:t>)</a:t>
            </a:r>
            <a:r>
              <a:rPr lang="en-US" altLang="ru-RU" sz="1800">
                <a:latin typeface="Arial" panose="020B0604020202020204" pitchFamily="34" charset="0"/>
              </a:rPr>
              <a:t> brightness measured in tracks obtained by MMT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9460" name="Picture 5" descr="622_MIDAS-7_nonpenumbra_histogram_s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422400"/>
            <a:ext cx="526256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48512B-6D41-402D-A4A3-079C53473024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noFill/>
        </p:spPr>
        <p:txBody>
          <a:bodyPr/>
          <a:lstStyle/>
          <a:p>
            <a:pPr eaLnBrk="1" hangingPunct="1"/>
            <a:r>
              <a:rPr lang="en-US" altLang="ru-RU" sz="2800" dirty="0"/>
              <a:t>MMT – STATISTICS OF OBSERVATIONS OF L/V STAGES</a:t>
            </a:r>
            <a:endParaRPr lang="ru-RU" altLang="ru-RU" sz="2800" dirty="0"/>
          </a:p>
        </p:txBody>
      </p:sp>
      <p:graphicFrame>
        <p:nvGraphicFramePr>
          <p:cNvPr id="31953" name="Group 2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49798"/>
              </p:ext>
            </p:extLst>
          </p:nvPr>
        </p:nvGraphicFramePr>
        <p:xfrm>
          <a:off x="552450" y="1919288"/>
          <a:ext cx="8575675" cy="4391060"/>
        </p:xfrm>
        <a:graphic>
          <a:graphicData uri="http://schemas.openxmlformats.org/drawingml/2006/table">
            <a:tbl>
              <a:tblPr/>
              <a:tblGrid>
                <a:gridCol w="5543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5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6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With determined photometric period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 R/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in the MMT database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 of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6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Mar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2017,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including re-entered objects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74291" marR="74291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1356</a:t>
                      </a: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420</a:t>
                      </a: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499">
                <a:tc>
                  <a:txBody>
                    <a:bodyPr/>
                    <a:lstStyle/>
                    <a:p>
                      <a:pPr marL="0" marR="0" lvl="0" indent="7191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nd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stage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Ariane-5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EPS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ECS-A)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846">
                <a:tc>
                  <a:txBody>
                    <a:bodyPr/>
                    <a:lstStyle/>
                    <a:p>
                      <a:pPr marL="0" marR="0" lvl="0" indent="7191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rd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stage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Ariane-1 … Ariane-4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697">
                <a:tc>
                  <a:txBody>
                    <a:bodyPr/>
                    <a:lstStyle/>
                    <a:p>
                      <a:pPr marL="0" marR="0" lvl="0" indent="7191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Centaur upper stage  (Atlas/Centaur, all modifications)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74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63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846">
                <a:tc>
                  <a:txBody>
                    <a:bodyPr/>
                    <a:lstStyle/>
                    <a:p>
                      <a:pPr marL="0" marR="0" lvl="0" indent="7191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nd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stage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CZ-2C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762">
                <a:tc>
                  <a:txBody>
                    <a:bodyPr/>
                    <a:lstStyle/>
                    <a:p>
                      <a:pPr marL="0" marR="0" lvl="0" indent="7191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nd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stage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CZ-2D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762">
                <a:tc>
                  <a:txBody>
                    <a:bodyPr/>
                    <a:lstStyle/>
                    <a:p>
                      <a:pPr marL="0" marR="0" lvl="0" indent="7191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rd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stage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CZ-4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36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762">
                <a:tc>
                  <a:txBody>
                    <a:bodyPr/>
                    <a:lstStyle/>
                    <a:p>
                      <a:pPr marL="0" marR="0" lvl="0" indent="7191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nd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stage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H-2 and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H-2A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762">
                <a:tc>
                  <a:txBody>
                    <a:bodyPr/>
                    <a:lstStyle/>
                    <a:p>
                      <a:pPr marL="0" marR="0" lvl="0" indent="7191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stage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PSLV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1" marR="74291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257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75FBAD-7565-4472-8CA8-7405838F3854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681038" y="187325"/>
            <a:ext cx="8543925" cy="1325563"/>
          </a:xfrm>
          <a:noFill/>
        </p:spPr>
        <p:txBody>
          <a:bodyPr/>
          <a:lstStyle/>
          <a:p>
            <a:pPr eaLnBrk="1" hangingPunct="1"/>
            <a:r>
              <a:rPr lang="en-US" altLang="ru-RU" sz="2800" dirty="0"/>
              <a:t>VARIATIONS OF BRIGHTNESS </a:t>
            </a:r>
            <a:br>
              <a:rPr lang="en-US" altLang="ru-RU" sz="2800" dirty="0"/>
            </a:br>
            <a:r>
              <a:rPr lang="en-US" altLang="ru-RU" sz="2800" dirty="0"/>
              <a:t>OF THE</a:t>
            </a:r>
            <a:r>
              <a:rPr lang="ru-RU" altLang="ru-RU" sz="2800" dirty="0"/>
              <a:t> </a:t>
            </a:r>
            <a:r>
              <a:rPr lang="en-US" altLang="ru-RU" sz="2800" dirty="0"/>
              <a:t>ARIANE-44L 3</a:t>
            </a:r>
            <a:r>
              <a:rPr lang="en-US" altLang="ru-RU" sz="2800" baseline="30000" dirty="0"/>
              <a:t>rd</a:t>
            </a:r>
            <a:r>
              <a:rPr lang="en-US" altLang="ru-RU" sz="2800" dirty="0"/>
              <a:t> STAGE</a:t>
            </a:r>
            <a:endParaRPr lang="ru-RU" altLang="ru-RU" sz="2800" dirty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845380" y="5655359"/>
            <a:ext cx="62755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Light curve of the Ariane-44L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en-US" altLang="ru-RU" sz="1800" dirty="0">
                <a:latin typeface="Arial" panose="020B0604020202020204" pitchFamily="34" charset="0"/>
              </a:rPr>
              <a:t>3</a:t>
            </a:r>
            <a:r>
              <a:rPr lang="en-US" altLang="ru-RU" sz="1800" baseline="30000" dirty="0">
                <a:latin typeface="Arial" panose="020B0604020202020204" pitchFamily="34" charset="0"/>
              </a:rPr>
              <a:t>rd</a:t>
            </a:r>
            <a:r>
              <a:rPr lang="en-US" altLang="ru-RU" sz="1800" dirty="0">
                <a:latin typeface="Arial" panose="020B0604020202020204" pitchFamily="34" charset="0"/>
              </a:rPr>
              <a:t> stage </a:t>
            </a:r>
            <a:r>
              <a:rPr lang="ru-RU" altLang="ru-RU" sz="1800" dirty="0">
                <a:latin typeface="Arial" panose="020B0604020202020204" pitchFamily="34" charset="0"/>
              </a:rPr>
              <a:t>(1990-091C, </a:t>
            </a:r>
            <a:r>
              <a:rPr lang="en-US" altLang="ru-RU" sz="1800" dirty="0">
                <a:latin typeface="Arial" panose="020B0604020202020204" pitchFamily="34" charset="0"/>
              </a:rPr>
              <a:t>20874</a:t>
            </a:r>
            <a:r>
              <a:rPr lang="ru-RU" altLang="ru-RU" sz="1800" dirty="0">
                <a:latin typeface="Arial" panose="020B0604020202020204" pitchFamily="34" charset="0"/>
              </a:rPr>
              <a:t>)</a:t>
            </a:r>
            <a:r>
              <a:rPr lang="en-US" altLang="ru-RU" sz="1800" dirty="0">
                <a:latin typeface="Arial" panose="020B0604020202020204" pitchFamily="34" charset="0"/>
              </a:rPr>
              <a:t>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track</a:t>
            </a:r>
            <a:r>
              <a:rPr lang="ru-RU" altLang="ru-RU" sz="1800" dirty="0">
                <a:latin typeface="Arial" panose="020B0604020202020204" pitchFamily="34" charset="0"/>
              </a:rPr>
              <a:t> 2</a:t>
            </a:r>
            <a:r>
              <a:rPr lang="en-US" altLang="ru-RU" sz="1800" dirty="0">
                <a:latin typeface="Arial" panose="020B0604020202020204" pitchFamily="34" charset="0"/>
              </a:rPr>
              <a:t>7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en-US" altLang="ru-RU" sz="1800" dirty="0">
                <a:latin typeface="Arial" panose="020B0604020202020204" pitchFamily="34" charset="0"/>
              </a:rPr>
              <a:t>Jun</a:t>
            </a:r>
            <a:r>
              <a:rPr lang="ru-RU" altLang="ru-RU" sz="1800" dirty="0">
                <a:latin typeface="Arial" panose="020B0604020202020204" pitchFamily="34" charset="0"/>
              </a:rPr>
              <a:t> 2014</a:t>
            </a:r>
          </a:p>
        </p:txBody>
      </p:sp>
      <p:pic>
        <p:nvPicPr>
          <p:cNvPr id="23556" name="Picture 8" descr="http://astroguard.ru/satellites/track/549239/plot/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371600"/>
            <a:ext cx="68103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D4541C-E830-48BD-9718-18CC3E1F300E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/>
          </p:cNvSpPr>
          <p:nvPr>
            <p:ph type="body" idx="1"/>
          </p:nvPr>
        </p:nvSpPr>
        <p:spPr>
          <a:xfrm>
            <a:off x="5989638" y="1617663"/>
            <a:ext cx="3259137" cy="4792662"/>
          </a:xfrm>
        </p:spPr>
        <p:txBody>
          <a:bodyPr/>
          <a:lstStyle/>
          <a:p>
            <a:pPr marL="0" indent="0" eaLnBrk="1" fontAlgn="b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1800"/>
              <a:t>MMT is developed and built by</a:t>
            </a:r>
            <a:r>
              <a:rPr lang="ru-RU" altLang="ja-JP" sz="1800"/>
              <a:t> «</a:t>
            </a:r>
            <a:r>
              <a:rPr lang="en-US" altLang="ja-JP" sz="1800"/>
              <a:t>Parallax</a:t>
            </a:r>
            <a:r>
              <a:rPr lang="ru-RU" altLang="ja-JP" sz="1800"/>
              <a:t>»</a:t>
            </a:r>
            <a:r>
              <a:rPr lang="en-US" altLang="ja-JP" sz="1800"/>
              <a:t> company for Kazan</a:t>
            </a:r>
            <a:r>
              <a:rPr lang="ru-RU" altLang="ja-JP" sz="1800"/>
              <a:t> </a:t>
            </a:r>
            <a:r>
              <a:rPr lang="en-US" altLang="ja-JP" sz="1800"/>
              <a:t>Federal University</a:t>
            </a:r>
            <a:r>
              <a:rPr lang="ru-RU" altLang="ja-JP" sz="1800"/>
              <a:t> (</a:t>
            </a:r>
            <a:r>
              <a:rPr lang="en-US" altLang="ja-JP" sz="1800"/>
              <a:t>KFU</a:t>
            </a:r>
            <a:r>
              <a:rPr lang="ru-RU" altLang="ja-JP" sz="1800"/>
              <a:t>)</a:t>
            </a:r>
            <a:r>
              <a:rPr lang="en-US" altLang="ja-JP" sz="1800"/>
              <a:t> with the goal to detect and characterize fast optical transients of various origin (cosmological, galactic, near-Earth)</a:t>
            </a:r>
            <a:r>
              <a:rPr lang="ru-RU" altLang="ja-JP" sz="1800"/>
              <a:t>. </a:t>
            </a:r>
          </a:p>
          <a:p>
            <a:pPr marL="0" indent="0" eaLnBrk="1" fontAlgn="b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1800"/>
              <a:t>Institute of physics of</a:t>
            </a:r>
            <a:r>
              <a:rPr lang="ru-RU" altLang="ja-JP" sz="1800"/>
              <a:t> </a:t>
            </a:r>
            <a:r>
              <a:rPr lang="en-US" altLang="ja-JP" sz="1800"/>
              <a:t>KFU together with</a:t>
            </a:r>
            <a:r>
              <a:rPr lang="ru-RU" altLang="ja-JP" sz="1800"/>
              <a:t> </a:t>
            </a:r>
            <a:r>
              <a:rPr lang="en-US" altLang="ja-JP" sz="1800"/>
              <a:t>SAO RAS</a:t>
            </a:r>
            <a:r>
              <a:rPr lang="ru-RU" altLang="ja-JP" sz="1800"/>
              <a:t> </a:t>
            </a:r>
            <a:r>
              <a:rPr lang="en-US" altLang="ja-JP" sz="1800"/>
              <a:t>use MMT for fundamental scientific research projects.</a:t>
            </a:r>
            <a:r>
              <a:rPr lang="ru-RU" altLang="ja-JP" sz="1800"/>
              <a:t> </a:t>
            </a:r>
            <a:endParaRPr lang="en-US" altLang="ja-JP" sz="1800"/>
          </a:p>
          <a:p>
            <a:pPr marL="0" indent="0" eaLnBrk="1" fontAlgn="b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1800"/>
              <a:t>Analysis of optical transients associated with near-Earth objects is performed by Institute of physics of</a:t>
            </a:r>
            <a:r>
              <a:rPr lang="ru-RU" altLang="ja-JP" sz="1800"/>
              <a:t> </a:t>
            </a:r>
            <a:r>
              <a:rPr lang="en-US" altLang="ja-JP" sz="1800"/>
              <a:t>KFU in cooperation with</a:t>
            </a:r>
            <a:r>
              <a:rPr lang="ru-RU" altLang="ja-JP" sz="1800"/>
              <a:t> </a:t>
            </a:r>
            <a:r>
              <a:rPr lang="en-US" altLang="ja-JP" sz="1800"/>
              <a:t>Station “Arkhyz” of Research and Production Enterprise “Precision Systems and Instruments”</a:t>
            </a:r>
            <a:r>
              <a:rPr lang="ru-RU" altLang="ja-JP" sz="1800"/>
              <a:t>.</a:t>
            </a:r>
            <a:endParaRPr lang="en-US" altLang="ja-JP" sz="1800"/>
          </a:p>
          <a:p>
            <a:pPr marL="0" indent="0" eaLnBrk="1" fontAlgn="b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1800"/>
              <a:t>ASPOS OKP receives data from MMT under contract by Roscosmos.</a:t>
            </a:r>
            <a:r>
              <a:rPr lang="ru-RU" altLang="ja-JP" sz="1800"/>
              <a:t> </a:t>
            </a:r>
          </a:p>
        </p:txBody>
      </p:sp>
      <p:pic>
        <p:nvPicPr>
          <p:cNvPr id="4099" name="Picture 4" descr="mmt_oct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17663"/>
            <a:ext cx="4862512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/>
          </p:cNvSpPr>
          <p:nvPr/>
        </p:nvSpPr>
        <p:spPr bwMode="auto">
          <a:xfrm>
            <a:off x="674688" y="355600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latin typeface="Calibri Light" panose="020F0302020204030204" pitchFamily="34" charset="0"/>
              </a:rPr>
              <a:t>MMT – Multichannel Monitoring Telescope</a:t>
            </a:r>
            <a:endParaRPr lang="ru-RU" altLang="ru-RU">
              <a:latin typeface="Calibri Light" panose="020F0302020204030204" pitchFamily="34" charset="0"/>
            </a:endParaRPr>
          </a:p>
        </p:txBody>
      </p:sp>
      <p:pic>
        <p:nvPicPr>
          <p:cNvPr id="4101" name="Picture 7" descr="logo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1617663"/>
            <a:ext cx="14001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0E4728-26ED-4ED1-80EA-AD23D53DB6BD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4103" name="Rectangle 3"/>
          <p:cNvSpPr txBox="1">
            <a:spLocks/>
          </p:cNvSpPr>
          <p:nvPr/>
        </p:nvSpPr>
        <p:spPr bwMode="auto">
          <a:xfrm>
            <a:off x="1206500" y="5019675"/>
            <a:ext cx="325913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1800"/>
              <a:t>MMT is located at the upper scientific facility of Special Astrophysical Observatory (SAO) of the Russian Academy of Sciences</a:t>
            </a:r>
            <a:endParaRPr lang="ru-RU" altLang="ru-RU" sz="180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 dirty="0"/>
              <a:t>1990-091C</a:t>
            </a:r>
            <a:r>
              <a:rPr lang="ru-RU" altLang="ru-RU" sz="2800" dirty="0"/>
              <a:t> – </a:t>
            </a:r>
            <a:r>
              <a:rPr lang="en-US" altLang="ru-RU" sz="2800" dirty="0"/>
              <a:t>ASSESMENT OF BRIGHTNESS VARIATIONS PERIOD</a:t>
            </a:r>
            <a:endParaRPr lang="ru-RU" altLang="ru-RU" sz="2800" dirty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668155" y="5818188"/>
            <a:ext cx="84300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Light curve of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en-US" altLang="ru-RU" sz="1800" dirty="0">
                <a:latin typeface="Arial" panose="020B0604020202020204" pitchFamily="34" charset="0"/>
              </a:rPr>
              <a:t>Ariane-44L 3</a:t>
            </a:r>
            <a:r>
              <a:rPr lang="en-US" altLang="ru-RU" sz="1800" baseline="30000" dirty="0">
                <a:latin typeface="Arial" panose="020B0604020202020204" pitchFamily="34" charset="0"/>
              </a:rPr>
              <a:t>rd</a:t>
            </a:r>
            <a:r>
              <a:rPr lang="en-US" altLang="ru-RU" sz="1800" dirty="0">
                <a:latin typeface="Arial" panose="020B0604020202020204" pitchFamily="34" charset="0"/>
              </a:rPr>
              <a:t> stage</a:t>
            </a:r>
            <a:r>
              <a:rPr lang="ru-RU" altLang="ru-RU" sz="1800" dirty="0">
                <a:latin typeface="Arial" panose="020B0604020202020204" pitchFamily="34" charset="0"/>
              </a:rPr>
              <a:t> (1990-091C, </a:t>
            </a:r>
            <a:r>
              <a:rPr lang="en-US" altLang="ru-RU" sz="1800" dirty="0">
                <a:latin typeface="Arial" panose="020B0604020202020204" pitchFamily="34" charset="0"/>
              </a:rPr>
              <a:t>20874</a:t>
            </a:r>
            <a:r>
              <a:rPr lang="ru-RU" altLang="ru-RU" sz="1800" dirty="0">
                <a:latin typeface="Arial" panose="020B0604020202020204" pitchFamily="34" charset="0"/>
              </a:rPr>
              <a:t>) </a:t>
            </a:r>
            <a:r>
              <a:rPr lang="en-US" altLang="ru-RU" sz="1800" dirty="0">
                <a:latin typeface="Arial" panose="020B0604020202020204" pitchFamily="34" charset="0"/>
              </a:rPr>
              <a:t>folded to period 66.752 s,</a:t>
            </a:r>
            <a:endParaRPr lang="ru-RU" altLang="ru-RU" sz="1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track</a:t>
            </a:r>
            <a:r>
              <a:rPr lang="ru-RU" altLang="ru-RU" sz="1800" dirty="0">
                <a:latin typeface="Arial" panose="020B0604020202020204" pitchFamily="34" charset="0"/>
              </a:rPr>
              <a:t> 2</a:t>
            </a:r>
            <a:r>
              <a:rPr lang="en-US" altLang="ru-RU" sz="1800" dirty="0">
                <a:latin typeface="Arial" panose="020B0604020202020204" pitchFamily="34" charset="0"/>
              </a:rPr>
              <a:t>7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en-US" altLang="ru-RU" sz="1800" dirty="0">
                <a:latin typeface="Arial" panose="020B0604020202020204" pitchFamily="34" charset="0"/>
              </a:rPr>
              <a:t>Jun</a:t>
            </a:r>
            <a:r>
              <a:rPr lang="ru-RU" altLang="ru-RU" sz="1800" dirty="0">
                <a:latin typeface="Arial" panose="020B0604020202020204" pitchFamily="34" charset="0"/>
              </a:rPr>
              <a:t> 2014</a:t>
            </a:r>
          </a:p>
        </p:txBody>
      </p:sp>
      <p:pic>
        <p:nvPicPr>
          <p:cNvPr id="24580" name="Picture 8" descr="http://astroguard.ru/satellites/track/549239/plot/f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438275"/>
            <a:ext cx="68103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43FCF9-5260-4325-9285-745839B8159A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 dirty="0"/>
              <a:t>1990-091C – LONG-TERM EVOLUTION OF BRIGHTNESS VARIATION PERIOD</a:t>
            </a:r>
            <a:endParaRPr lang="ru-RU" altLang="ru-RU" sz="2800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956282" y="5849794"/>
            <a:ext cx="59934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3</a:t>
            </a:r>
            <a:r>
              <a:rPr lang="en-US" altLang="ru-RU" sz="1800" baseline="30000" dirty="0">
                <a:latin typeface="Arial" panose="020B0604020202020204" pitchFamily="34" charset="0"/>
              </a:rPr>
              <a:t>rd</a:t>
            </a:r>
            <a:r>
              <a:rPr lang="en-US" altLang="ru-RU" sz="1800" dirty="0">
                <a:latin typeface="Arial" panose="020B0604020202020204" pitchFamily="34" charset="0"/>
              </a:rPr>
              <a:t> stage of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en-US" altLang="ru-RU" sz="1800" dirty="0">
                <a:latin typeface="Arial" panose="020B0604020202020204" pitchFamily="34" charset="0"/>
              </a:rPr>
              <a:t>Ariane-44L</a:t>
            </a:r>
            <a:r>
              <a:rPr lang="ru-RU" altLang="ru-RU" sz="1800" dirty="0">
                <a:latin typeface="Arial" panose="020B0604020202020204" pitchFamily="34" charset="0"/>
              </a:rPr>
              <a:t> (1990-091C, </a:t>
            </a:r>
            <a:r>
              <a:rPr lang="en-US" altLang="ru-RU" sz="1800" dirty="0">
                <a:latin typeface="Arial" panose="020B0604020202020204" pitchFamily="34" charset="0"/>
              </a:rPr>
              <a:t>20874</a:t>
            </a:r>
            <a:r>
              <a:rPr lang="ru-RU" altLang="ru-RU" sz="1800" dirty="0">
                <a:latin typeface="Arial" panose="020B0604020202020204" pitchFamily="34" charset="0"/>
              </a:rPr>
              <a:t>)</a:t>
            </a:r>
            <a:r>
              <a:rPr lang="en-US" altLang="ru-RU" sz="1800" dirty="0">
                <a:latin typeface="Arial" panose="020B0604020202020204" pitchFamily="34" charset="0"/>
              </a:rPr>
              <a:t> – 2014-2016</a:t>
            </a:r>
            <a:endParaRPr lang="ru-RU" altLang="ru-RU" sz="1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Re-entered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en-US" altLang="ru-RU" sz="1800" dirty="0">
                <a:latin typeface="Arial" panose="020B0604020202020204" pitchFamily="34" charset="0"/>
              </a:rPr>
              <a:t>on </a:t>
            </a:r>
            <a:r>
              <a:rPr lang="ru-RU" altLang="ru-RU" sz="1800" dirty="0">
                <a:latin typeface="Arial" panose="020B0604020202020204" pitchFamily="34" charset="0"/>
              </a:rPr>
              <a:t>20</a:t>
            </a:r>
            <a:r>
              <a:rPr lang="en-US" altLang="ru-RU" sz="1800" dirty="0">
                <a:latin typeface="Arial" panose="020B0604020202020204" pitchFamily="34" charset="0"/>
              </a:rPr>
              <a:t> Sep </a:t>
            </a:r>
            <a:r>
              <a:rPr lang="ru-RU" altLang="ru-RU" sz="1800" dirty="0">
                <a:latin typeface="Arial" panose="020B0604020202020204" pitchFamily="34" charset="0"/>
              </a:rPr>
              <a:t>2016</a:t>
            </a:r>
          </a:p>
        </p:txBody>
      </p:sp>
      <p:pic>
        <p:nvPicPr>
          <p:cNvPr id="25604" name="Picture 8" descr="http://astroguard.ru/satellites/3640/plot/peri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14488"/>
            <a:ext cx="68103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D1B4C6-5FAB-4026-A5FB-277985D4AE47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 dirty="0"/>
              <a:t>VARIATIONS OF BRIGHTNESS </a:t>
            </a:r>
            <a:br>
              <a:rPr lang="en-US" altLang="ru-RU" sz="2800" dirty="0"/>
            </a:br>
            <a:r>
              <a:rPr lang="en-US" altLang="ru-RU" sz="2800" dirty="0"/>
              <a:t>OF THE</a:t>
            </a:r>
            <a:r>
              <a:rPr lang="ru-RU" altLang="ru-RU" sz="2800" dirty="0"/>
              <a:t> </a:t>
            </a:r>
            <a:r>
              <a:rPr lang="en-US" altLang="ru-RU" sz="2800" dirty="0"/>
              <a:t>CZ-4B 3</a:t>
            </a:r>
            <a:r>
              <a:rPr lang="en-US" altLang="ru-RU" sz="2800" baseline="30000" dirty="0"/>
              <a:t>rd</a:t>
            </a:r>
            <a:r>
              <a:rPr lang="en-US" altLang="ru-RU" sz="2800" dirty="0"/>
              <a:t> STAGE</a:t>
            </a:r>
            <a:endParaRPr lang="ru-RU" altLang="ru-RU" sz="2800" dirty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27734" y="5892581"/>
            <a:ext cx="5450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Light curve of CZ-4B 3</a:t>
            </a:r>
            <a:r>
              <a:rPr lang="en-US" altLang="ru-RU" sz="1800" baseline="30000" dirty="0">
                <a:latin typeface="Arial" panose="020B0604020202020204" pitchFamily="34" charset="0"/>
              </a:rPr>
              <a:t>rd</a:t>
            </a:r>
            <a:r>
              <a:rPr lang="en-US" altLang="ru-RU" sz="1800" dirty="0">
                <a:latin typeface="Arial" panose="020B0604020202020204" pitchFamily="34" charset="0"/>
              </a:rPr>
              <a:t> stage</a:t>
            </a:r>
            <a:r>
              <a:rPr lang="ru-RU" altLang="ru-RU" sz="1800" dirty="0">
                <a:latin typeface="Arial" panose="020B0604020202020204" pitchFamily="34" charset="0"/>
              </a:rPr>
              <a:t> (1999-057C, </a:t>
            </a:r>
            <a:r>
              <a:rPr lang="en-US" altLang="ru-RU" sz="1800" dirty="0">
                <a:latin typeface="Arial" panose="020B0604020202020204" pitchFamily="34" charset="0"/>
              </a:rPr>
              <a:t>25942</a:t>
            </a:r>
            <a:r>
              <a:rPr lang="ru-RU" altLang="ru-RU" sz="1800" dirty="0">
                <a:latin typeface="Arial" panose="020B0604020202020204" pitchFamily="34" charset="0"/>
              </a:rPr>
              <a:t>)</a:t>
            </a:r>
            <a:r>
              <a:rPr lang="en-US" altLang="ru-RU" sz="1800" dirty="0">
                <a:latin typeface="Arial" panose="020B0604020202020204" pitchFamily="34" charset="0"/>
              </a:rPr>
              <a:t>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track</a:t>
            </a:r>
            <a:r>
              <a:rPr lang="ru-RU" altLang="ru-RU" sz="1800" dirty="0">
                <a:latin typeface="Arial" panose="020B0604020202020204" pitchFamily="34" charset="0"/>
              </a:rPr>
              <a:t> 22 </a:t>
            </a:r>
            <a:r>
              <a:rPr lang="en-US" altLang="ru-RU" sz="1800" dirty="0">
                <a:latin typeface="Arial" panose="020B0604020202020204" pitchFamily="34" charset="0"/>
              </a:rPr>
              <a:t>Jul</a:t>
            </a:r>
            <a:r>
              <a:rPr lang="ru-RU" altLang="ru-RU" sz="1800" dirty="0">
                <a:latin typeface="Arial" panose="020B0604020202020204" pitchFamily="34" charset="0"/>
              </a:rPr>
              <a:t> 2016</a:t>
            </a:r>
          </a:p>
        </p:txBody>
      </p:sp>
      <p:pic>
        <p:nvPicPr>
          <p:cNvPr id="26628" name="Picture 6" descr="http://astroguard.ru/satellites/track/10517332/plot/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01775"/>
            <a:ext cx="68103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BBF741E-6B89-4112-9FBD-2AD8DF9F51A7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 dirty="0"/>
              <a:t>1999-057C</a:t>
            </a:r>
            <a:r>
              <a:rPr lang="ru-RU" altLang="ru-RU" sz="2800" dirty="0"/>
              <a:t> – </a:t>
            </a:r>
            <a:r>
              <a:rPr lang="en-US" altLang="ru-RU" sz="2800" dirty="0"/>
              <a:t>ASSESMENT OF BRIGHTNESS VARIATIONS PERIOD</a:t>
            </a:r>
            <a:endParaRPr lang="ru-RU" altLang="ru-RU" sz="2800" dirty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94056" y="5719763"/>
            <a:ext cx="84385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Light curve of the CZ-4B 3</a:t>
            </a:r>
            <a:r>
              <a:rPr lang="en-US" altLang="ru-RU" sz="1800" baseline="30000" dirty="0">
                <a:latin typeface="Arial" panose="020B0604020202020204" pitchFamily="34" charset="0"/>
              </a:rPr>
              <a:t>rd</a:t>
            </a:r>
            <a:r>
              <a:rPr lang="en-US" altLang="ru-RU" sz="1800" dirty="0">
                <a:latin typeface="Arial" panose="020B0604020202020204" pitchFamily="34" charset="0"/>
              </a:rPr>
              <a:t> stage</a:t>
            </a:r>
            <a:r>
              <a:rPr lang="ru-RU" altLang="ru-RU" sz="1800" dirty="0">
                <a:latin typeface="Arial" panose="020B0604020202020204" pitchFamily="34" charset="0"/>
              </a:rPr>
              <a:t> (1999-057C, </a:t>
            </a:r>
            <a:r>
              <a:rPr lang="en-US" altLang="ru-RU" sz="1800" dirty="0">
                <a:latin typeface="Arial" panose="020B0604020202020204" pitchFamily="34" charset="0"/>
              </a:rPr>
              <a:t>25942</a:t>
            </a:r>
            <a:r>
              <a:rPr lang="ru-RU" altLang="ru-RU" sz="1800" dirty="0">
                <a:latin typeface="Arial" panose="020B0604020202020204" pitchFamily="34" charset="0"/>
              </a:rPr>
              <a:t>)</a:t>
            </a:r>
            <a:r>
              <a:rPr lang="en-US" altLang="ru-RU" sz="1800" dirty="0">
                <a:latin typeface="Arial" panose="020B0604020202020204" pitchFamily="34" charset="0"/>
              </a:rPr>
              <a:t> folded to period 6.8139 s,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track</a:t>
            </a:r>
            <a:r>
              <a:rPr lang="ru-RU" altLang="ru-RU" sz="1800" dirty="0">
                <a:latin typeface="Arial" panose="020B0604020202020204" pitchFamily="34" charset="0"/>
              </a:rPr>
              <a:t> 22 </a:t>
            </a:r>
            <a:r>
              <a:rPr lang="en-US" altLang="ru-RU" sz="1800" dirty="0">
                <a:latin typeface="Arial" panose="020B0604020202020204" pitchFamily="34" charset="0"/>
              </a:rPr>
              <a:t>Jul</a:t>
            </a:r>
            <a:r>
              <a:rPr lang="ru-RU" altLang="ru-RU" sz="1800" dirty="0">
                <a:latin typeface="Arial" panose="020B0604020202020204" pitchFamily="34" charset="0"/>
              </a:rPr>
              <a:t> 2016</a:t>
            </a:r>
          </a:p>
        </p:txBody>
      </p:sp>
      <p:pic>
        <p:nvPicPr>
          <p:cNvPr id="27652" name="Picture 6" descr="http://astroguard.ru/satellites/track/10517332/plot/f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466850"/>
            <a:ext cx="68103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E47955A-E701-4B4D-A487-15F30E7635A3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 dirty="0"/>
              <a:t>1999-057C – LONG-TERM EVOLUTION OF BRIGHTNESS VARIATION PERIOD</a:t>
            </a:r>
            <a:endParaRPr lang="ru-RU" altLang="ru-RU" sz="2800" dirty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112318" y="5746750"/>
            <a:ext cx="56813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3</a:t>
            </a:r>
            <a:r>
              <a:rPr lang="en-US" altLang="ru-RU" sz="1800" baseline="30000" dirty="0">
                <a:latin typeface="Arial" panose="020B0604020202020204" pitchFamily="34" charset="0"/>
              </a:rPr>
              <a:t>rd</a:t>
            </a:r>
            <a:r>
              <a:rPr lang="en-US" altLang="ru-RU" sz="1800" dirty="0">
                <a:latin typeface="Arial" panose="020B0604020202020204" pitchFamily="34" charset="0"/>
              </a:rPr>
              <a:t> stage of CZ-4B</a:t>
            </a:r>
            <a:r>
              <a:rPr lang="ru-RU" altLang="ru-RU" sz="1800" dirty="0">
                <a:latin typeface="Arial" panose="020B0604020202020204" pitchFamily="34" charset="0"/>
              </a:rPr>
              <a:t> (1999-057C, </a:t>
            </a:r>
            <a:r>
              <a:rPr lang="en-US" altLang="ru-RU" sz="1800" dirty="0">
                <a:latin typeface="Arial" panose="020B0604020202020204" pitchFamily="34" charset="0"/>
              </a:rPr>
              <a:t>25942</a:t>
            </a:r>
            <a:r>
              <a:rPr lang="ru-RU" altLang="ru-RU" sz="1800" dirty="0">
                <a:latin typeface="Arial" panose="020B0604020202020204" pitchFamily="34" charset="0"/>
              </a:rPr>
              <a:t>)</a:t>
            </a:r>
            <a:r>
              <a:rPr lang="en-US" altLang="ru-RU" sz="1800" dirty="0">
                <a:latin typeface="Arial" panose="020B0604020202020204" pitchFamily="34" charset="0"/>
              </a:rPr>
              <a:t> – 2014-2017</a:t>
            </a:r>
            <a:r>
              <a:rPr lang="ru-RU" altLang="ru-RU" sz="1800" dirty="0">
                <a:latin typeface="Arial" panose="020B0604020202020204" pitchFamily="34" charset="0"/>
              </a:rPr>
              <a:t>.</a:t>
            </a:r>
            <a:r>
              <a:rPr lang="en-US" altLang="ru-RU" sz="1800" dirty="0">
                <a:latin typeface="Arial" panose="020B0604020202020204" pitchFamily="34" charset="0"/>
              </a:rPr>
              <a:t> </a:t>
            </a:r>
            <a:endParaRPr lang="ru-RU" altLang="ru-RU" sz="1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</a:rPr>
              <a:t>The stage experienced explosion on </a:t>
            </a:r>
            <a:r>
              <a:rPr lang="ru-RU" altLang="ru-RU" sz="1800" dirty="0">
                <a:latin typeface="Arial" panose="020B0604020202020204" pitchFamily="34" charset="0"/>
              </a:rPr>
              <a:t>11</a:t>
            </a:r>
            <a:r>
              <a:rPr lang="en-US" altLang="ru-RU" sz="1800" dirty="0">
                <a:latin typeface="Arial" panose="020B0604020202020204" pitchFamily="34" charset="0"/>
              </a:rPr>
              <a:t> Mar </a:t>
            </a:r>
            <a:r>
              <a:rPr lang="ru-RU" altLang="ru-RU" sz="1800" dirty="0">
                <a:latin typeface="Arial" panose="020B0604020202020204" pitchFamily="34" charset="0"/>
              </a:rPr>
              <a:t>2000.</a:t>
            </a:r>
          </a:p>
        </p:txBody>
      </p:sp>
      <p:pic>
        <p:nvPicPr>
          <p:cNvPr id="28676" name="Picture 6" descr="http://astroguard.ru/satellites/1112/plot/peri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46225"/>
            <a:ext cx="68103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9CA5186-E72B-4B83-A73F-B158481AACA0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1"/>
          <p:cNvSpPr>
            <a:spLocks noChangeArrowheads="1"/>
          </p:cNvSpPr>
          <p:nvPr/>
        </p:nvSpPr>
        <p:spPr bwMode="auto">
          <a:xfrm>
            <a:off x="273050" y="130175"/>
            <a:ext cx="6221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Контакты</a:t>
            </a:r>
          </a:p>
        </p:txBody>
      </p:sp>
      <p:sp>
        <p:nvSpPr>
          <p:cNvPr id="29699" name="Прямоугольник 30719"/>
          <p:cNvSpPr>
            <a:spLocks noChangeArrowheads="1"/>
          </p:cNvSpPr>
          <p:nvPr/>
        </p:nvSpPr>
        <p:spPr bwMode="auto">
          <a:xfrm>
            <a:off x="7938" y="1773238"/>
            <a:ext cx="9888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b="1" dirty="0">
                <a:solidFill>
                  <a:srgbClr val="002060"/>
                </a:solidFill>
              </a:rPr>
              <a:t>Thank you for your attention</a:t>
            </a:r>
            <a:r>
              <a:rPr lang="ru-RU" altLang="ru-RU" sz="2000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29700" name="TextBox 15"/>
          <p:cNvSpPr txBox="1">
            <a:spLocks noChangeArrowheads="1"/>
          </p:cNvSpPr>
          <p:nvPr/>
        </p:nvSpPr>
        <p:spPr bwMode="auto">
          <a:xfrm>
            <a:off x="3873500" y="3213100"/>
            <a:ext cx="2181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0000"/>
                </a:solidFill>
                <a:hlinkClick r:id="rId2"/>
              </a:rPr>
              <a:t>v.agapov@mcc.rsa.ru</a:t>
            </a:r>
            <a:endParaRPr lang="en-US" altLang="ru-RU" sz="1800">
              <a:solidFill>
                <a:srgbClr val="000000"/>
              </a:solidFill>
            </a:endParaRPr>
          </a:p>
        </p:txBody>
      </p:sp>
      <p:sp>
        <p:nvSpPr>
          <p:cNvPr id="2970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C480C5B-BDD2-489C-B304-77B47A43EDD4}" type="slidenum">
              <a:rPr lang="ru-RU" altLang="ru-RU" sz="1200" b="1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800"/>
              <a:t>MMT – Multichannel Monitoring Telescope</a:t>
            </a:r>
            <a:endParaRPr lang="ru-RU" altLang="ru-RU" sz="280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5989638" y="1825625"/>
            <a:ext cx="3235325" cy="4351338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1800"/>
              <a:t>The MMT system includes a set of nine individual channels.</a:t>
            </a:r>
          </a:p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1800"/>
              <a:t>Each</a:t>
            </a:r>
            <a:r>
              <a:rPr lang="ru-RU" altLang="ja-JP" sz="1800"/>
              <a:t> </a:t>
            </a:r>
            <a:r>
              <a:rPr lang="en-US" altLang="ja-JP" sz="1800"/>
              <a:t>channel has a coelostat mirror installed before the</a:t>
            </a:r>
            <a:r>
              <a:rPr lang="ru-RU" altLang="ja-JP" sz="1800"/>
              <a:t> Canon</a:t>
            </a:r>
            <a:r>
              <a:rPr lang="en-US" altLang="ja-JP" sz="1800"/>
              <a:t> EF85/1.2 objective for a rapid adjusting of the objective direction in a limited range</a:t>
            </a:r>
            <a:r>
              <a:rPr lang="ru-RU" altLang="ja-JP" sz="1800"/>
              <a:t>, </a:t>
            </a:r>
            <a:r>
              <a:rPr lang="en-US" altLang="ja-JP" sz="1800"/>
              <a:t>sCMOS detector and a set of  color and polarimetric filters</a:t>
            </a:r>
            <a:r>
              <a:rPr lang="ru-RU" altLang="ja-JP" sz="1800"/>
              <a:t>. </a:t>
            </a:r>
          </a:p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1800"/>
              <a:t>Field of view of each channel is</a:t>
            </a:r>
            <a:r>
              <a:rPr lang="ru-RU" altLang="ja-JP" sz="1800"/>
              <a:t> 100 </a:t>
            </a:r>
            <a:r>
              <a:rPr lang="en-US" altLang="ja-JP" sz="1800"/>
              <a:t>sq</a:t>
            </a:r>
            <a:r>
              <a:rPr lang="ru-RU" altLang="ja-JP" sz="1800"/>
              <a:t>. </a:t>
            </a:r>
            <a:r>
              <a:rPr lang="en-US" altLang="ja-JP" sz="1800"/>
              <a:t>deg</a:t>
            </a:r>
            <a:r>
              <a:rPr lang="ru-RU" altLang="ja-JP" sz="1800"/>
              <a:t> (11</a:t>
            </a:r>
            <a:r>
              <a:rPr lang="en-US" altLang="ja-JP" sz="1800"/>
              <a:t>x</a:t>
            </a:r>
            <a:r>
              <a:rPr lang="ru-RU" altLang="ja-JP" sz="1800"/>
              <a:t>9.5</a:t>
            </a:r>
            <a:r>
              <a:rPr lang="en-US" altLang="ja-JP" sz="1800"/>
              <a:t> deg</a:t>
            </a:r>
            <a:r>
              <a:rPr lang="ru-RU" altLang="ja-JP" sz="1800"/>
              <a:t>), </a:t>
            </a:r>
            <a:r>
              <a:rPr lang="en-US" altLang="ja-JP" sz="1800"/>
              <a:t>total FOV of the system is</a:t>
            </a:r>
            <a:r>
              <a:rPr lang="ru-RU" altLang="ja-JP" sz="1800"/>
              <a:t> 900 </a:t>
            </a:r>
            <a:r>
              <a:rPr lang="en-US" altLang="ja-JP" sz="1800"/>
              <a:t>sq</a:t>
            </a:r>
            <a:r>
              <a:rPr lang="ru-RU" altLang="ja-JP" sz="1800"/>
              <a:t>. </a:t>
            </a:r>
            <a:r>
              <a:rPr lang="en-US" altLang="ja-JP" sz="1800"/>
              <a:t>deg</a:t>
            </a:r>
            <a:r>
              <a:rPr lang="ru-RU" altLang="ja-JP" sz="1800"/>
              <a:t>. </a:t>
            </a:r>
          </a:p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1800"/>
              <a:t>Temporal resolution of the system is</a:t>
            </a:r>
            <a:r>
              <a:rPr lang="ru-RU" altLang="ja-JP" sz="1800"/>
              <a:t> 0.1</a:t>
            </a:r>
            <a:r>
              <a:rPr lang="en-US" altLang="ja-JP" sz="1800"/>
              <a:t> s</a:t>
            </a:r>
            <a:r>
              <a:rPr lang="ru-RU" altLang="ja-JP" sz="1800"/>
              <a:t> (10 </a:t>
            </a:r>
            <a:r>
              <a:rPr lang="en-US" altLang="ja-JP" sz="1800"/>
              <a:t>frames per second</a:t>
            </a:r>
            <a:r>
              <a:rPr lang="ru-RU" altLang="ja-JP" sz="1800"/>
              <a:t>). </a:t>
            </a:r>
            <a:endParaRPr lang="ru-RU" altLang="ru-RU" sz="1800"/>
          </a:p>
        </p:txBody>
      </p:sp>
      <p:pic>
        <p:nvPicPr>
          <p:cNvPr id="5124" name="Picture 5" descr="mmt_nov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854200"/>
            <a:ext cx="5265738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9BBCAFD-BF41-4856-AA41-0FAC6F1834F0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1"/>
          </p:nvPr>
        </p:nvSpPr>
        <p:spPr>
          <a:xfrm>
            <a:off x="6399213" y="1673225"/>
            <a:ext cx="3227387" cy="4351338"/>
          </a:xfrm>
        </p:spPr>
        <p:txBody>
          <a:bodyPr/>
          <a:lstStyle/>
          <a:p>
            <a:pPr marL="533400" indent="-53340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ja-JP" sz="1800"/>
              <a:t>Each channel composed of following elements</a:t>
            </a:r>
            <a:r>
              <a:rPr lang="ru-RU" altLang="ja-JP" sz="1800"/>
              <a:t>: </a:t>
            </a:r>
          </a:p>
          <a:p>
            <a:pPr marL="533400" indent="-533400" eaLnBrk="1" hangingPunct="1">
              <a:lnSpc>
                <a:spcPct val="70000"/>
              </a:lnSpc>
              <a:buFont typeface="Arial" panose="020B0604020202020204" pitchFamily="34" charset="0"/>
              <a:buAutoNum type="arabicPeriod"/>
            </a:pPr>
            <a:r>
              <a:rPr lang="en-US" altLang="ru-RU" sz="1800"/>
              <a:t>coelostat unit</a:t>
            </a:r>
            <a:r>
              <a:rPr lang="ru-RU" altLang="ru-RU" sz="1800"/>
              <a:t>;</a:t>
            </a:r>
          </a:p>
          <a:p>
            <a:pPr marL="533400" indent="-533400" eaLnBrk="1" hangingPunct="1">
              <a:lnSpc>
                <a:spcPct val="70000"/>
              </a:lnSpc>
              <a:buFont typeface="Arial" panose="020B0604020202020204" pitchFamily="34" charset="0"/>
              <a:buAutoNum type="arabicPeriod"/>
            </a:pPr>
            <a:r>
              <a:rPr lang="en-US" altLang="ru-RU" sz="1800"/>
              <a:t>camera unit</a:t>
            </a:r>
            <a:r>
              <a:rPr lang="ru-RU" altLang="ru-RU" sz="1800"/>
              <a:t>;</a:t>
            </a:r>
          </a:p>
          <a:p>
            <a:pPr marL="533400" indent="-533400" eaLnBrk="1" hangingPunct="1">
              <a:lnSpc>
                <a:spcPct val="70000"/>
              </a:lnSpc>
              <a:buFont typeface="Arial" panose="020B0604020202020204" pitchFamily="34" charset="0"/>
              <a:buAutoNum type="arabicPeriod"/>
            </a:pPr>
            <a:r>
              <a:rPr lang="en-US" altLang="ru-RU" sz="1800"/>
              <a:t>coelostat mirror</a:t>
            </a:r>
            <a:r>
              <a:rPr lang="ru-RU" altLang="ru-RU" sz="1800"/>
              <a:t>;</a:t>
            </a:r>
          </a:p>
          <a:p>
            <a:pPr marL="533400" indent="-533400" eaLnBrk="1" hangingPunct="1">
              <a:lnSpc>
                <a:spcPct val="70000"/>
              </a:lnSpc>
              <a:buFont typeface="Arial" panose="020B0604020202020204" pitchFamily="34" charset="0"/>
              <a:buAutoNum type="arabicPeriod"/>
            </a:pPr>
            <a:r>
              <a:rPr lang="en-US" altLang="ru-RU" sz="1800"/>
              <a:t>set of installable color and polarimetric filters</a:t>
            </a:r>
            <a:r>
              <a:rPr lang="ru-RU" altLang="ru-RU" sz="1800"/>
              <a:t>;</a:t>
            </a:r>
          </a:p>
          <a:p>
            <a:pPr marL="533400" indent="-533400" eaLnBrk="1" hangingPunct="1">
              <a:lnSpc>
                <a:spcPct val="70000"/>
              </a:lnSpc>
              <a:buFont typeface="Arial" panose="020B0604020202020204" pitchFamily="34" charset="0"/>
              <a:buAutoNum type="arabicPeriod"/>
            </a:pPr>
            <a:r>
              <a:rPr lang="ru-RU" altLang="ru-RU" sz="1800"/>
              <a:t>Canon</a:t>
            </a:r>
            <a:r>
              <a:rPr lang="en-US" altLang="ru-RU" sz="1800"/>
              <a:t> EF85/1.2 objective</a:t>
            </a:r>
            <a:r>
              <a:rPr lang="ru-RU" altLang="ru-RU" sz="1800"/>
              <a:t>;</a:t>
            </a:r>
          </a:p>
          <a:p>
            <a:pPr marL="533400" indent="-533400" eaLnBrk="1" hangingPunct="1">
              <a:lnSpc>
                <a:spcPct val="70000"/>
              </a:lnSpc>
              <a:buFont typeface="Arial" panose="020B0604020202020204" pitchFamily="34" charset="0"/>
              <a:buAutoNum type="arabicPeriod"/>
            </a:pPr>
            <a:r>
              <a:rPr lang="en-US" altLang="ru-RU" sz="1800"/>
              <a:t>optical corrector</a:t>
            </a:r>
            <a:r>
              <a:rPr lang="ru-RU" altLang="ru-RU" sz="1800"/>
              <a:t>;</a:t>
            </a:r>
            <a:endParaRPr lang="en-US" altLang="ru-RU" sz="1800"/>
          </a:p>
          <a:p>
            <a:pPr marL="533400" indent="-533400" eaLnBrk="1" hangingPunct="1">
              <a:lnSpc>
                <a:spcPct val="70000"/>
              </a:lnSpc>
              <a:buFont typeface="Arial" panose="020B0604020202020204" pitchFamily="34" charset="0"/>
              <a:buAutoNum type="arabicPeriod"/>
            </a:pPr>
            <a:r>
              <a:rPr lang="en-US" altLang="ru-RU" sz="1800"/>
              <a:t>Andor Neo sCMOS detector;</a:t>
            </a:r>
            <a:endParaRPr lang="ru-RU" altLang="ru-RU" sz="1800"/>
          </a:p>
          <a:p>
            <a:pPr marL="533400" indent="-533400" eaLnBrk="1" hangingPunct="1">
              <a:lnSpc>
                <a:spcPct val="70000"/>
              </a:lnSpc>
              <a:buFont typeface="Arial" panose="020B0604020202020204" pitchFamily="34" charset="0"/>
              <a:buAutoNum type="arabicPeriod"/>
            </a:pPr>
            <a:r>
              <a:rPr lang="en-US" altLang="ru-RU" sz="1800"/>
              <a:t>conditioner</a:t>
            </a:r>
            <a:r>
              <a:rPr lang="ru-RU" altLang="ru-RU" sz="1800"/>
              <a:t>. </a:t>
            </a:r>
          </a:p>
        </p:txBody>
      </p:sp>
      <p:pic>
        <p:nvPicPr>
          <p:cNvPr id="6147" name="Picture 4" descr="Imag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874838"/>
            <a:ext cx="5718175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/>
              <a:t>SCHEMATIC VIEW OF A MMT CHANNEL</a:t>
            </a:r>
            <a:endParaRPr lang="ru-RU" altLang="ru-RU" sz="2800"/>
          </a:p>
        </p:txBody>
      </p:sp>
      <p:sp>
        <p:nvSpPr>
          <p:cNvPr id="614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049878-7FBB-4D0F-B66C-1DED4EC53577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/>
          </p:cNvSpPr>
          <p:nvPr>
            <p:ph type="title"/>
          </p:nvPr>
        </p:nvSpPr>
        <p:spPr>
          <a:xfrm>
            <a:off x="681038" y="77788"/>
            <a:ext cx="8543925" cy="1325562"/>
          </a:xfrm>
          <a:noFill/>
        </p:spPr>
        <p:txBody>
          <a:bodyPr/>
          <a:lstStyle/>
          <a:p>
            <a:pPr eaLnBrk="1" hangingPunct="1"/>
            <a:r>
              <a:rPr lang="en-US" altLang="ru-RU" sz="2800"/>
              <a:t>KEY CHARACTERISTICS OF MMT</a:t>
            </a:r>
            <a:endParaRPr lang="ru-RU" altLang="ru-RU" sz="2800"/>
          </a:p>
        </p:txBody>
      </p:sp>
      <p:graphicFrame>
        <p:nvGraphicFramePr>
          <p:cNvPr id="31816" name="Group 72"/>
          <p:cNvGraphicFramePr>
            <a:graphicFrameLocks noGrp="1"/>
          </p:cNvGraphicFramePr>
          <p:nvPr>
            <p:ph idx="1"/>
          </p:nvPr>
        </p:nvGraphicFramePr>
        <p:xfrm>
          <a:off x="681038" y="1444625"/>
          <a:ext cx="8543926" cy="4983268"/>
        </p:xfrm>
        <a:graphic>
          <a:graphicData uri="http://schemas.openxmlformats.org/drawingml/2006/table">
            <a:tbl>
              <a:tblPr/>
              <a:tblGrid>
                <a:gridCol w="4271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1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83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Key technical characteristics of the system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Diameter of aperture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71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mm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Type of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sensos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altLang="ru-RU" sz="1800" dirty="0" err="1"/>
                        <a:t>Andor</a:t>
                      </a:r>
                      <a:r>
                        <a:rPr lang="en-US" altLang="ru-RU" sz="1800" dirty="0"/>
                        <a:t> Neo </a:t>
                      </a:r>
                      <a:r>
                        <a:rPr lang="en-US" altLang="ru-RU" sz="1800" dirty="0" err="1"/>
                        <a:t>sCMOS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Sensor size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2560 × 2160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pix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Pixel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szie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6.5 × 6.5 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Scale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arcsec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pix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FOV of each channel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~ 11° × ~ 9.5°</a:t>
                      </a:r>
                    </a:p>
                  </a:txBody>
                  <a:tcPr marL="74295" marR="7429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Number of channels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74295" marR="7429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FOV of the system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sq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deg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Temporal resolution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(10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frames per second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74295" marR="7429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Mount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equatorial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Mount slew rate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2°/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Limited star magnitude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11-12</a:t>
                      </a:r>
                      <a:r>
                        <a:rPr kumimoji="0" lang="ru-RU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marL="74295" marR="7429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85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Limited moving objects magnitude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4295" marR="74295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10.5</a:t>
                      </a:r>
                      <a:r>
                        <a:rPr kumimoji="0" lang="ru-RU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marL="74295" marR="74295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721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1929CB4-C24F-4CC0-A5D1-E64CD839E277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/>
              <a:t>MMT – OBSERVATION NIGHT STATISTICS</a:t>
            </a:r>
            <a:endParaRPr lang="ru-RU" altLang="ru-RU" sz="2800"/>
          </a:p>
        </p:txBody>
      </p:sp>
      <p:graphicFrame>
        <p:nvGraphicFramePr>
          <p:cNvPr id="8195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681038" y="1690688"/>
          <a:ext cx="86360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Chart" r:id="rId3" imgW="9029544" imgH="4673415" progId="Excel.Chart.8">
                  <p:embed/>
                </p:oleObj>
              </mc:Choice>
              <mc:Fallback>
                <p:oleObj name="Chart" r:id="rId3" imgW="9029544" imgH="4673415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690688"/>
                        <a:ext cx="86360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CC6744-32E8-456E-B96F-4501A136F1E0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/>
              <a:t>MMT – CUMULATIVE DURATION OF WORK PER MONTH</a:t>
            </a:r>
            <a:endParaRPr lang="ru-RU" altLang="ru-RU" sz="2800"/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1038" y="1358900"/>
          <a:ext cx="8426450" cy="518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Chart" r:id="rId3" imgW="9309048" imgH="5727885" progId="Excel.Chart.8">
                  <p:embed/>
                </p:oleObj>
              </mc:Choice>
              <mc:Fallback>
                <p:oleObj name="Chart" r:id="rId3" imgW="9309048" imgH="572788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358900"/>
                        <a:ext cx="8426450" cy="518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A10C671-1605-4230-A153-C04C8D5B5F8F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sz="2800"/>
              <a:t>MMT</a:t>
            </a:r>
            <a:r>
              <a:rPr lang="ru-RU" altLang="ru-RU" sz="2800"/>
              <a:t> – </a:t>
            </a:r>
            <a:r>
              <a:rPr lang="en-US" altLang="ru-RU" sz="2800"/>
              <a:t>DISTRIBUTION OF DETECTED SATELLITE BRIGHTNESS</a:t>
            </a:r>
            <a:endParaRPr lang="ru-RU" altLang="ru-RU" sz="2800"/>
          </a:p>
        </p:txBody>
      </p:sp>
      <p:pic>
        <p:nvPicPr>
          <p:cNvPr id="10243" name="Picture 3" descr="mag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4926" r="10384" b="2463"/>
          <a:stretch>
            <a:fillRect/>
          </a:stretch>
        </p:blipFill>
        <p:spPr bwMode="auto">
          <a:xfrm>
            <a:off x="688975" y="1692275"/>
            <a:ext cx="494982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Grp="1"/>
          </p:cNvSpPr>
          <p:nvPr>
            <p:ph type="body" idx="1"/>
          </p:nvPr>
        </p:nvSpPr>
        <p:spPr>
          <a:xfrm>
            <a:off x="5564188" y="1825625"/>
            <a:ext cx="3660775" cy="43513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ja-JP" sz="1600"/>
              <a:t>MMT is a robotic system with possibility of control in a remote mode</a:t>
            </a:r>
            <a:r>
              <a:rPr lang="ru-RU" altLang="ja-JP" sz="1600"/>
              <a:t>. </a:t>
            </a:r>
            <a:r>
              <a:rPr lang="en-US" altLang="ja-JP" sz="1600"/>
              <a:t>FOV of the system may be formed depending of the need including possibility of overlapping of several or all channels</a:t>
            </a:r>
            <a:r>
              <a:rPr lang="ru-RU" altLang="ja-JP" sz="1600"/>
              <a:t>.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ja-JP" sz="1600"/>
              <a:t>A satellite crosses FOV of the system in 60 s with angular velocity </a:t>
            </a:r>
            <a:r>
              <a:rPr lang="ru-RU" altLang="ja-JP" sz="1600"/>
              <a:t>0.3°/</a:t>
            </a:r>
            <a:r>
              <a:rPr lang="en-US" altLang="ja-JP" sz="1600"/>
              <a:t>s</a:t>
            </a:r>
            <a:r>
              <a:rPr lang="ru-RU" altLang="ja-JP" sz="1600"/>
              <a:t>. </a:t>
            </a:r>
            <a:endParaRPr lang="ru-RU" altLang="ru-RU" sz="1600"/>
          </a:p>
        </p:txBody>
      </p:sp>
      <p:sp>
        <p:nvSpPr>
          <p:cNvPr id="1024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9F9165-AD18-45CD-A6B1-E16FE8B819E9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Imag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6"/>
          <a:stretch>
            <a:fillRect/>
          </a:stretch>
        </p:blipFill>
        <p:spPr bwMode="auto">
          <a:xfrm>
            <a:off x="317500" y="1060450"/>
            <a:ext cx="451008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555625" y="68263"/>
            <a:ext cx="8543925" cy="955675"/>
          </a:xfrm>
          <a:noFill/>
        </p:spPr>
        <p:txBody>
          <a:bodyPr/>
          <a:lstStyle/>
          <a:p>
            <a:pPr eaLnBrk="1" hangingPunct="1"/>
            <a:r>
              <a:rPr lang="en-US" altLang="ru-RU" sz="2800"/>
              <a:t>MMT </a:t>
            </a:r>
            <a:r>
              <a:rPr lang="ru-RU" altLang="ru-RU" sz="2800"/>
              <a:t>– </a:t>
            </a:r>
            <a:r>
              <a:rPr lang="en-US" altLang="ru-RU" sz="2800"/>
              <a:t>SATELLITE DATABASE</a:t>
            </a:r>
            <a:endParaRPr lang="ru-RU" altLang="ru-RU" sz="2800"/>
          </a:p>
        </p:txBody>
      </p:sp>
      <p:sp>
        <p:nvSpPr>
          <p:cNvPr id="11268" name="Rectangle 4"/>
          <p:cNvSpPr>
            <a:spLocks noGrp="1"/>
          </p:cNvSpPr>
          <p:nvPr>
            <p:ph type="body" idx="1"/>
          </p:nvPr>
        </p:nvSpPr>
        <p:spPr>
          <a:xfrm>
            <a:off x="4857750" y="1049338"/>
            <a:ext cx="4895850" cy="54419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ru-RU" sz="1600" dirty="0"/>
              <a:t>The database stores (as of Apr 1</a:t>
            </a:r>
            <a:r>
              <a:rPr lang="en-US" altLang="ru-RU" sz="1600" baseline="30000" dirty="0"/>
              <a:t>st</a:t>
            </a:r>
            <a:r>
              <a:rPr lang="en-US" altLang="ru-RU" sz="1600" dirty="0"/>
              <a:t>, 2017) information on </a:t>
            </a:r>
            <a:r>
              <a:rPr lang="en-US" altLang="ru-RU" sz="1600" b="1" dirty="0"/>
              <a:t>5105 satellites</a:t>
            </a:r>
            <a:r>
              <a:rPr lang="en-US" altLang="ru-RU" sz="1600" dirty="0"/>
              <a:t> measured in </a:t>
            </a:r>
            <a:r>
              <a:rPr lang="en-US" altLang="ru-RU" sz="1600" b="1" dirty="0"/>
              <a:t>113658 tracks</a:t>
            </a:r>
            <a:r>
              <a:rPr lang="en-US" altLang="ru-RU" sz="1600" dirty="0"/>
              <a:t>. Information on 2489 satellites (50857 tracks) is accessible via Web-interface without any restrictions at </a:t>
            </a:r>
            <a:r>
              <a:rPr lang="ru-RU" altLang="ru-RU" sz="1600" dirty="0">
                <a:hlinkClick r:id="rId3"/>
              </a:rPr>
              <a:t>http://astroguard.ru/satellites</a:t>
            </a:r>
            <a:endParaRPr lang="en-US" altLang="ru-RU" sz="16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ru-RU" sz="16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ru-RU" sz="1600" dirty="0"/>
              <a:t>Available data for individual tracks: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ru-RU" sz="1600" dirty="0"/>
              <a:t>- Measured brightness (including w/filters BVR)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ru-RU" sz="1600" dirty="0"/>
              <a:t>- Standard brightness (1000 km/90 </a:t>
            </a:r>
            <a:r>
              <a:rPr lang="en-US" altLang="ru-RU" sz="1600" dirty="0" err="1"/>
              <a:t>deg</a:t>
            </a:r>
            <a:r>
              <a:rPr lang="en-US" altLang="ru-RU" sz="1600" dirty="0"/>
              <a:t> phase angle)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ru-RU" sz="1600" dirty="0"/>
              <a:t>- Light curves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ru-RU" sz="1600" dirty="0"/>
              <a:t>- Photometric brightness variation period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ru-RU" sz="1600" dirty="0"/>
              <a:t>- Range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ru-RU" sz="1600" dirty="0"/>
              <a:t>- Phase angle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en-US" altLang="ru-RU" sz="16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ru-RU" sz="1600" dirty="0"/>
              <a:t>Averaged data per track and per object are available</a:t>
            </a:r>
            <a:endParaRPr lang="ru-RU" altLang="ru-RU" sz="16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sz="1600" dirty="0"/>
          </a:p>
        </p:txBody>
      </p:sp>
      <p:sp>
        <p:nvSpPr>
          <p:cNvPr id="1126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B8DACBB-38E9-4DC5-8571-2AE13B8ABCAB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987</Words>
  <Application>Microsoft Office PowerPoint</Application>
  <PresentationFormat>Лист A4 (210x297 мм)</PresentationFormat>
  <Paragraphs>163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Chart</vt:lpstr>
      <vt:lpstr>Experience of use the MMT-9 telescope for observation of brightness variations of LEO space debris objects </vt:lpstr>
      <vt:lpstr>Презентация PowerPoint</vt:lpstr>
      <vt:lpstr>MMT – Multichannel Monitoring Telescope</vt:lpstr>
      <vt:lpstr>SCHEMATIC VIEW OF A MMT CHANNEL</vt:lpstr>
      <vt:lpstr>KEY CHARACTERISTICS OF MMT</vt:lpstr>
      <vt:lpstr>MMT – OBSERVATION NIGHT STATISTICS</vt:lpstr>
      <vt:lpstr>MMT – CUMULATIVE DURATION OF WORK PER MONTH</vt:lpstr>
      <vt:lpstr>MMT – DISTRIBUTION OF DETECTED SATELLITE BRIGHTNESS</vt:lpstr>
      <vt:lpstr>MMT – SATELLITE DATABASE</vt:lpstr>
      <vt:lpstr>AJISAI – SATELLITE PRODUCING BRIGHT FLARES</vt:lpstr>
      <vt:lpstr>AJISAI – ASSESMENT OF BRIGHTNESS VARIATIONS PERIOD</vt:lpstr>
      <vt:lpstr>AJISAI – LONG-TERM EVOLUTION OF BRIGHTNESS VARIATION PERIOD</vt:lpstr>
      <vt:lpstr>AJISAI – STATISTICS OF MEASURED BRIGHTNESS</vt:lpstr>
      <vt:lpstr>Midas-7 – STRONG VARIATIONS OF BRIGHTNESS</vt:lpstr>
      <vt:lpstr>Midas-7 – ASSESSMENT OF BRIGHTNESS VARIATIONS PERIOD</vt:lpstr>
      <vt:lpstr>Midas-7 – LONG-TERM EVOLUTION OF BRIGHTNESS VARIATION PERIOD</vt:lpstr>
      <vt:lpstr>Midas-7 – STATISTICS OF MEASURED BRIGHTNESS</vt:lpstr>
      <vt:lpstr>MMT – STATISTICS OF OBSERVATIONS OF L/V STAGES</vt:lpstr>
      <vt:lpstr>VARIATIONS OF BRIGHTNESS  OF THE ARIANE-44L 3rd STAGE</vt:lpstr>
      <vt:lpstr>1990-091C – ASSESMENT OF BRIGHTNESS VARIATIONS PERIOD</vt:lpstr>
      <vt:lpstr>1990-091C – LONG-TERM EVOLUTION OF BRIGHTNESS VARIATION PERIOD</vt:lpstr>
      <vt:lpstr>VARIATIONS OF BRIGHTNESS  OF THE CZ-4B 3rd STAGE</vt:lpstr>
      <vt:lpstr>1999-057C – ASSESMENT OF BRIGHTNESS VARIATIONS PERIOD</vt:lpstr>
      <vt:lpstr>1999-057C – LONG-TERM EVOLUTION OF BRIGHTNESS VARIATION PERIOD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Agapov</dc:creator>
  <cp:lastModifiedBy>Игорь</cp:lastModifiedBy>
  <cp:revision>85</cp:revision>
  <dcterms:created xsi:type="dcterms:W3CDTF">2015-04-01T18:14:42Z</dcterms:created>
  <dcterms:modified xsi:type="dcterms:W3CDTF">2017-04-25T09:00:58Z</dcterms:modified>
</cp:coreProperties>
</file>