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1" r:id="rId2"/>
    <p:sldId id="262" r:id="rId3"/>
    <p:sldId id="263" r:id="rId4"/>
    <p:sldId id="337" r:id="rId5"/>
    <p:sldId id="266" r:id="rId6"/>
    <p:sldId id="267" r:id="rId7"/>
    <p:sldId id="270" r:id="rId8"/>
    <p:sldId id="269" r:id="rId9"/>
    <p:sldId id="272" r:id="rId10"/>
    <p:sldId id="273" r:id="rId11"/>
    <p:sldId id="274" r:id="rId12"/>
    <p:sldId id="275" r:id="rId13"/>
    <p:sldId id="277" r:id="rId14"/>
    <p:sldId id="327" r:id="rId15"/>
    <p:sldId id="328" r:id="rId16"/>
    <p:sldId id="264" r:id="rId17"/>
    <p:sldId id="329" r:id="rId18"/>
    <p:sldId id="265" r:id="rId19"/>
    <p:sldId id="330" r:id="rId20"/>
    <p:sldId id="276" r:id="rId21"/>
    <p:sldId id="278" r:id="rId22"/>
    <p:sldId id="297" r:id="rId23"/>
    <p:sldId id="298" r:id="rId24"/>
    <p:sldId id="300" r:id="rId25"/>
    <p:sldId id="301" r:id="rId26"/>
    <p:sldId id="302" r:id="rId27"/>
    <p:sldId id="303" r:id="rId28"/>
    <p:sldId id="304" r:id="rId29"/>
    <p:sldId id="305" r:id="rId30"/>
    <p:sldId id="306" r:id="rId31"/>
    <p:sldId id="307" r:id="rId32"/>
    <p:sldId id="308" r:id="rId33"/>
    <p:sldId id="309" r:id="rId34"/>
    <p:sldId id="310" r:id="rId35"/>
    <p:sldId id="312" r:id="rId36"/>
    <p:sldId id="345" r:id="rId37"/>
    <p:sldId id="338" r:id="rId38"/>
    <p:sldId id="340" r:id="rId39"/>
    <p:sldId id="341" r:id="rId40"/>
    <p:sldId id="342" r:id="rId41"/>
    <p:sldId id="344" r:id="rId42"/>
    <p:sldId id="318" r:id="rId43"/>
    <p:sldId id="336" r:id="rId44"/>
    <p:sldId id="319" r:id="rId45"/>
    <p:sldId id="256" r:id="rId46"/>
    <p:sldId id="331" r:id="rId47"/>
    <p:sldId id="333" r:id="rId48"/>
    <p:sldId id="334" r:id="rId49"/>
    <p:sldId id="321" r:id="rId50"/>
    <p:sldId id="322" r:id="rId51"/>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53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8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63A78-6911-433C-9C39-4BF77B916F3E}" type="datetimeFigureOut">
              <a:rPr lang="es-MX" smtClean="0"/>
              <a:pPr/>
              <a:t>02/05/2012</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E6D55E-3D10-4F19-B6B2-B768ACB7C97A}" type="slidenum">
              <a:rPr lang="es-MX" smtClean="0"/>
              <a:pPr/>
              <a:t>‹Nº›</a:t>
            </a:fld>
            <a:endParaRPr lang="es-MX"/>
          </a:p>
        </p:txBody>
      </p:sp>
    </p:spTree>
    <p:extLst>
      <p:ext uri="{BB962C8B-B14F-4D97-AF65-F5344CB8AC3E}">
        <p14:creationId xmlns:p14="http://schemas.microsoft.com/office/powerpoint/2010/main" xmlns="" val="98567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608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9933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AF207FD-C075-4DA6-9DC3-6342C3AB19A8}" type="slidenum">
              <a:rPr lang="es-MX" smtClean="0"/>
              <a:pPr>
                <a:defRPr/>
              </a:pPr>
              <a:t>1</a:t>
            </a:fld>
            <a:endParaRPr lang="es-MX"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9"/>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9A8EA11-556B-4BA6-B3C6-4A3C3028D6A2}" type="slidenum">
              <a:rPr lang="ru-RU"/>
              <a:pPr>
                <a:defRPr/>
              </a:pPr>
              <a:t>27</a:t>
            </a:fld>
            <a:endParaRPr lang="ru-RU"/>
          </a:p>
        </p:txBody>
      </p:sp>
      <p:sp>
        <p:nvSpPr>
          <p:cNvPr id="54275"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4276"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s-MX"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9"/>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550935D-FECE-4BF7-9817-DC7AFEC3E293}" type="slidenum">
              <a:rPr lang="ru-RU"/>
              <a:pPr>
                <a:defRPr/>
              </a:pPr>
              <a:t>28</a:t>
            </a:fld>
            <a:endParaRPr lang="ru-RU"/>
          </a:p>
        </p:txBody>
      </p:sp>
      <p:sp>
        <p:nvSpPr>
          <p:cNvPr id="55299"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s-MX"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9"/>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60251F1-300A-49A9-91CE-AFC3B9882DD8}" type="slidenum">
              <a:rPr lang="ru-RU"/>
              <a:pPr>
                <a:defRPr/>
              </a:pPr>
              <a:t>29</a:t>
            </a:fld>
            <a:endParaRPr lang="ru-RU"/>
          </a:p>
        </p:txBody>
      </p:sp>
      <p:sp>
        <p:nvSpPr>
          <p:cNvPr id="56323"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6324"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s-MX"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923EA681-BEF9-4BAD-B737-0B88401CD190}" type="slidenum">
              <a:rPr lang="es-MX" smtClean="0"/>
              <a:pPr/>
              <a:t>43</a:t>
            </a:fld>
            <a:endParaRPr lang="es-MX"/>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73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4336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E68E7F5-1821-4F50-A2BE-DD05AA76BC2C}" type="slidenum">
              <a:rPr lang="es-MX" smtClean="0"/>
              <a:pPr>
                <a:defRPr/>
              </a:pPr>
              <a:t>44</a:t>
            </a:fld>
            <a:endParaRPr lang="es-MX"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923EA681-BEF9-4BAD-B737-0B88401CD190}" type="slidenum">
              <a:rPr lang="es-MX" smtClean="0"/>
              <a:pPr/>
              <a:t>46</a:t>
            </a:fld>
            <a:endParaRPr lang="es-MX"/>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129498A-B8F3-4FAA-A7C9-28AC5B2E90B9}" type="slidenum">
              <a:rPr lang="es-MX" smtClean="0"/>
              <a:pPr/>
              <a:t>47</a:t>
            </a:fld>
            <a:endParaRPr lang="es-MX"/>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71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MX" smtClean="0"/>
          </a:p>
        </p:txBody>
      </p:sp>
      <p:sp>
        <p:nvSpPr>
          <p:cNvPr id="11059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66BADFC-9030-42E4-9CB6-4A1EF4B7E777}" type="slidenum">
              <a:rPr lang="es-MX" smtClean="0"/>
              <a:pPr>
                <a:defRPr/>
              </a:pPr>
              <a:t>2</a:t>
            </a:fld>
            <a:endParaRPr lang="es-MX"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813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4" name="3 Marcador de número de diapositiva"/>
          <p:cNvSpPr>
            <a:spLocks noGrp="1"/>
          </p:cNvSpPr>
          <p:nvPr>
            <p:ph type="sldNum" sz="quarter" idx="5"/>
          </p:nvPr>
        </p:nvSpPr>
        <p:spPr/>
        <p:txBody>
          <a:bodyPr/>
          <a:lstStyle/>
          <a:p>
            <a:pPr>
              <a:defRPr/>
            </a:pPr>
            <a:fld id="{BF83218E-B536-40BA-8A1A-6F0D21E9FECD}" type="slidenum">
              <a:rPr lang="es-MX" smtClean="0"/>
              <a:pPr>
                <a:defRPr/>
              </a:pPr>
              <a:t>3</a:t>
            </a:fld>
            <a:endParaRPr lang="es-MX"/>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017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1264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F4B30D3-D67E-4988-89EB-C3E047791FB3}" type="slidenum">
              <a:rPr lang="es-MX" smtClean="0"/>
              <a:pPr>
                <a:defRPr/>
              </a:pPr>
              <a:t>5</a:t>
            </a:fld>
            <a:endParaRPr lang="es-MX"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1203"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4" name="3 Marcador de número de diapositiva"/>
          <p:cNvSpPr>
            <a:spLocks noGrp="1"/>
          </p:cNvSpPr>
          <p:nvPr>
            <p:ph type="sldNum" sz="quarter" idx="5"/>
          </p:nvPr>
        </p:nvSpPr>
        <p:spPr/>
        <p:txBody>
          <a:bodyPr/>
          <a:lstStyle/>
          <a:p>
            <a:pPr>
              <a:defRPr/>
            </a:pPr>
            <a:fld id="{49476326-AB1A-4B21-AB50-BDF0197914A7}" type="slidenum">
              <a:rPr lang="es-MX" smtClean="0"/>
              <a:pPr>
                <a:defRPr/>
              </a:pPr>
              <a:t>6</a:t>
            </a:fld>
            <a:endParaRPr lang="es-MX"/>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325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4" name="3 Marcador de número de diapositiva"/>
          <p:cNvSpPr>
            <a:spLocks noGrp="1"/>
          </p:cNvSpPr>
          <p:nvPr>
            <p:ph type="sldNum" sz="quarter" idx="5"/>
          </p:nvPr>
        </p:nvSpPr>
        <p:spPr/>
        <p:txBody>
          <a:bodyPr/>
          <a:lstStyle/>
          <a:p>
            <a:pPr>
              <a:defRPr/>
            </a:pPr>
            <a:fld id="{F30B9109-2F40-4F52-8FBF-AF2797686A22}" type="slidenum">
              <a:rPr lang="es-MX" smtClean="0"/>
              <a:pPr>
                <a:defRPr/>
              </a:pPr>
              <a:t>10</a:t>
            </a:fld>
            <a:endParaRPr lang="es-MX"/>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74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MX" smtClean="0"/>
          </a:p>
        </p:txBody>
      </p:sp>
      <p:sp>
        <p:nvSpPr>
          <p:cNvPr id="13107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EAB9909-8697-4F5C-BE49-08FEC635696C}" type="slidenum">
              <a:rPr lang="es-MX" smtClean="0"/>
              <a:pPr>
                <a:defRPr/>
              </a:pPr>
              <a:t>14</a:t>
            </a:fld>
            <a:endParaRPr lang="es-MX"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7219"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4" name="3 Marcador de número de diapositiva"/>
          <p:cNvSpPr>
            <a:spLocks noGrp="1"/>
          </p:cNvSpPr>
          <p:nvPr>
            <p:ph type="sldNum" sz="quarter" idx="5"/>
          </p:nvPr>
        </p:nvSpPr>
        <p:spPr/>
        <p:txBody>
          <a:bodyPr/>
          <a:lstStyle/>
          <a:p>
            <a:pPr>
              <a:defRPr/>
            </a:pPr>
            <a:fld id="{470893F3-2F21-4FCA-8AB7-107493D0DADE}" type="slidenum">
              <a:rPr lang="es-MX" smtClean="0"/>
              <a:pPr>
                <a:defRPr/>
              </a:pPr>
              <a:t>15</a:t>
            </a:fld>
            <a:endParaRPr lang="es-MX"/>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9155"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4" name="3 Marcador de número de diapositiva"/>
          <p:cNvSpPr>
            <a:spLocks noGrp="1"/>
          </p:cNvSpPr>
          <p:nvPr>
            <p:ph type="sldNum" sz="quarter" idx="5"/>
          </p:nvPr>
        </p:nvSpPr>
        <p:spPr/>
        <p:txBody>
          <a:bodyPr/>
          <a:lstStyle/>
          <a:p>
            <a:pPr>
              <a:defRPr/>
            </a:pPr>
            <a:fld id="{12CEA75B-0713-4778-85C6-278C7B6ABB25}" type="slidenum">
              <a:rPr lang="es-MX" smtClean="0"/>
              <a:pPr>
                <a:defRPr/>
              </a:pPr>
              <a:t>16</a:t>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AA48C7E0-D568-49F2-851A-0D09D417FBD5}" type="datetimeFigureOut">
              <a:rPr lang="es-MX" smtClean="0"/>
              <a:pPr/>
              <a:t>02/05/2012</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AE26C10-1E70-4D2A-B7A4-6C05BEB7F8B5}"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AA48C7E0-D568-49F2-851A-0D09D417FBD5}" type="datetimeFigureOut">
              <a:rPr lang="es-MX" smtClean="0"/>
              <a:pPr/>
              <a:t>02/05/2012</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AE26C10-1E70-4D2A-B7A4-6C05BEB7F8B5}"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AA48C7E0-D568-49F2-851A-0D09D417FBD5}" type="datetimeFigureOut">
              <a:rPr lang="es-MX" smtClean="0"/>
              <a:pPr/>
              <a:t>02/05/2012</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AE26C10-1E70-4D2A-B7A4-6C05BEB7F8B5}"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AA48C7E0-D568-49F2-851A-0D09D417FBD5}" type="datetimeFigureOut">
              <a:rPr lang="es-MX" smtClean="0"/>
              <a:pPr/>
              <a:t>02/05/2012</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AE26C10-1E70-4D2A-B7A4-6C05BEB7F8B5}"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A48C7E0-D568-49F2-851A-0D09D417FBD5}" type="datetimeFigureOut">
              <a:rPr lang="es-MX" smtClean="0"/>
              <a:pPr/>
              <a:t>02/05/2012</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AE26C10-1E70-4D2A-B7A4-6C05BEB7F8B5}"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AA48C7E0-D568-49F2-851A-0D09D417FBD5}" type="datetimeFigureOut">
              <a:rPr lang="es-MX" smtClean="0"/>
              <a:pPr/>
              <a:t>02/05/2012</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AE26C10-1E70-4D2A-B7A4-6C05BEB7F8B5}"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AA48C7E0-D568-49F2-851A-0D09D417FBD5}" type="datetimeFigureOut">
              <a:rPr lang="es-MX" smtClean="0"/>
              <a:pPr/>
              <a:t>02/05/2012</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2AE26C10-1E70-4D2A-B7A4-6C05BEB7F8B5}"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AA48C7E0-D568-49F2-851A-0D09D417FBD5}" type="datetimeFigureOut">
              <a:rPr lang="es-MX" smtClean="0"/>
              <a:pPr/>
              <a:t>02/05/2012</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2AE26C10-1E70-4D2A-B7A4-6C05BEB7F8B5}"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A48C7E0-D568-49F2-851A-0D09D417FBD5}" type="datetimeFigureOut">
              <a:rPr lang="es-MX" smtClean="0"/>
              <a:pPr/>
              <a:t>02/05/2012</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2AE26C10-1E70-4D2A-B7A4-6C05BEB7F8B5}"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A48C7E0-D568-49F2-851A-0D09D417FBD5}" type="datetimeFigureOut">
              <a:rPr lang="es-MX" smtClean="0"/>
              <a:pPr/>
              <a:t>02/05/2012</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AE26C10-1E70-4D2A-B7A4-6C05BEB7F8B5}"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A48C7E0-D568-49F2-851A-0D09D417FBD5}" type="datetimeFigureOut">
              <a:rPr lang="es-MX" smtClean="0"/>
              <a:pPr/>
              <a:t>02/05/2012</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AE26C10-1E70-4D2A-B7A4-6C05BEB7F8B5}"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5400000" scaled="0"/>
          <a:tileRect r="-100000" b="-100000"/>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8C7E0-D568-49F2-851A-0D09D417FBD5}" type="datetimeFigureOut">
              <a:rPr lang="es-MX" smtClean="0"/>
              <a:pPr/>
              <a:t>02/05/2012</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26C10-1E70-4D2A-B7A4-6C05BEB7F8B5}"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antwrp.gsfc.nasa.gov/apod/image/0902/collidingsatellites_agi_big.jpg"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oleObject" Target="../embeddings/oleObject1.bin"/><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hyperlink" Target="http://upload.wikimedia.org/wikipedia/commons/0/04/International_Space_Station_after_undocking_of_STS-132.jp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apedia.mobi/es/Archivo:Soyuz_TMA-5_launch.jp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es.wikipedia.org/wiki/Basura_espacial" TargetMode="External"/><Relationship Id="rId2" Type="http://schemas.openxmlformats.org/officeDocument/2006/relationships/hyperlink" Target="http://es.wikipedia.org/wiki/%C3%93rbita_geoestacionaria" TargetMode="Externa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reporteciencianl.com/wp-content/uploads/2011/03/basura_espacial.jpg"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jpeg"/><Relationship Id="rId3" Type="http://schemas.openxmlformats.org/officeDocument/2006/relationships/image" Target="../media/image38.jpeg"/><Relationship Id="rId21" Type="http://schemas.openxmlformats.org/officeDocument/2006/relationships/image" Target="../media/image56.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notesSlide" Target="../notesSlides/notesSlide10.xml"/><Relationship Id="rId16" Type="http://schemas.openxmlformats.org/officeDocument/2006/relationships/image" Target="../media/image51.jpe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19" Type="http://schemas.openxmlformats.org/officeDocument/2006/relationships/image" Target="../media/image54.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es.wikipedia.org/wiki/Archivo:Gagarin_space_suite.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quamtum.blogspot.com/2010/06/lluvia-de-meteoritos-2011-preocupa-la.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hyperlink" Target="http://upload.wikimedia.org/wikipedia/commons/0/0a/Asteroid_2004_FH.gif"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4.gif"/></Relationships>
</file>

<file path=ppt/slides/_rels/slide48.xml.rels><?xml version="1.0" encoding="UTF-8" standalone="yes"?>
<Relationships xmlns="http://schemas.openxmlformats.org/package/2006/relationships"><Relationship Id="rId8" Type="http://schemas.openxmlformats.org/officeDocument/2006/relationships/hyperlink" Target="http://es.wikipedia.org/wiki/2036" TargetMode="External"/><Relationship Id="rId3" Type="http://schemas.openxmlformats.org/officeDocument/2006/relationships/image" Target="../media/image95.gif"/><Relationship Id="rId7" Type="http://schemas.openxmlformats.org/officeDocument/2006/relationships/hyperlink" Target="http://es.wikipedia.org/wiki/13_de_abril" TargetMode="External"/><Relationship Id="rId2" Type="http://schemas.openxmlformats.org/officeDocument/2006/relationships/hyperlink" Target="http://es.wikipedia.org/wiki/Archivo:2004MN4_Sormano.gif" TargetMode="External"/><Relationship Id="rId1" Type="http://schemas.openxmlformats.org/officeDocument/2006/relationships/slideLayout" Target="../slideLayouts/slideLayout2.xml"/><Relationship Id="rId6" Type="http://schemas.openxmlformats.org/officeDocument/2006/relationships/hyperlink" Target="http://es.wikipedia.org/wiki/2029" TargetMode="External"/><Relationship Id="rId11" Type="http://schemas.openxmlformats.org/officeDocument/2006/relationships/image" Target="../media/image97.jpeg"/><Relationship Id="rId5" Type="http://schemas.openxmlformats.org/officeDocument/2006/relationships/hyperlink" Target="http://es.wikipedia.org/wiki/Luna" TargetMode="External"/><Relationship Id="rId10" Type="http://schemas.openxmlformats.org/officeDocument/2006/relationships/image" Target="../media/image96.jpeg"/><Relationship Id="rId4" Type="http://schemas.openxmlformats.org/officeDocument/2006/relationships/hyperlink" Target="http://www.escalofrio.com/n/Catastrofes/Asteroide_podria_chocar_con_la_Tierra/Asteroide_podria_chocar_con_la_Tierra.php" TargetMode="External"/><Relationship Id="rId9" Type="http://schemas.openxmlformats.org/officeDocument/2006/relationships/hyperlink" Target="//upload.wikimedia.org/wikipedia/commons/0/0a/Apohorb1.jp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4/49/Geostat.gi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1042988" y="692150"/>
            <a:ext cx="7596187" cy="5715000"/>
          </a:xfrm>
        </p:spPr>
        <p:txBody>
          <a:bodyPr rtlCol="0">
            <a:normAutofit/>
          </a:bodyPr>
          <a:lstStyle/>
          <a:p>
            <a:pPr algn="l" eaLnBrk="1" fontAlgn="auto" hangingPunct="1">
              <a:spcAft>
                <a:spcPts val="0"/>
              </a:spcAft>
              <a:defRPr/>
            </a:pPr>
            <a:endParaRPr lang="es-ES" sz="2000" dirty="0" smtClean="0">
              <a:solidFill>
                <a:schemeClr val="tx1">
                  <a:lumMod val="50000"/>
                  <a:lumOff val="50000"/>
                </a:schemeClr>
              </a:solidFill>
              <a:latin typeface="Arial Narrow" pitchFamily="34" charset="0"/>
              <a:cs typeface="Arial"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592" y="106819"/>
            <a:ext cx="7922127" cy="66443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Rectángulo"/>
          <p:cNvSpPr/>
          <p:nvPr/>
        </p:nvSpPr>
        <p:spPr>
          <a:xfrm>
            <a:off x="1403648" y="1997838"/>
            <a:ext cx="5544616" cy="2985433"/>
          </a:xfrm>
          <a:prstGeom prst="rect">
            <a:avLst/>
          </a:prstGeom>
        </p:spPr>
        <p:txBody>
          <a:bodyPr wrap="square">
            <a:spAutoFit/>
          </a:bodyPr>
          <a:lstStyle/>
          <a:p>
            <a:r>
              <a:rPr lang="es-ES_tradnl" sz="2000" b="1" dirty="0">
                <a:solidFill>
                  <a:schemeClr val="tx2">
                    <a:lumMod val="75000"/>
                  </a:schemeClr>
                </a:solidFill>
                <a:latin typeface="Arial Narrow" pitchFamily="34" charset="0"/>
              </a:rPr>
              <a:t>PARTICIPACIÓN DE LA UNIVERSIDAD AUTÓNOMA DE SINALOA CON LA ESTACION COSALA  EN LA RED INTERNACIONAL “ISON” DE LA BASURA TECNOLÓGICA ESPACIAL.</a:t>
            </a:r>
            <a:r>
              <a:rPr lang="es-MX" sz="2000" dirty="0">
                <a:solidFill>
                  <a:schemeClr val="tx1">
                    <a:lumMod val="50000"/>
                    <a:lumOff val="50000"/>
                  </a:schemeClr>
                </a:solidFill>
                <a:latin typeface="Arial Narrow" pitchFamily="34" charset="0"/>
              </a:rPr>
              <a:t/>
            </a:r>
            <a:br>
              <a:rPr lang="es-MX" sz="2000" dirty="0">
                <a:solidFill>
                  <a:schemeClr val="tx1">
                    <a:lumMod val="50000"/>
                    <a:lumOff val="50000"/>
                  </a:schemeClr>
                </a:solidFill>
                <a:latin typeface="Arial Narrow" pitchFamily="34" charset="0"/>
              </a:rPr>
            </a:br>
            <a:r>
              <a:rPr lang="es-MX" dirty="0">
                <a:solidFill>
                  <a:schemeClr val="tx1">
                    <a:lumMod val="50000"/>
                    <a:lumOff val="50000"/>
                  </a:schemeClr>
                </a:solidFill>
                <a:latin typeface="Arial Narrow" pitchFamily="34" charset="0"/>
                <a:cs typeface="Arial" charset="0"/>
              </a:rPr>
              <a:t/>
            </a:r>
            <a:br>
              <a:rPr lang="es-MX" dirty="0">
                <a:solidFill>
                  <a:schemeClr val="tx1">
                    <a:lumMod val="50000"/>
                    <a:lumOff val="50000"/>
                  </a:schemeClr>
                </a:solidFill>
                <a:latin typeface="Arial Narrow" pitchFamily="34" charset="0"/>
                <a:cs typeface="Arial" charset="0"/>
              </a:rPr>
            </a:br>
            <a:r>
              <a:rPr lang="es-ES_tradnl" dirty="0">
                <a:solidFill>
                  <a:schemeClr val="tx1">
                    <a:lumMod val="50000"/>
                    <a:lumOff val="50000"/>
                  </a:schemeClr>
                </a:solidFill>
                <a:latin typeface="Arial Narrow" pitchFamily="34" charset="0"/>
                <a:cs typeface="Arial" charset="0"/>
              </a:rPr>
              <a:t/>
            </a:r>
            <a:br>
              <a:rPr lang="es-ES_tradnl" dirty="0">
                <a:solidFill>
                  <a:schemeClr val="tx1">
                    <a:lumMod val="50000"/>
                    <a:lumOff val="50000"/>
                  </a:schemeClr>
                </a:solidFill>
                <a:latin typeface="Arial Narrow" pitchFamily="34" charset="0"/>
                <a:cs typeface="Arial" charset="0"/>
              </a:rPr>
            </a:br>
            <a:r>
              <a:rPr lang="es-ES_tradnl" b="1" dirty="0">
                <a:solidFill>
                  <a:schemeClr val="tx1">
                    <a:lumMod val="50000"/>
                    <a:lumOff val="50000"/>
                  </a:schemeClr>
                </a:solidFill>
                <a:latin typeface="Arial Narrow" pitchFamily="34" charset="0"/>
                <a:cs typeface="Arial" charset="0"/>
              </a:rPr>
              <a:t>M.C. Tatiana N. </a:t>
            </a:r>
            <a:r>
              <a:rPr lang="es-ES_tradnl" b="1" dirty="0" err="1">
                <a:solidFill>
                  <a:schemeClr val="tx1">
                    <a:lumMod val="50000"/>
                    <a:lumOff val="50000"/>
                  </a:schemeClr>
                </a:solidFill>
                <a:latin typeface="Arial Narrow" pitchFamily="34" charset="0"/>
                <a:cs typeface="Arial" charset="0"/>
              </a:rPr>
              <a:t>Kokina</a:t>
            </a:r>
            <a:r>
              <a:rPr lang="es-ES_tradnl" b="1" dirty="0">
                <a:solidFill>
                  <a:schemeClr val="tx1">
                    <a:lumMod val="50000"/>
                    <a:lumOff val="50000"/>
                  </a:schemeClr>
                </a:solidFill>
                <a:latin typeface="Arial Narrow" pitchFamily="34" charset="0"/>
                <a:cs typeface="Arial" charset="0"/>
              </a:rPr>
              <a:t/>
            </a:r>
            <a:br>
              <a:rPr lang="es-ES_tradnl" b="1" dirty="0">
                <a:solidFill>
                  <a:schemeClr val="tx1">
                    <a:lumMod val="50000"/>
                    <a:lumOff val="50000"/>
                  </a:schemeClr>
                </a:solidFill>
                <a:latin typeface="Arial Narrow" pitchFamily="34" charset="0"/>
                <a:cs typeface="Arial" charset="0"/>
              </a:rPr>
            </a:br>
            <a:r>
              <a:rPr lang="es-ES_tradnl" b="1" dirty="0">
                <a:solidFill>
                  <a:schemeClr val="tx1">
                    <a:lumMod val="50000"/>
                    <a:lumOff val="50000"/>
                  </a:schemeClr>
                </a:solidFill>
                <a:latin typeface="Arial Narrow" pitchFamily="34" charset="0"/>
                <a:cs typeface="Arial" charset="0"/>
              </a:rPr>
              <a:t>Dr. Daniel Mendoza Araiza</a:t>
            </a:r>
            <a:r>
              <a:rPr lang="es-ES_tradnl" dirty="0">
                <a:solidFill>
                  <a:schemeClr val="tx1">
                    <a:lumMod val="50000"/>
                    <a:lumOff val="50000"/>
                  </a:schemeClr>
                </a:solidFill>
                <a:latin typeface="Arial Narrow" pitchFamily="34" charset="0"/>
                <a:cs typeface="Arial" charset="0"/>
              </a:rPr>
              <a:t/>
            </a:r>
            <a:br>
              <a:rPr lang="es-ES_tradnl" dirty="0">
                <a:solidFill>
                  <a:schemeClr val="tx1">
                    <a:lumMod val="50000"/>
                    <a:lumOff val="50000"/>
                  </a:schemeClr>
                </a:solidFill>
                <a:latin typeface="Arial Narrow" pitchFamily="34" charset="0"/>
                <a:cs typeface="Arial" charset="0"/>
              </a:rPr>
            </a:br>
            <a:r>
              <a:rPr lang="es-ES_tradnl" dirty="0">
                <a:solidFill>
                  <a:schemeClr val="tx1">
                    <a:lumMod val="50000"/>
                    <a:lumOff val="50000"/>
                  </a:schemeClr>
                </a:solidFill>
                <a:latin typeface="Arial Narrow" pitchFamily="34" charset="0"/>
                <a:cs typeface="Arial" charset="0"/>
              </a:rPr>
              <a:t/>
            </a:r>
            <a:br>
              <a:rPr lang="es-ES_tradnl" dirty="0">
                <a:solidFill>
                  <a:schemeClr val="tx1">
                    <a:lumMod val="50000"/>
                    <a:lumOff val="50000"/>
                  </a:schemeClr>
                </a:solidFill>
                <a:latin typeface="Arial Narrow" pitchFamily="34" charset="0"/>
                <a:cs typeface="Arial" charset="0"/>
              </a:rPr>
            </a:br>
            <a:r>
              <a:rPr lang="es-ES_tradnl" dirty="0">
                <a:solidFill>
                  <a:schemeClr val="tx1">
                    <a:lumMod val="50000"/>
                    <a:lumOff val="50000"/>
                  </a:schemeClr>
                </a:solidFill>
                <a:latin typeface="Arial Narrow" pitchFamily="34" charset="0"/>
                <a:cs typeface="Arial" charset="0"/>
              </a:rPr>
              <a:t>3 de Mayo de 2012, Cósala, Sinaloa</a:t>
            </a:r>
            <a:endParaRPr lang="es-MX"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6 Rectángulo"/>
          <p:cNvSpPr>
            <a:spLocks noChangeArrowheads="1"/>
          </p:cNvSpPr>
          <p:nvPr/>
        </p:nvSpPr>
        <p:spPr bwMode="auto">
          <a:xfrm>
            <a:off x="6500813" y="285750"/>
            <a:ext cx="2286000" cy="1384300"/>
          </a:xfrm>
          <a:prstGeom prst="rect">
            <a:avLst/>
          </a:prstGeom>
          <a:noFill/>
          <a:ln w="9525">
            <a:noFill/>
            <a:miter lim="800000"/>
            <a:headEnd/>
            <a:tailEnd/>
          </a:ln>
        </p:spPr>
        <p:txBody>
          <a:bodyPr>
            <a:spAutoFit/>
          </a:bodyPr>
          <a:lstStyle/>
          <a:p>
            <a:pPr algn="r"/>
            <a:r>
              <a:rPr lang="es-MX" sz="2800"/>
              <a:t>.</a:t>
            </a:r>
            <a:br>
              <a:rPr lang="es-MX" sz="2800"/>
            </a:br>
            <a:r>
              <a:rPr lang="es-MX" sz="2800"/>
              <a:t/>
            </a:r>
            <a:br>
              <a:rPr lang="es-MX" sz="2800"/>
            </a:br>
            <a:endParaRPr lang="es-MX" sz="2800"/>
          </a:p>
        </p:txBody>
      </p:sp>
      <p:sp>
        <p:nvSpPr>
          <p:cNvPr id="14339" name="Rectangle 3"/>
          <p:cNvSpPr>
            <a:spLocks noChangeArrowheads="1"/>
          </p:cNvSpPr>
          <p:nvPr/>
        </p:nvSpPr>
        <p:spPr bwMode="auto">
          <a:xfrm>
            <a:off x="0" y="0"/>
            <a:ext cx="9144000" cy="2508250"/>
          </a:xfrm>
          <a:prstGeom prst="rect">
            <a:avLst/>
          </a:prstGeom>
          <a:noFill/>
          <a:ln w="9525">
            <a:noFill/>
            <a:miter lim="800000"/>
            <a:headEnd/>
            <a:tailEnd/>
          </a:ln>
        </p:spPr>
        <p:txBody>
          <a:bodyPr lIns="-71415" tIns="0" rIns="-71415" bIns="0" anchor="ctr">
            <a:spAutoFit/>
          </a:bodyPr>
          <a:lstStyle/>
          <a:p>
            <a:pPr algn="r" eaLnBrk="0" fontAlgn="t" hangingPunct="0"/>
            <a:r>
              <a:rPr lang="es-ES"/>
              <a:t>  </a:t>
            </a:r>
            <a:r>
              <a:rPr lang="es-ES" sz="16300"/>
              <a:t> </a:t>
            </a:r>
            <a:r>
              <a:rPr lang="es-ES"/>
              <a:t>                         </a:t>
            </a:r>
          </a:p>
        </p:txBody>
      </p:sp>
      <p:sp>
        <p:nvSpPr>
          <p:cNvPr id="14340" name="13 Marcador de contenido"/>
          <p:cNvSpPr>
            <a:spLocks noGrp="1"/>
          </p:cNvSpPr>
          <p:nvPr>
            <p:ph idx="1"/>
          </p:nvPr>
        </p:nvSpPr>
        <p:spPr>
          <a:xfrm>
            <a:off x="755576" y="1196752"/>
            <a:ext cx="3528391" cy="6672212"/>
          </a:xfrm>
        </p:spPr>
        <p:txBody>
          <a:bodyPr>
            <a:normAutofit/>
          </a:bodyPr>
          <a:lstStyle/>
          <a:p>
            <a:pPr algn="just" eaLnBrk="1" hangingPunct="1">
              <a:spcBef>
                <a:spcPct val="0"/>
              </a:spcBef>
            </a:pPr>
            <a:r>
              <a:rPr lang="es-MX" sz="2000" dirty="0" smtClean="0">
                <a:latin typeface="Arial Narrow" pitchFamily="34" charset="0"/>
                <a:cs typeface="Arial" charset="0"/>
              </a:rPr>
              <a:t>Desde el lanzamiento del primer S.A.T. se han realizado unos 4.800 lanzamientos que han dado lugar a más de 26.000 objetos catalogados, de los cuales aproximadamente un tercio todavía está en órbita alrededor de la Tierra, unas 4.500 toneladas de metal sobre nuestras cabezas. </a:t>
            </a:r>
          </a:p>
        </p:txBody>
      </p:sp>
      <p:pic>
        <p:nvPicPr>
          <p:cNvPr id="14341" name="Picture 2" descr="http://1.bp.blogspot.com/_6BOAhzerwsU/S4aAYo-ayhI/AAAAAAAAGks/qcW5FRwQRL4/s400/mongolian-object--300x230.jpg"/>
          <p:cNvPicPr>
            <a:picLocks noChangeAspect="1" noChangeArrowheads="1"/>
          </p:cNvPicPr>
          <p:nvPr/>
        </p:nvPicPr>
        <p:blipFill>
          <a:blip r:embed="rId3" cstate="print"/>
          <a:srcRect/>
          <a:stretch>
            <a:fillRect/>
          </a:stretch>
        </p:blipFill>
        <p:spPr bwMode="auto">
          <a:xfrm>
            <a:off x="5724128" y="3068960"/>
            <a:ext cx="2643187" cy="1982787"/>
          </a:xfrm>
          <a:prstGeom prst="rect">
            <a:avLst/>
          </a:prstGeom>
          <a:noFill/>
          <a:ln w="9525">
            <a:noFill/>
            <a:miter lim="800000"/>
            <a:headEnd/>
            <a:tailEnd/>
          </a:ln>
        </p:spPr>
      </p:pic>
      <p:pic>
        <p:nvPicPr>
          <p:cNvPr id="14342" name="Picture 7" descr="http://abelgalois.files.wordpress.com/2008/09/deltaintexas1.jpg"/>
          <p:cNvPicPr>
            <a:picLocks noChangeAspect="1" noChangeArrowheads="1"/>
          </p:cNvPicPr>
          <p:nvPr/>
        </p:nvPicPr>
        <p:blipFill>
          <a:blip r:embed="rId4" cstate="print"/>
          <a:srcRect/>
          <a:stretch>
            <a:fillRect/>
          </a:stretch>
        </p:blipFill>
        <p:spPr bwMode="auto">
          <a:xfrm>
            <a:off x="5724128" y="404664"/>
            <a:ext cx="2643188" cy="2028825"/>
          </a:xfrm>
          <a:prstGeom prst="rect">
            <a:avLst/>
          </a:prstGeom>
          <a:noFill/>
          <a:ln w="9525">
            <a:noFill/>
            <a:miter lim="800000"/>
            <a:headEnd/>
            <a:tailEnd/>
          </a:ln>
        </p:spPr>
      </p:pic>
      <p:sp>
        <p:nvSpPr>
          <p:cNvPr id="14343" name="6 CuadroTexto"/>
          <p:cNvSpPr txBox="1">
            <a:spLocks noChangeArrowheads="1"/>
          </p:cNvSpPr>
          <p:nvPr/>
        </p:nvSpPr>
        <p:spPr bwMode="auto">
          <a:xfrm>
            <a:off x="5652120" y="2564904"/>
            <a:ext cx="3786188" cy="584200"/>
          </a:xfrm>
          <a:prstGeom prst="rect">
            <a:avLst/>
          </a:prstGeom>
          <a:noFill/>
          <a:ln w="9525">
            <a:noFill/>
            <a:miter lim="800000"/>
            <a:headEnd/>
            <a:tailEnd/>
          </a:ln>
        </p:spPr>
        <p:txBody>
          <a:bodyPr>
            <a:spAutoFit/>
          </a:bodyPr>
          <a:lstStyle/>
          <a:p>
            <a:r>
              <a:rPr lang="en-US" sz="1600" dirty="0">
                <a:solidFill>
                  <a:schemeClr val="tx1"/>
                </a:solidFill>
                <a:latin typeface="Arial Narrow" pitchFamily="34" charset="0"/>
              </a:rPr>
              <a:t>22 de </a:t>
            </a:r>
            <a:r>
              <a:rPr lang="en-US" sz="1600" dirty="0" err="1">
                <a:solidFill>
                  <a:schemeClr val="tx1"/>
                </a:solidFill>
                <a:latin typeface="Arial Narrow" pitchFamily="34" charset="0"/>
              </a:rPr>
              <a:t>enero</a:t>
            </a:r>
            <a:r>
              <a:rPr lang="en-US" sz="1600" dirty="0">
                <a:solidFill>
                  <a:schemeClr val="tx1"/>
                </a:solidFill>
                <a:latin typeface="Arial Narrow" pitchFamily="34" charset="0"/>
              </a:rPr>
              <a:t> 1997,Georgetown, Texas</a:t>
            </a:r>
          </a:p>
          <a:p>
            <a:endParaRPr lang="es-MX" sz="1600" dirty="0">
              <a:solidFill>
                <a:schemeClr val="tx1"/>
              </a:solidFill>
              <a:latin typeface="Arial Narrow" pitchFamily="34" charset="0"/>
            </a:endParaRPr>
          </a:p>
        </p:txBody>
      </p:sp>
      <p:sp>
        <p:nvSpPr>
          <p:cNvPr id="2" name="1 Rectángulo"/>
          <p:cNvSpPr/>
          <p:nvPr/>
        </p:nvSpPr>
        <p:spPr>
          <a:xfrm>
            <a:off x="5652120" y="5229200"/>
            <a:ext cx="3356152" cy="923330"/>
          </a:xfrm>
          <a:prstGeom prst="rect">
            <a:avLst/>
          </a:prstGeom>
        </p:spPr>
        <p:txBody>
          <a:bodyPr wrap="square">
            <a:spAutoFit/>
          </a:bodyPr>
          <a:lstStyle/>
          <a:p>
            <a:r>
              <a:rPr lang="es-MX" dirty="0"/>
              <a:t>Un pastor observa uno de los objetos que se han estrellado en </a:t>
            </a:r>
            <a:r>
              <a:rPr lang="es-MX" dirty="0" smtClean="0"/>
              <a:t>Mongolia, </a:t>
            </a:r>
            <a:r>
              <a:rPr lang="es-MX" dirty="0"/>
              <a:t>25-02-10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box(in)">
                                      <p:cBhvr>
                                        <p:cTn id="7" dur="500"/>
                                        <p:tgtEl>
                                          <p:spTgt spid="143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checkerboard(across)">
                                      <p:cBhvr>
                                        <p:cTn id="12" dur="500"/>
                                        <p:tgtEl>
                                          <p:spTgt spid="1434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checkerboard(across)">
                                      <p:cBhvr>
                                        <p:cTn id="17" dur="500"/>
                                        <p:tgtEl>
                                          <p:spTgt spid="1434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4341"/>
                                        </p:tgtEl>
                                        <p:attrNameLst>
                                          <p:attrName>style.visibility</p:attrName>
                                        </p:attrNameLst>
                                      </p:cBhvr>
                                      <p:to>
                                        <p:strVal val="visible"/>
                                      </p:to>
                                    </p:set>
                                    <p:animEffect transition="in" filter="box(in)">
                                      <p:cBhvr>
                                        <p:cTn id="22" dur="500"/>
                                        <p:tgtEl>
                                          <p:spTgt spid="1434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heckerboard(across)">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p:bldP spid="1434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mexico.blogsome.com/wp-admin/images/basura_espacial1.jpg"/>
          <p:cNvPicPr>
            <a:picLocks noChangeAspect="1" noChangeArrowheads="1"/>
          </p:cNvPicPr>
          <p:nvPr/>
        </p:nvPicPr>
        <p:blipFill>
          <a:blip r:embed="rId2" cstate="print"/>
          <a:srcRect/>
          <a:stretch>
            <a:fillRect/>
          </a:stretch>
        </p:blipFill>
        <p:spPr bwMode="auto">
          <a:xfrm>
            <a:off x="3995936" y="692696"/>
            <a:ext cx="4710113" cy="4016375"/>
          </a:xfrm>
          <a:prstGeom prst="rect">
            <a:avLst/>
          </a:prstGeom>
          <a:noFill/>
          <a:ln w="9525">
            <a:noFill/>
            <a:miter lim="800000"/>
            <a:headEnd/>
            <a:tailEnd/>
          </a:ln>
        </p:spPr>
      </p:pic>
      <p:sp>
        <p:nvSpPr>
          <p:cNvPr id="15363" name="2 Rectángulo"/>
          <p:cNvSpPr>
            <a:spLocks noChangeArrowheads="1"/>
          </p:cNvSpPr>
          <p:nvPr/>
        </p:nvSpPr>
        <p:spPr bwMode="auto">
          <a:xfrm>
            <a:off x="539552" y="764704"/>
            <a:ext cx="3096344" cy="3170099"/>
          </a:xfrm>
          <a:prstGeom prst="rect">
            <a:avLst/>
          </a:prstGeom>
          <a:noFill/>
          <a:ln w="9525">
            <a:noFill/>
            <a:miter lim="800000"/>
            <a:headEnd/>
            <a:tailEnd/>
          </a:ln>
        </p:spPr>
        <p:txBody>
          <a:bodyPr wrap="square">
            <a:spAutoFit/>
          </a:bodyPr>
          <a:lstStyle/>
          <a:p>
            <a:pPr algn="just"/>
            <a:r>
              <a:rPr lang="es-MX" sz="2000" dirty="0">
                <a:solidFill>
                  <a:schemeClr val="tx1"/>
                </a:solidFill>
                <a:latin typeface="Arial Narrow" pitchFamily="34" charset="0"/>
              </a:rPr>
              <a:t>Los puntos rojos son 900 </a:t>
            </a:r>
            <a:r>
              <a:rPr lang="es-MX" sz="2000" dirty="0" smtClean="0">
                <a:solidFill>
                  <a:schemeClr val="tx1"/>
                </a:solidFill>
                <a:latin typeface="Arial Narrow" pitchFamily="34" charset="0"/>
              </a:rPr>
              <a:t>trozos grandes </a:t>
            </a:r>
            <a:r>
              <a:rPr lang="es-MX" sz="2000" dirty="0">
                <a:solidFill>
                  <a:schemeClr val="tx1"/>
                </a:solidFill>
                <a:latin typeface="Arial Narrow" pitchFamily="34" charset="0"/>
              </a:rPr>
              <a:t>provenientes del satélite chino. Los azules son naves espaciales abandonadas, hay más de 3,100 naves orbitando y dos terceras partes de ellas no están activas, solo son basura espacial.  Los puntos cafés son puros desechos, más de 7,000.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box(in)">
                                      <p:cBhvr>
                                        <p:cTn id="7" dur="5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checkerboard(across)">
                                      <p:cBhvr>
                                        <p:cTn id="1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39775" y="-46038"/>
            <a:ext cx="9144000" cy="0"/>
          </a:xfrm>
          <a:prstGeom prst="rect">
            <a:avLst/>
          </a:prstGeom>
          <a:noFill/>
          <a:ln w="9525">
            <a:noFill/>
            <a:miter lim="800000"/>
            <a:headEnd/>
            <a:tailEnd/>
          </a:ln>
        </p:spPr>
        <p:txBody>
          <a:bodyPr>
            <a:spAutoFit/>
          </a:bodyPr>
          <a:lstStyle/>
          <a:p>
            <a:endParaRPr lang="es-MX"/>
          </a:p>
        </p:txBody>
      </p:sp>
      <p:pic>
        <p:nvPicPr>
          <p:cNvPr id="16387" name="Picture 4" descr="Satélites colisionan en una órbita baja terrestre">
            <a:hlinkClick r:id="rId2"/>
          </p:cNvPr>
          <p:cNvPicPr>
            <a:picLocks noChangeAspect="1" noChangeArrowheads="1"/>
          </p:cNvPicPr>
          <p:nvPr/>
        </p:nvPicPr>
        <p:blipFill>
          <a:blip r:embed="rId3" cstate="print"/>
          <a:srcRect/>
          <a:stretch>
            <a:fillRect/>
          </a:stretch>
        </p:blipFill>
        <p:spPr bwMode="auto">
          <a:xfrm>
            <a:off x="4283968" y="620688"/>
            <a:ext cx="4536504" cy="3024336"/>
          </a:xfrm>
          <a:prstGeom prst="rect">
            <a:avLst/>
          </a:prstGeom>
          <a:noFill/>
          <a:ln w="9525">
            <a:noFill/>
            <a:miter lim="800000"/>
            <a:headEnd/>
            <a:tailEnd/>
          </a:ln>
        </p:spPr>
      </p:pic>
      <p:sp>
        <p:nvSpPr>
          <p:cNvPr id="16388" name="3 Rectángulo"/>
          <p:cNvSpPr>
            <a:spLocks noChangeArrowheads="1"/>
          </p:cNvSpPr>
          <p:nvPr/>
        </p:nvSpPr>
        <p:spPr bwMode="auto">
          <a:xfrm>
            <a:off x="467544" y="548680"/>
            <a:ext cx="3096344" cy="4093428"/>
          </a:xfrm>
          <a:prstGeom prst="rect">
            <a:avLst/>
          </a:prstGeom>
          <a:noFill/>
          <a:ln w="9525">
            <a:noFill/>
            <a:miter lim="800000"/>
            <a:headEnd/>
            <a:tailEnd/>
          </a:ln>
        </p:spPr>
        <p:txBody>
          <a:bodyPr wrap="square">
            <a:spAutoFit/>
          </a:bodyPr>
          <a:lstStyle/>
          <a:p>
            <a:r>
              <a:rPr lang="es-ES" sz="2000" dirty="0">
                <a:solidFill>
                  <a:schemeClr val="tx1"/>
                </a:solidFill>
                <a:latin typeface="Arial Narrow" pitchFamily="34" charset="0"/>
              </a:rPr>
              <a:t>Según datos del </a:t>
            </a:r>
            <a:r>
              <a:rPr lang="es-ES" sz="2000" i="1" dirty="0">
                <a:solidFill>
                  <a:schemeClr val="tx1"/>
                </a:solidFill>
                <a:latin typeface="Arial Narrow" pitchFamily="34" charset="0"/>
              </a:rPr>
              <a:t>US </a:t>
            </a:r>
            <a:r>
              <a:rPr lang="es-ES" sz="2000" i="1" dirty="0" err="1">
                <a:solidFill>
                  <a:schemeClr val="tx1"/>
                </a:solidFill>
                <a:latin typeface="Arial Narrow" pitchFamily="34" charset="0"/>
              </a:rPr>
              <a:t>Strategic</a:t>
            </a:r>
            <a:r>
              <a:rPr lang="es-ES" sz="2000" i="1" dirty="0">
                <a:solidFill>
                  <a:schemeClr val="tx1"/>
                </a:solidFill>
                <a:latin typeface="Arial Narrow" pitchFamily="34" charset="0"/>
              </a:rPr>
              <a:t> </a:t>
            </a:r>
            <a:r>
              <a:rPr lang="es-ES" sz="2000" i="1" dirty="0" err="1">
                <a:solidFill>
                  <a:schemeClr val="tx1"/>
                </a:solidFill>
                <a:latin typeface="Arial Narrow" pitchFamily="34" charset="0"/>
              </a:rPr>
              <a:t>Command</a:t>
            </a:r>
            <a:r>
              <a:rPr lang="es-ES" sz="2000" dirty="0">
                <a:solidFill>
                  <a:schemeClr val="tx1"/>
                </a:solidFill>
                <a:latin typeface="Arial Narrow" pitchFamily="34" charset="0"/>
              </a:rPr>
              <a:t>, se han catalogado más de 400 fragmentos diferentes</a:t>
            </a:r>
            <a:r>
              <a:rPr lang="es-ES" sz="2000" dirty="0" smtClean="0">
                <a:solidFill>
                  <a:schemeClr val="tx1"/>
                </a:solidFill>
                <a:latin typeface="Arial Narrow" pitchFamily="34" charset="0"/>
              </a:rPr>
              <a:t>.</a:t>
            </a:r>
          </a:p>
          <a:p>
            <a:r>
              <a:rPr lang="es-ES" sz="2000" dirty="0" smtClean="0">
                <a:solidFill>
                  <a:schemeClr val="tx1"/>
                </a:solidFill>
                <a:latin typeface="Arial Narrow" pitchFamily="34" charset="0"/>
              </a:rPr>
              <a:t> </a:t>
            </a:r>
            <a:r>
              <a:rPr lang="es-ES" sz="2000" dirty="0">
                <a:solidFill>
                  <a:schemeClr val="tx1"/>
                </a:solidFill>
                <a:latin typeface="Arial Narrow" pitchFamily="34" charset="0"/>
              </a:rPr>
              <a:t>Los trozos del satélite </a:t>
            </a:r>
            <a:r>
              <a:rPr lang="es-ES" sz="2000" dirty="0" err="1">
                <a:solidFill>
                  <a:schemeClr val="tx1"/>
                </a:solidFill>
                <a:latin typeface="Arial Narrow" pitchFamily="34" charset="0"/>
              </a:rPr>
              <a:t>Kosmos</a:t>
            </a:r>
            <a:r>
              <a:rPr lang="es-ES" sz="2000" dirty="0">
                <a:solidFill>
                  <a:schemeClr val="tx1"/>
                </a:solidFill>
                <a:latin typeface="Arial Narrow" pitchFamily="34" charset="0"/>
              </a:rPr>
              <a:t> se han dispersado desde los 250 km a los 1700 km; mientras que los del </a:t>
            </a:r>
            <a:r>
              <a:rPr lang="es-ES" sz="2000" dirty="0" err="1">
                <a:solidFill>
                  <a:schemeClr val="tx1"/>
                </a:solidFill>
                <a:latin typeface="Arial Narrow" pitchFamily="34" charset="0"/>
              </a:rPr>
              <a:t>Iridium</a:t>
            </a:r>
            <a:r>
              <a:rPr lang="es-ES" sz="2000" dirty="0">
                <a:solidFill>
                  <a:schemeClr val="tx1"/>
                </a:solidFill>
                <a:latin typeface="Arial Narrow" pitchFamily="34" charset="0"/>
              </a:rPr>
              <a:t> van de los 520 a los 1100 km. Por tanto, los fragmentos ya han descendido al nivel que orbita la Estación Espacial (350 km).</a:t>
            </a:r>
            <a:endParaRPr lang="es-MX" sz="2000" dirty="0">
              <a:solidFill>
                <a:schemeClr val="tx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box(in)">
                                      <p:cBhvr>
                                        <p:cTn id="12"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mexico.blogsome.com/wp-admin/images/hubble.jpg"/>
          <p:cNvPicPr>
            <a:picLocks noChangeAspect="1" noChangeArrowheads="1"/>
          </p:cNvPicPr>
          <p:nvPr/>
        </p:nvPicPr>
        <p:blipFill>
          <a:blip r:embed="rId2" cstate="print"/>
          <a:srcRect/>
          <a:stretch>
            <a:fillRect/>
          </a:stretch>
        </p:blipFill>
        <p:spPr bwMode="auto">
          <a:xfrm>
            <a:off x="1331640" y="692696"/>
            <a:ext cx="6589713" cy="3151187"/>
          </a:xfrm>
          <a:prstGeom prst="rect">
            <a:avLst/>
          </a:prstGeom>
          <a:noFill/>
          <a:ln w="9525">
            <a:noFill/>
            <a:miter lim="800000"/>
            <a:headEnd/>
            <a:tailEnd/>
          </a:ln>
        </p:spPr>
      </p:pic>
      <p:sp>
        <p:nvSpPr>
          <p:cNvPr id="18435" name="2 Rectángulo"/>
          <p:cNvSpPr>
            <a:spLocks noChangeArrowheads="1"/>
          </p:cNvSpPr>
          <p:nvPr/>
        </p:nvSpPr>
        <p:spPr bwMode="auto">
          <a:xfrm>
            <a:off x="1547664" y="4293096"/>
            <a:ext cx="6300787" cy="1016000"/>
          </a:xfrm>
          <a:prstGeom prst="rect">
            <a:avLst/>
          </a:prstGeom>
          <a:noFill/>
          <a:ln w="9525">
            <a:noFill/>
            <a:miter lim="800000"/>
            <a:headEnd/>
            <a:tailEnd/>
          </a:ln>
        </p:spPr>
        <p:txBody>
          <a:bodyPr>
            <a:spAutoFit/>
          </a:bodyPr>
          <a:lstStyle/>
          <a:p>
            <a:pPr algn="just"/>
            <a:r>
              <a:rPr lang="es-MX" sz="2000" dirty="0">
                <a:solidFill>
                  <a:schemeClr val="tx1"/>
                </a:solidFill>
                <a:latin typeface="Arial Narrow" pitchFamily="34" charset="0"/>
              </a:rPr>
              <a:t>De 1994 al 2002, el </a:t>
            </a:r>
            <a:r>
              <a:rPr lang="es-MX" sz="2000" dirty="0" err="1">
                <a:solidFill>
                  <a:schemeClr val="tx1"/>
                </a:solidFill>
                <a:latin typeface="Arial Narrow" pitchFamily="34" charset="0"/>
              </a:rPr>
              <a:t>Hubble</a:t>
            </a:r>
            <a:r>
              <a:rPr lang="es-MX" sz="2000" dirty="0">
                <a:solidFill>
                  <a:schemeClr val="tx1"/>
                </a:solidFill>
                <a:latin typeface="Arial Narrow" pitchFamily="34" charset="0"/>
              </a:rPr>
              <a:t> </a:t>
            </a:r>
            <a:r>
              <a:rPr lang="es-MX" sz="2000" dirty="0" err="1">
                <a:solidFill>
                  <a:schemeClr val="tx1"/>
                </a:solidFill>
                <a:latin typeface="Arial Narrow" pitchFamily="34" charset="0"/>
              </a:rPr>
              <a:t>fué</a:t>
            </a:r>
            <a:r>
              <a:rPr lang="es-MX" sz="2000" dirty="0">
                <a:solidFill>
                  <a:schemeClr val="tx1"/>
                </a:solidFill>
                <a:latin typeface="Arial Narrow" pitchFamily="34" charset="0"/>
              </a:rPr>
              <a:t> impactado más de 725,000 veces por  basura  espacial,  tiene  5,000 perforaciones visibles a simple vista (de más de 3.6 mm) </a:t>
            </a:r>
            <a:r>
              <a:rPr lang="es-MX" sz="2000" dirty="0">
                <a:solidFill>
                  <a:schemeClr val="tx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ox(in)">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checkerboard(across)">
                                      <p:cBhvr>
                                        <p:cTn id="12"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baikal1"/>
          <p:cNvPicPr>
            <a:picLocks noChangeAspect="1" noChangeArrowheads="1"/>
          </p:cNvPicPr>
          <p:nvPr/>
        </p:nvPicPr>
        <p:blipFill>
          <a:blip r:embed="rId4" cstate="print"/>
          <a:srcRect/>
          <a:stretch>
            <a:fillRect/>
          </a:stretch>
        </p:blipFill>
        <p:spPr bwMode="auto">
          <a:xfrm>
            <a:off x="1115616" y="2132856"/>
            <a:ext cx="2574161" cy="3561332"/>
          </a:xfrm>
          <a:prstGeom prst="rect">
            <a:avLst/>
          </a:prstGeom>
          <a:noFill/>
          <a:ln w="9525">
            <a:noFill/>
            <a:miter lim="800000"/>
            <a:headEnd/>
            <a:tailEnd/>
          </a:ln>
        </p:spPr>
      </p:pic>
      <p:sp>
        <p:nvSpPr>
          <p:cNvPr id="37891" name="2 Rectángulo"/>
          <p:cNvSpPr>
            <a:spLocks noChangeArrowheads="1"/>
          </p:cNvSpPr>
          <p:nvPr/>
        </p:nvSpPr>
        <p:spPr bwMode="auto">
          <a:xfrm>
            <a:off x="1115616" y="764704"/>
            <a:ext cx="3275856" cy="923330"/>
          </a:xfrm>
          <a:prstGeom prst="rect">
            <a:avLst/>
          </a:prstGeom>
          <a:noFill/>
          <a:ln w="9525">
            <a:noFill/>
            <a:miter lim="800000"/>
            <a:headEnd/>
            <a:tailEnd/>
          </a:ln>
        </p:spPr>
        <p:txBody>
          <a:bodyPr wrap="square">
            <a:spAutoFit/>
          </a:bodyPr>
          <a:lstStyle/>
          <a:p>
            <a:r>
              <a:rPr lang="es-ES" b="1" dirty="0"/>
              <a:t>1981</a:t>
            </a:r>
            <a:r>
              <a:rPr lang="es-ES" dirty="0"/>
              <a:t> – Columbia: </a:t>
            </a:r>
            <a:r>
              <a:rPr lang="es-ES" dirty="0" smtClean="0"/>
              <a:t>primera</a:t>
            </a:r>
          </a:p>
          <a:p>
            <a:r>
              <a:rPr lang="es-ES" dirty="0" smtClean="0"/>
              <a:t> </a:t>
            </a:r>
            <a:r>
              <a:rPr lang="es-ES" dirty="0"/>
              <a:t>lanzadera espacial</a:t>
            </a:r>
            <a:br>
              <a:rPr lang="es-ES" dirty="0"/>
            </a:br>
            <a:endParaRPr lang="es-MX" dirty="0"/>
          </a:p>
        </p:txBody>
      </p:sp>
      <p:graphicFrame>
        <p:nvGraphicFramePr>
          <p:cNvPr id="2" name="Object 6"/>
          <p:cNvGraphicFramePr>
            <a:graphicFrameLocks noChangeAspect="1"/>
          </p:cNvGraphicFramePr>
          <p:nvPr>
            <p:extLst>
              <p:ext uri="{D42A27DB-BD31-4B8C-83A1-F6EECF244321}">
                <p14:modId xmlns:p14="http://schemas.microsoft.com/office/powerpoint/2010/main" xmlns="" val="4089796050"/>
              </p:ext>
            </p:extLst>
          </p:nvPr>
        </p:nvGraphicFramePr>
        <p:xfrm>
          <a:off x="5431064" y="403206"/>
          <a:ext cx="2736749" cy="1646326"/>
        </p:xfrm>
        <a:graphic>
          <a:graphicData uri="http://schemas.openxmlformats.org/presentationml/2006/ole">
            <p:oleObj spid="_x0000_s2051" name="Fotografía de Photo Editor" r:id="rId5" imgW="4397121" imgH="3010161" progId="">
              <p:embed/>
            </p:oleObj>
          </a:graphicData>
        </a:graphic>
      </p:graphicFrame>
      <p:sp>
        <p:nvSpPr>
          <p:cNvPr id="3" name="2 Rectángulo"/>
          <p:cNvSpPr/>
          <p:nvPr/>
        </p:nvSpPr>
        <p:spPr>
          <a:xfrm>
            <a:off x="5431064" y="2492896"/>
            <a:ext cx="2936188" cy="646331"/>
          </a:xfrm>
          <a:prstGeom prst="rect">
            <a:avLst/>
          </a:prstGeom>
        </p:spPr>
        <p:txBody>
          <a:bodyPr wrap="none">
            <a:spAutoFit/>
          </a:bodyPr>
          <a:lstStyle/>
          <a:p>
            <a:r>
              <a:rPr lang="es-MX" dirty="0"/>
              <a:t>El último vuelo del </a:t>
            </a:r>
            <a:r>
              <a:rPr lang="es-MX" dirty="0" err="1"/>
              <a:t>Discovery</a:t>
            </a:r>
            <a:r>
              <a:rPr lang="es-MX" dirty="0"/>
              <a:t> </a:t>
            </a:r>
            <a:endParaRPr lang="es-MX" dirty="0" smtClean="0"/>
          </a:p>
          <a:p>
            <a:r>
              <a:rPr lang="es-MX" dirty="0"/>
              <a:t>marzo </a:t>
            </a:r>
            <a:r>
              <a:rPr lang="es-MX" b="1" dirty="0"/>
              <a:t>9 de </a:t>
            </a:r>
            <a:r>
              <a:rPr lang="es-MX" b="1" dirty="0" smtClean="0"/>
              <a:t>2011</a:t>
            </a:r>
            <a:endParaRPr lang="es-MX" b="1" dirty="0"/>
          </a:p>
        </p:txBody>
      </p:sp>
      <p:pic>
        <p:nvPicPr>
          <p:cNvPr id="3082" name="Picture 10" descr="http://3.bp.blogspot.com/--3rJjGE488s/TXfUl3pKHSI/AAAAAAAAAWI/_hmlbFyG0u8/s320/discovery.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67180" y="3284984"/>
            <a:ext cx="2438400" cy="304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0623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checkerboard(across)">
                                      <p:cBhvr>
                                        <p:cTn id="7" dur="500"/>
                                        <p:tgtEl>
                                          <p:spTgt spid="378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890"/>
                                        </p:tgtEl>
                                        <p:attrNameLst>
                                          <p:attrName>style.visibility</p:attrName>
                                        </p:attrNameLst>
                                      </p:cBhvr>
                                      <p:to>
                                        <p:strVal val="visible"/>
                                      </p:to>
                                    </p:set>
                                    <p:anim calcmode="lin" valueType="num">
                                      <p:cBhvr additive="base">
                                        <p:cTn id="12" dur="500" fill="hold"/>
                                        <p:tgtEl>
                                          <p:spTgt spid="37890"/>
                                        </p:tgtEl>
                                        <p:attrNameLst>
                                          <p:attrName>ppt_x</p:attrName>
                                        </p:attrNameLst>
                                      </p:cBhvr>
                                      <p:tavLst>
                                        <p:tav tm="0">
                                          <p:val>
                                            <p:strVal val="#ppt_x"/>
                                          </p:val>
                                        </p:tav>
                                        <p:tav tm="100000">
                                          <p:val>
                                            <p:strVal val="#ppt_x"/>
                                          </p:val>
                                        </p:tav>
                                      </p:tavLst>
                                    </p:anim>
                                    <p:anim calcmode="lin" valueType="num">
                                      <p:cBhvr additive="base">
                                        <p:cTn id="13" dur="500" fill="hold"/>
                                        <p:tgtEl>
                                          <p:spTgt spid="3789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heckerboard(across)">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082"/>
                                        </p:tgtEl>
                                        <p:attrNameLst>
                                          <p:attrName>style.visibility</p:attrName>
                                        </p:attrNameLst>
                                      </p:cBhvr>
                                      <p:to>
                                        <p:strVal val="visible"/>
                                      </p:to>
                                    </p:set>
                                    <p:animEffect transition="in" filter="checkerboard(across)">
                                      <p:cBhvr>
                                        <p:cTn id="29"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p:cNvPicPr>
            <a:picLocks noChangeAspect="1" noChangeArrowheads="1"/>
          </p:cNvPicPr>
          <p:nvPr/>
        </p:nvPicPr>
        <p:blipFill>
          <a:blip r:embed="rId3" cstate="print"/>
          <a:srcRect/>
          <a:stretch>
            <a:fillRect/>
          </a:stretch>
        </p:blipFill>
        <p:spPr bwMode="auto">
          <a:xfrm>
            <a:off x="5036338" y="3645024"/>
            <a:ext cx="3203848" cy="2404502"/>
          </a:xfrm>
          <a:prstGeom prst="rect">
            <a:avLst/>
          </a:prstGeom>
          <a:noFill/>
          <a:ln w="9525">
            <a:noFill/>
            <a:miter lim="800000"/>
            <a:headEnd/>
            <a:tailEnd/>
          </a:ln>
        </p:spPr>
      </p:pic>
      <p:pic>
        <p:nvPicPr>
          <p:cNvPr id="137222" name="Picture 6"/>
          <p:cNvPicPr>
            <a:picLocks noChangeAspect="1" noChangeArrowheads="1"/>
          </p:cNvPicPr>
          <p:nvPr/>
        </p:nvPicPr>
        <p:blipFill>
          <a:blip r:embed="rId4" cstate="print"/>
          <a:srcRect/>
          <a:stretch>
            <a:fillRect/>
          </a:stretch>
        </p:blipFill>
        <p:spPr bwMode="auto">
          <a:xfrm>
            <a:off x="5072220" y="836712"/>
            <a:ext cx="3167966" cy="2376264"/>
          </a:xfrm>
          <a:prstGeom prst="rect">
            <a:avLst/>
          </a:prstGeom>
          <a:noFill/>
          <a:ln w="9525">
            <a:noFill/>
            <a:miter lim="800000"/>
            <a:headEnd/>
            <a:tailEnd/>
          </a:ln>
        </p:spPr>
      </p:pic>
      <p:pic>
        <p:nvPicPr>
          <p:cNvPr id="137224" name="Picture 8" descr="DSC_0111"/>
          <p:cNvPicPr>
            <a:picLocks noChangeAspect="1" noChangeArrowheads="1"/>
          </p:cNvPicPr>
          <p:nvPr/>
        </p:nvPicPr>
        <p:blipFill>
          <a:blip r:embed="rId5" cstate="print"/>
          <a:srcRect/>
          <a:stretch>
            <a:fillRect/>
          </a:stretch>
        </p:blipFill>
        <p:spPr bwMode="auto">
          <a:xfrm>
            <a:off x="1043608" y="1717022"/>
            <a:ext cx="2699792" cy="4332504"/>
          </a:xfrm>
          <a:prstGeom prst="rect">
            <a:avLst/>
          </a:prstGeom>
          <a:noFill/>
          <a:ln w="9525">
            <a:noFill/>
            <a:miter lim="800000"/>
            <a:headEnd/>
            <a:tailEnd/>
          </a:ln>
        </p:spPr>
      </p:pic>
      <p:sp>
        <p:nvSpPr>
          <p:cNvPr id="2" name="1 Rectángulo"/>
          <p:cNvSpPr/>
          <p:nvPr/>
        </p:nvSpPr>
        <p:spPr>
          <a:xfrm>
            <a:off x="899592" y="762966"/>
            <a:ext cx="4572000" cy="646331"/>
          </a:xfrm>
          <a:prstGeom prst="rect">
            <a:avLst/>
          </a:prstGeom>
        </p:spPr>
        <p:txBody>
          <a:bodyPr>
            <a:spAutoFit/>
          </a:bodyPr>
          <a:lstStyle/>
          <a:p>
            <a:r>
              <a:rPr lang="es-MX" dirty="0" smtClean="0"/>
              <a:t>Las </a:t>
            </a:r>
            <a:r>
              <a:rPr lang="es-MX" dirty="0"/>
              <a:t>naves rusas "</a:t>
            </a:r>
            <a:r>
              <a:rPr lang="es-MX" dirty="0" err="1"/>
              <a:t>Soyuz</a:t>
            </a:r>
            <a:r>
              <a:rPr lang="es-MX" dirty="0"/>
              <a:t>" y "Progreso" </a:t>
            </a:r>
            <a:r>
              <a:rPr lang="es-MX" dirty="0" smtClean="0"/>
              <a:t>abastecerán la EEI.</a:t>
            </a:r>
            <a:endParaRPr lang="es-MX" dirty="0"/>
          </a:p>
        </p:txBody>
      </p:sp>
    </p:spTree>
    <p:extLst>
      <p:ext uri="{BB962C8B-B14F-4D97-AF65-F5344CB8AC3E}">
        <p14:creationId xmlns:p14="http://schemas.microsoft.com/office/powerpoint/2010/main" xmlns="" val="232134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7224"/>
                                        </p:tgtEl>
                                        <p:attrNameLst>
                                          <p:attrName>style.visibility</p:attrName>
                                        </p:attrNameLst>
                                      </p:cBhvr>
                                      <p:to>
                                        <p:strVal val="visible"/>
                                      </p:to>
                                    </p:set>
                                    <p:animEffect transition="in" filter="checkerboard(across)">
                                      <p:cBhvr>
                                        <p:cTn id="7" dur="500"/>
                                        <p:tgtEl>
                                          <p:spTgt spid="1372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7222"/>
                                        </p:tgtEl>
                                        <p:attrNameLst>
                                          <p:attrName>style.visibility</p:attrName>
                                        </p:attrNameLst>
                                      </p:cBhvr>
                                      <p:to>
                                        <p:strVal val="visible"/>
                                      </p:to>
                                    </p:set>
                                    <p:animEffect transition="in" filter="checkerboard(across)">
                                      <p:cBhvr>
                                        <p:cTn id="12" dur="500"/>
                                        <p:tgtEl>
                                          <p:spTgt spid="1372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7220"/>
                                        </p:tgtEl>
                                        <p:attrNameLst>
                                          <p:attrName>style.visibility</p:attrName>
                                        </p:attrNameLst>
                                      </p:cBhvr>
                                      <p:to>
                                        <p:strVal val="visible"/>
                                      </p:to>
                                    </p:set>
                                    <p:anim calcmode="lin" valueType="num">
                                      <p:cBhvr additive="base">
                                        <p:cTn id="17" dur="500" fill="hold"/>
                                        <p:tgtEl>
                                          <p:spTgt spid="137220"/>
                                        </p:tgtEl>
                                        <p:attrNameLst>
                                          <p:attrName>ppt_x</p:attrName>
                                        </p:attrNameLst>
                                      </p:cBhvr>
                                      <p:tavLst>
                                        <p:tav tm="0">
                                          <p:val>
                                            <p:strVal val="#ppt_x"/>
                                          </p:val>
                                        </p:tav>
                                        <p:tav tm="100000">
                                          <p:val>
                                            <p:strVal val="#ppt_x"/>
                                          </p:val>
                                        </p:tav>
                                      </p:tavLst>
                                    </p:anim>
                                    <p:anim calcmode="lin" valueType="num">
                                      <p:cBhvr additive="base">
                                        <p:cTn id="18" dur="500" fill="hold"/>
                                        <p:tgtEl>
                                          <p:spTgt spid="1372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Archivo:International Space Station after undocking of STS-132.jpg">
            <a:hlinkClick r:id="rId3"/>
          </p:cNvPr>
          <p:cNvPicPr>
            <a:picLocks noChangeAspect="1" noChangeArrowheads="1"/>
          </p:cNvPicPr>
          <p:nvPr/>
        </p:nvPicPr>
        <p:blipFill>
          <a:blip r:embed="rId4" cstate="print"/>
          <a:srcRect/>
          <a:stretch>
            <a:fillRect/>
          </a:stretch>
        </p:blipFill>
        <p:spPr bwMode="auto">
          <a:xfrm>
            <a:off x="179512" y="1340768"/>
            <a:ext cx="4553715" cy="2880320"/>
          </a:xfrm>
          <a:prstGeom prst="rect">
            <a:avLst/>
          </a:prstGeom>
          <a:noFill/>
          <a:ln w="9525">
            <a:noFill/>
            <a:miter lim="800000"/>
            <a:headEnd/>
            <a:tailEnd/>
          </a:ln>
        </p:spPr>
      </p:pic>
      <p:sp>
        <p:nvSpPr>
          <p:cNvPr id="6147" name="Rectangle 7"/>
          <p:cNvSpPr>
            <a:spLocks noChangeArrowheads="1"/>
          </p:cNvSpPr>
          <p:nvPr/>
        </p:nvSpPr>
        <p:spPr bwMode="auto">
          <a:xfrm>
            <a:off x="1692275" y="333375"/>
            <a:ext cx="6481763" cy="708025"/>
          </a:xfrm>
          <a:prstGeom prst="rect">
            <a:avLst/>
          </a:prstGeom>
          <a:noFill/>
          <a:ln w="9525">
            <a:noFill/>
            <a:miter lim="800000"/>
            <a:headEnd/>
            <a:tailEnd/>
          </a:ln>
        </p:spPr>
        <p:txBody>
          <a:bodyPr anchor="ctr">
            <a:spAutoFit/>
          </a:bodyPr>
          <a:lstStyle/>
          <a:p>
            <a:pPr algn="ctr" eaLnBrk="0" hangingPunct="0"/>
            <a:r>
              <a:rPr lang="es-ES" sz="2000" b="1" dirty="0">
                <a:latin typeface="Arial Narrow" pitchFamily="34" charset="0"/>
              </a:rPr>
              <a:t>La Estación Espacial Internacional vista desde</a:t>
            </a:r>
          </a:p>
          <a:p>
            <a:pPr algn="ctr" eaLnBrk="0" hangingPunct="0"/>
            <a:r>
              <a:rPr lang="es-ES" sz="2000" b="1" dirty="0">
                <a:latin typeface="Arial Narrow" pitchFamily="34" charset="0"/>
              </a:rPr>
              <a:t> el Transbordador Espacial Atlantis, mayo de 2010 </a:t>
            </a:r>
          </a:p>
        </p:txBody>
      </p:sp>
      <p:graphicFrame>
        <p:nvGraphicFramePr>
          <p:cNvPr id="5" name="4 Tabla"/>
          <p:cNvGraphicFramePr>
            <a:graphicFrameLocks noGrp="1"/>
          </p:cNvGraphicFramePr>
          <p:nvPr/>
        </p:nvGraphicFramePr>
        <p:xfrm>
          <a:off x="683568" y="4581128"/>
          <a:ext cx="3214710" cy="1051560"/>
        </p:xfrm>
        <a:graphic>
          <a:graphicData uri="http://schemas.openxmlformats.org/drawingml/2006/table">
            <a:tbl>
              <a:tblPr/>
              <a:tblGrid>
                <a:gridCol w="1698337"/>
                <a:gridCol w="1516373"/>
              </a:tblGrid>
              <a:tr h="230507">
                <a:tc>
                  <a:txBody>
                    <a:bodyPr/>
                    <a:lstStyle/>
                    <a:p>
                      <a:r>
                        <a:rPr lang="es-MX" sz="1800" b="1" dirty="0" smtClean="0">
                          <a:solidFill>
                            <a:schemeClr val="tx1">
                              <a:lumMod val="85000"/>
                              <a:lumOff val="15000"/>
                            </a:schemeClr>
                          </a:solidFill>
                          <a:latin typeface="Arial Narrow" pitchFamily="34" charset="0"/>
                        </a:rPr>
                        <a:t>Perigeo</a:t>
                      </a:r>
                      <a:endParaRPr lang="es-MX" sz="1800" dirty="0">
                        <a:solidFill>
                          <a:schemeClr val="tx1">
                            <a:lumMod val="85000"/>
                            <a:lumOff val="15000"/>
                          </a:schemeClr>
                        </a:solidFill>
                        <a:latin typeface="Arial Narrow" pitchFamily="34" charset="0"/>
                      </a:endParaRPr>
                    </a:p>
                  </a:txBody>
                  <a:tcPr marL="38100" marR="38100" marT="38100" marB="3810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2">
                        <a:lumMod val="20000"/>
                        <a:lumOff val="80000"/>
                      </a:schemeClr>
                    </a:solidFill>
                  </a:tcPr>
                </a:tc>
                <a:tc>
                  <a:txBody>
                    <a:bodyPr/>
                    <a:lstStyle/>
                    <a:p>
                      <a:r>
                        <a:rPr lang="es-MX" sz="1800" dirty="0">
                          <a:solidFill>
                            <a:schemeClr val="tx1">
                              <a:lumMod val="85000"/>
                              <a:lumOff val="15000"/>
                            </a:schemeClr>
                          </a:solidFill>
                          <a:latin typeface="Arial Narrow" pitchFamily="34" charset="0"/>
                        </a:rPr>
                        <a:t>339,3 km</a:t>
                      </a:r>
                    </a:p>
                  </a:txBody>
                  <a:tcPr marL="38100" marR="38100" marT="38100" marB="3810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230507">
                <a:tc>
                  <a:txBody>
                    <a:bodyPr/>
                    <a:lstStyle/>
                    <a:p>
                      <a:r>
                        <a:rPr lang="es-MX" sz="1800" b="1" dirty="0" smtClean="0">
                          <a:solidFill>
                            <a:schemeClr val="tx1">
                              <a:lumMod val="85000"/>
                              <a:lumOff val="15000"/>
                            </a:schemeClr>
                          </a:solidFill>
                          <a:latin typeface="Arial Narrow" pitchFamily="34" charset="0"/>
                        </a:rPr>
                        <a:t>Apogeo</a:t>
                      </a:r>
                      <a:endParaRPr lang="es-MX" sz="1800" dirty="0">
                        <a:solidFill>
                          <a:schemeClr val="tx1">
                            <a:lumMod val="85000"/>
                            <a:lumOff val="15000"/>
                          </a:schemeClr>
                        </a:solidFill>
                        <a:latin typeface="Arial Narrow" pitchFamily="34" charset="0"/>
                      </a:endParaRPr>
                    </a:p>
                  </a:txBody>
                  <a:tcPr marL="38100" marR="38100" marT="38100" marB="3810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2">
                        <a:lumMod val="20000"/>
                        <a:lumOff val="80000"/>
                      </a:schemeClr>
                    </a:solidFill>
                  </a:tcPr>
                </a:tc>
                <a:tc>
                  <a:txBody>
                    <a:bodyPr/>
                    <a:lstStyle/>
                    <a:p>
                      <a:r>
                        <a:rPr lang="es-MX" sz="1800" dirty="0">
                          <a:solidFill>
                            <a:schemeClr val="tx1">
                              <a:lumMod val="85000"/>
                              <a:lumOff val="15000"/>
                            </a:schemeClr>
                          </a:solidFill>
                          <a:latin typeface="Arial Narrow" pitchFamily="34" charset="0"/>
                        </a:rPr>
                        <a:t>341,8 km</a:t>
                      </a:r>
                    </a:p>
                  </a:txBody>
                  <a:tcPr marL="38100" marR="38100" marT="38100" marB="3810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230507">
                <a:tc>
                  <a:txBody>
                    <a:bodyPr/>
                    <a:lstStyle/>
                    <a:p>
                      <a:r>
                        <a:rPr lang="es-MX" sz="1800" b="1" dirty="0" smtClean="0">
                          <a:solidFill>
                            <a:schemeClr val="tx1">
                              <a:lumMod val="85000"/>
                              <a:lumOff val="15000"/>
                            </a:schemeClr>
                          </a:solidFill>
                          <a:latin typeface="Arial Narrow" pitchFamily="34" charset="0"/>
                        </a:rPr>
                        <a:t>Periodo Orbital</a:t>
                      </a:r>
                      <a:endParaRPr lang="es-MX" sz="1800" dirty="0">
                        <a:solidFill>
                          <a:schemeClr val="tx1">
                            <a:lumMod val="85000"/>
                            <a:lumOff val="15000"/>
                          </a:schemeClr>
                        </a:solidFill>
                        <a:latin typeface="Arial Narrow" pitchFamily="34" charset="0"/>
                      </a:endParaRPr>
                    </a:p>
                  </a:txBody>
                  <a:tcPr marL="38100" marR="38100" marT="38100" marB="3810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2">
                        <a:lumMod val="20000"/>
                        <a:lumOff val="80000"/>
                      </a:schemeClr>
                    </a:solidFill>
                  </a:tcPr>
                </a:tc>
                <a:tc>
                  <a:txBody>
                    <a:bodyPr/>
                    <a:lstStyle/>
                    <a:p>
                      <a:r>
                        <a:rPr lang="es-MX" sz="1800" dirty="0">
                          <a:solidFill>
                            <a:schemeClr val="tx1">
                              <a:lumMod val="85000"/>
                              <a:lumOff val="15000"/>
                            </a:schemeClr>
                          </a:solidFill>
                          <a:latin typeface="Arial Narrow" pitchFamily="34" charset="0"/>
                        </a:rPr>
                        <a:t>91,34 minutos</a:t>
                      </a:r>
                    </a:p>
                  </a:txBody>
                  <a:tcPr marL="38100" marR="38100" marT="38100" marB="3810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sp>
        <p:nvSpPr>
          <p:cNvPr id="8" name="7 Rectángulo"/>
          <p:cNvSpPr/>
          <p:nvPr/>
        </p:nvSpPr>
        <p:spPr>
          <a:xfrm>
            <a:off x="5220072" y="1772816"/>
            <a:ext cx="3923928" cy="2339102"/>
          </a:xfrm>
          <a:prstGeom prst="rect">
            <a:avLst/>
          </a:prstGeom>
        </p:spPr>
        <p:txBody>
          <a:bodyPr wrap="square">
            <a:spAutoFit/>
          </a:bodyPr>
          <a:lstStyle/>
          <a:p>
            <a:r>
              <a:rPr lang="es-ES" sz="1800" dirty="0">
                <a:solidFill>
                  <a:schemeClr val="tx1"/>
                </a:solidFill>
                <a:latin typeface="Arial Narrow" pitchFamily="34" charset="0"/>
              </a:rPr>
              <a:t> </a:t>
            </a:r>
            <a:r>
              <a:rPr lang="es-ES" sz="1800" dirty="0" smtClean="0">
                <a:solidFill>
                  <a:schemeClr val="tx1"/>
                </a:solidFill>
                <a:latin typeface="Arial Narrow" pitchFamily="34" charset="0"/>
              </a:rPr>
              <a:t>   </a:t>
            </a:r>
            <a:r>
              <a:rPr lang="es-ES" sz="1800" b="1" dirty="0" smtClean="0">
                <a:solidFill>
                  <a:schemeClr val="tx1"/>
                </a:solidFill>
                <a:latin typeface="Arial Narrow" pitchFamily="34" charset="0"/>
              </a:rPr>
              <a:t>El 20 de noviembre de 1998</a:t>
            </a:r>
            <a:r>
              <a:rPr lang="es-ES" sz="1800" dirty="0" smtClean="0">
                <a:solidFill>
                  <a:schemeClr val="tx1"/>
                </a:solidFill>
                <a:latin typeface="Arial Narrow" pitchFamily="34" charset="0"/>
              </a:rPr>
              <a:t>, la ISS comenzó su existencia cuando el cohete ruso </a:t>
            </a:r>
            <a:r>
              <a:rPr lang="es-ES" dirty="0" err="1" smtClean="0">
                <a:latin typeface="Arial Narrow" pitchFamily="34" charset="0"/>
              </a:rPr>
              <a:t>Proton</a:t>
            </a:r>
            <a:r>
              <a:rPr lang="es-ES" sz="1800" dirty="0" smtClean="0">
                <a:solidFill>
                  <a:schemeClr val="tx1"/>
                </a:solidFill>
                <a:latin typeface="Arial Narrow" pitchFamily="34" charset="0"/>
              </a:rPr>
              <a:t> colocó en órbita el módulo ruso </a:t>
            </a:r>
            <a:r>
              <a:rPr lang="es-ES" sz="1800" dirty="0" err="1" smtClean="0">
                <a:solidFill>
                  <a:schemeClr val="tx1"/>
                </a:solidFill>
                <a:latin typeface="Arial Narrow" pitchFamily="34" charset="0"/>
              </a:rPr>
              <a:t>Zarya</a:t>
            </a:r>
            <a:r>
              <a:rPr lang="es-ES" sz="1800" dirty="0" smtClean="0">
                <a:solidFill>
                  <a:schemeClr val="tx1"/>
                </a:solidFill>
                <a:latin typeface="Arial Narrow" pitchFamily="34" charset="0"/>
              </a:rPr>
              <a:t>.</a:t>
            </a:r>
          </a:p>
          <a:p>
            <a:r>
              <a:rPr lang="es-ES" sz="1800" dirty="0" smtClean="0">
                <a:solidFill>
                  <a:schemeClr val="tx1"/>
                </a:solidFill>
                <a:latin typeface="Arial Narrow" pitchFamily="34" charset="0"/>
              </a:rPr>
              <a:t>    El 2 de noviembre llegan los primeros tripulantes a bordo de una </a:t>
            </a:r>
            <a:r>
              <a:rPr lang="es-ES" sz="1800" dirty="0" err="1" smtClean="0">
                <a:solidFill>
                  <a:schemeClr val="tx1"/>
                </a:solidFill>
                <a:latin typeface="Arial Narrow" pitchFamily="34" charset="0"/>
              </a:rPr>
              <a:t>Soyuz</a:t>
            </a:r>
            <a:r>
              <a:rPr lang="es-ES" sz="1800" dirty="0" smtClean="0">
                <a:solidFill>
                  <a:schemeClr val="tx1"/>
                </a:solidFill>
                <a:latin typeface="Arial Narrow" pitchFamily="34" charset="0"/>
              </a:rPr>
              <a:t> lanzada el 31 de octubre de 2000. </a:t>
            </a:r>
          </a:p>
          <a:p>
            <a:r>
              <a:rPr lang="es-MX" sz="1800" dirty="0" smtClean="0">
                <a:solidFill>
                  <a:schemeClr val="tx1"/>
                </a:solidFill>
                <a:latin typeface="Arial Narrow" pitchFamily="34" charset="0"/>
              </a:rPr>
              <a:t>    La EEI funcionará hasta 2015 - 2020</a:t>
            </a:r>
            <a:r>
              <a:rPr lang="es-MX" sz="2000" dirty="0" smtClean="0">
                <a:solidFill>
                  <a:schemeClr val="tx1"/>
                </a:solidFill>
                <a:latin typeface="Arial Narrow" pitchFamily="34" charset="0"/>
              </a:rPr>
              <a:t>.</a:t>
            </a:r>
            <a:endParaRPr lang="es-MX" sz="2000" dirty="0">
              <a:solidFill>
                <a:schemeClr val="tx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ox(in)">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heckerboard(across)">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4716016" y="476672"/>
            <a:ext cx="4032448" cy="5649491"/>
          </a:xfrm>
        </p:spPr>
        <p:txBody>
          <a:bodyPr>
            <a:noAutofit/>
          </a:bodyPr>
          <a:lstStyle/>
          <a:p>
            <a:r>
              <a:rPr lang="es-MX" sz="2000" b="1" dirty="0">
                <a:latin typeface="Arial Narrow" pitchFamily="34" charset="0"/>
              </a:rPr>
              <a:t>La EEI corregirá su órbita para evitar basura espacial </a:t>
            </a:r>
          </a:p>
          <a:p>
            <a:r>
              <a:rPr lang="es-MX" sz="2000" b="1" i="1" dirty="0" smtClean="0">
                <a:latin typeface="Arial Narrow" pitchFamily="34" charset="0"/>
              </a:rPr>
              <a:t>por </a:t>
            </a:r>
            <a:r>
              <a:rPr lang="es-MX" sz="2000" b="1" i="1" dirty="0">
                <a:latin typeface="Arial Narrow" pitchFamily="34" charset="0"/>
              </a:rPr>
              <a:t>EFE - 13/01/2012 - 12:22 </a:t>
            </a:r>
            <a:endParaRPr lang="es-MX" sz="2000" b="1" dirty="0">
              <a:latin typeface="Arial Narrow" pitchFamily="34" charset="0"/>
            </a:endParaRPr>
          </a:p>
          <a:p>
            <a:r>
              <a:rPr lang="es-MX" sz="2000" dirty="0" smtClean="0">
                <a:latin typeface="Arial Narrow" pitchFamily="34" charset="0"/>
              </a:rPr>
              <a:t>La </a:t>
            </a:r>
            <a:r>
              <a:rPr lang="es-MX" sz="2000" dirty="0">
                <a:latin typeface="Arial Narrow" pitchFamily="34" charset="0"/>
              </a:rPr>
              <a:t>Estación Espacial Internacional (EEI) corregirá a las</a:t>
            </a:r>
            <a:r>
              <a:rPr lang="es-MX" sz="2000" b="1" dirty="0">
                <a:latin typeface="Arial Narrow" pitchFamily="34" charset="0"/>
              </a:rPr>
              <a:t> 13.10 horas de hoy</a:t>
            </a:r>
            <a:r>
              <a:rPr lang="es-MX" sz="2000" dirty="0">
                <a:latin typeface="Arial Narrow" pitchFamily="34" charset="0"/>
              </a:rPr>
              <a:t> su órbita para evitar la colisión con un fragmento de satélite norteamericano Iridium-33, según adelantó hoy el Centro de Vuelos Espaciales (CVE) ruso. </a:t>
            </a:r>
          </a:p>
          <a:p>
            <a:r>
              <a:rPr lang="es-MX" sz="2000" dirty="0">
                <a:latin typeface="Arial Narrow" pitchFamily="34" charset="0"/>
              </a:rPr>
              <a:t>"La corrección de la órbita se llevará a cabo con los propulsores del módulo de servicio </a:t>
            </a:r>
            <a:r>
              <a:rPr lang="es-MX" sz="2000" dirty="0" err="1">
                <a:latin typeface="Arial Narrow" pitchFamily="34" charset="0"/>
              </a:rPr>
              <a:t>Zvezdá</a:t>
            </a:r>
            <a:r>
              <a:rPr lang="es-MX" sz="2000" dirty="0">
                <a:latin typeface="Arial Narrow" pitchFamily="34" charset="0"/>
              </a:rPr>
              <a:t>. </a:t>
            </a:r>
            <a:r>
              <a:rPr lang="es-MX" sz="2000" b="1" dirty="0">
                <a:latin typeface="Arial Narrow" pitchFamily="34" charset="0"/>
              </a:rPr>
              <a:t>Funcionarán durante 54 segundos e incrementarán la velocidad de la estación en 0,85 metros por segundo</a:t>
            </a:r>
            <a:r>
              <a:rPr lang="es-MX" sz="2000" dirty="0">
                <a:latin typeface="Arial Narrow" pitchFamily="34" charset="0"/>
              </a:rPr>
              <a:t>. </a:t>
            </a:r>
          </a:p>
          <a:p>
            <a:endParaRPr lang="es-MX" sz="2000" dirty="0">
              <a:latin typeface="Arial Narrow" pitchFamily="34" charset="0"/>
            </a:endParaRPr>
          </a:p>
        </p:txBody>
      </p:sp>
      <p:pic>
        <p:nvPicPr>
          <p:cNvPr id="3076" name="Picture 4" descr="http://static.latercera.com/20111123/140635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1" y="692696"/>
            <a:ext cx="4044969" cy="24482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078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checkerboard(across)">
                                      <p:cBhvr>
                                        <p:cTn id="2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eluniversal.com.mx/img/2012/03/Cie/estacion_espacial.jpg"/>
          <p:cNvPicPr>
            <a:picLocks noChangeAspect="1" noChangeArrowheads="1"/>
          </p:cNvPicPr>
          <p:nvPr/>
        </p:nvPicPr>
        <p:blipFill>
          <a:blip r:embed="rId2" cstate="print"/>
          <a:srcRect/>
          <a:stretch>
            <a:fillRect/>
          </a:stretch>
        </p:blipFill>
        <p:spPr bwMode="auto">
          <a:xfrm>
            <a:off x="755576" y="620688"/>
            <a:ext cx="4420954" cy="3168352"/>
          </a:xfrm>
          <a:prstGeom prst="rect">
            <a:avLst/>
          </a:prstGeom>
          <a:noFill/>
        </p:spPr>
      </p:pic>
      <p:sp>
        <p:nvSpPr>
          <p:cNvPr id="4" name="3 Rectángulo"/>
          <p:cNvSpPr/>
          <p:nvPr/>
        </p:nvSpPr>
        <p:spPr>
          <a:xfrm>
            <a:off x="5508104" y="476672"/>
            <a:ext cx="3635896" cy="5324535"/>
          </a:xfrm>
          <a:prstGeom prst="rect">
            <a:avLst/>
          </a:prstGeom>
        </p:spPr>
        <p:txBody>
          <a:bodyPr wrap="square">
            <a:spAutoFit/>
          </a:bodyPr>
          <a:lstStyle/>
          <a:p>
            <a:r>
              <a:rPr lang="es-MX" sz="2000" b="1" dirty="0" smtClean="0">
                <a:solidFill>
                  <a:schemeClr val="tx1"/>
                </a:solidFill>
              </a:rPr>
              <a:t>Basura espacial pasa cerca de la EEI</a:t>
            </a:r>
          </a:p>
          <a:p>
            <a:r>
              <a:rPr lang="es-MX" sz="2000" dirty="0" smtClean="0">
                <a:solidFill>
                  <a:schemeClr val="tx1"/>
                </a:solidFill>
              </a:rPr>
              <a:t>Sábado 24 de marzo de 2012 </a:t>
            </a:r>
            <a:br>
              <a:rPr lang="es-MX" sz="2000" dirty="0" smtClean="0">
                <a:solidFill>
                  <a:schemeClr val="tx1"/>
                </a:solidFill>
              </a:rPr>
            </a:br>
            <a:endParaRPr lang="es-MX" sz="2000" dirty="0" smtClean="0">
              <a:solidFill>
                <a:schemeClr val="tx1"/>
              </a:solidFill>
            </a:endParaRPr>
          </a:p>
          <a:p>
            <a:r>
              <a:rPr lang="es-MX" sz="2000" dirty="0" smtClean="0">
                <a:solidFill>
                  <a:schemeClr val="tx1"/>
                </a:solidFill>
              </a:rPr>
              <a:t>Un fragmento de un cohete ruso pasó cerca, lo suficiente como para </a:t>
            </a:r>
            <a:r>
              <a:rPr lang="es-MX" sz="2000" b="1" dirty="0" smtClean="0">
                <a:solidFill>
                  <a:schemeClr val="tx1"/>
                </a:solidFill>
              </a:rPr>
              <a:t>obligar a los seis astronautas: </a:t>
            </a:r>
            <a:r>
              <a:rPr lang="es-MX" sz="2000" dirty="0" smtClean="0">
                <a:solidFill>
                  <a:schemeClr val="tx1"/>
                </a:solidFill>
              </a:rPr>
              <a:t>dos estadounidenses, tres rusos y un holandés, </a:t>
            </a:r>
            <a:r>
              <a:rPr lang="es-MX" sz="2000" b="1" dirty="0" smtClean="0">
                <a:solidFill>
                  <a:schemeClr val="tx1"/>
                </a:solidFill>
              </a:rPr>
              <a:t>a refugiarse </a:t>
            </a:r>
            <a:r>
              <a:rPr lang="es-MX" sz="2000" dirty="0" smtClean="0">
                <a:solidFill>
                  <a:schemeClr val="tx1"/>
                </a:solidFill>
              </a:rPr>
              <a:t>en dos vehículos </a:t>
            </a:r>
            <a:r>
              <a:rPr lang="es-MX" sz="2000" dirty="0" err="1" smtClean="0">
                <a:solidFill>
                  <a:schemeClr val="tx1"/>
                </a:solidFill>
              </a:rPr>
              <a:t>Soyuz</a:t>
            </a:r>
            <a:r>
              <a:rPr lang="es-MX" sz="2000" dirty="0" smtClean="0">
                <a:solidFill>
                  <a:schemeClr val="tx1"/>
                </a:solidFill>
              </a:rPr>
              <a:t> listos para regresar a la Tierra si fuera necesario. </a:t>
            </a:r>
          </a:p>
          <a:p>
            <a:r>
              <a:rPr lang="es-MX" sz="2000" dirty="0" smtClean="0">
                <a:solidFill>
                  <a:schemeClr val="tx1"/>
                </a:solidFill>
              </a:rPr>
              <a:t>El fragmento fue advertido hasta el viernes, pero ya era muy tarde para hacer a un lado la Estación Espacial Internacional.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box(in)">
                                      <p:cBhvr>
                                        <p:cTn id="12"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95936" y="692696"/>
            <a:ext cx="4572000" cy="2246769"/>
          </a:xfrm>
          <a:prstGeom prst="rect">
            <a:avLst/>
          </a:prstGeom>
        </p:spPr>
        <p:txBody>
          <a:bodyPr>
            <a:spAutoFit/>
          </a:bodyPr>
          <a:lstStyle/>
          <a:p>
            <a:r>
              <a:rPr lang="es-MX" sz="2000" dirty="0" smtClean="0">
                <a:effectLst/>
                <a:latin typeface="Arial Narrow" pitchFamily="34" charset="0"/>
              </a:rPr>
              <a:t>El astronauta </a:t>
            </a:r>
            <a:r>
              <a:rPr lang="es-MX" sz="2000" b="1" dirty="0" smtClean="0">
                <a:effectLst/>
                <a:latin typeface="Arial Narrow" pitchFamily="34" charset="0"/>
              </a:rPr>
              <a:t>Clayton Anderson</a:t>
            </a:r>
            <a:r>
              <a:rPr lang="es-MX" sz="2000" dirty="0" smtClean="0">
                <a:effectLst/>
                <a:latin typeface="Arial Narrow" pitchFamily="34" charset="0"/>
              </a:rPr>
              <a:t>, de la </a:t>
            </a:r>
            <a:r>
              <a:rPr lang="es-MX" sz="2000" b="1" dirty="0" smtClean="0">
                <a:effectLst/>
                <a:latin typeface="Arial Narrow" pitchFamily="34" charset="0"/>
              </a:rPr>
              <a:t>Estación Espacial Internacional</a:t>
            </a:r>
            <a:r>
              <a:rPr lang="es-MX" sz="2000" dirty="0" smtClean="0">
                <a:effectLst/>
                <a:latin typeface="Arial Narrow" pitchFamily="34" charset="0"/>
              </a:rPr>
              <a:t>, dejó “</a:t>
            </a:r>
            <a:r>
              <a:rPr lang="es-MX" sz="2000" i="1" dirty="0" smtClean="0">
                <a:effectLst/>
                <a:latin typeface="Arial Narrow" pitchFamily="34" charset="0"/>
              </a:rPr>
              <a:t>caer</a:t>
            </a:r>
            <a:r>
              <a:rPr lang="es-MX" sz="2000" dirty="0" smtClean="0">
                <a:effectLst/>
                <a:latin typeface="Arial Narrow" pitchFamily="34" charset="0"/>
              </a:rPr>
              <a:t>” (hace más o menos un año) un tanque de amoníaco de unos 650 kg. de peso, lleno de desperdicios. La decisión se tomó porque no había lugar para traerlo de regreso a bordo de la lanzadera espacial.</a:t>
            </a:r>
            <a:endParaRPr lang="es-MX" sz="2000" dirty="0">
              <a:latin typeface="Arial Narrow" pitchFamily="34" charset="0"/>
            </a:endParaRPr>
          </a:p>
        </p:txBody>
      </p:sp>
      <p:pic>
        <p:nvPicPr>
          <p:cNvPr id="1026" name="Picture 2" descr="Clay Anderson, el &quot;tirabombas&quo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692696"/>
            <a:ext cx="3613391" cy="237626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5 Rectángulo"/>
          <p:cNvSpPr/>
          <p:nvPr/>
        </p:nvSpPr>
        <p:spPr>
          <a:xfrm>
            <a:off x="0" y="3861048"/>
            <a:ext cx="8928992" cy="1938992"/>
          </a:xfrm>
          <a:prstGeom prst="rect">
            <a:avLst/>
          </a:prstGeom>
        </p:spPr>
        <p:txBody>
          <a:bodyPr wrap="square">
            <a:spAutoFit/>
          </a:bodyPr>
          <a:lstStyle/>
          <a:p>
            <a:r>
              <a:rPr lang="es-MX" sz="2000" dirty="0" smtClean="0">
                <a:effectLst/>
                <a:latin typeface="Arial Narrow" pitchFamily="34" charset="0"/>
              </a:rPr>
              <a:t>El tanque describió órbitas cada vez más bajas a lo largo de 12 meses y en noviembre de 2011 se desplomo sobre la costa australiana. </a:t>
            </a:r>
            <a:br>
              <a:rPr lang="es-MX" sz="2000" dirty="0" smtClean="0">
                <a:effectLst/>
                <a:latin typeface="Arial Narrow" pitchFamily="34" charset="0"/>
              </a:rPr>
            </a:br>
            <a:r>
              <a:rPr lang="es-MX" sz="2000" dirty="0" smtClean="0">
                <a:effectLst/>
                <a:latin typeface="Arial Narrow" pitchFamily="34" charset="0"/>
              </a:rPr>
              <a:t/>
            </a:r>
            <a:br>
              <a:rPr lang="es-MX" sz="2000" dirty="0" smtClean="0">
                <a:effectLst/>
                <a:latin typeface="Arial Narrow" pitchFamily="34" charset="0"/>
              </a:rPr>
            </a:br>
            <a:r>
              <a:rPr lang="es-MX" sz="2000" dirty="0" smtClean="0">
                <a:effectLst/>
                <a:latin typeface="Arial Narrow" pitchFamily="34" charset="0"/>
              </a:rPr>
              <a:t>La reentrada tuvo lugar sobre el océano, y los pedazos </a:t>
            </a:r>
            <a:r>
              <a:rPr lang="es-MX" sz="2000" i="1" dirty="0" smtClean="0">
                <a:effectLst/>
                <a:latin typeface="Arial Narrow" pitchFamily="34" charset="0"/>
              </a:rPr>
              <a:t>de hasta 7 kilos de peso</a:t>
            </a:r>
            <a:r>
              <a:rPr lang="es-MX" sz="2000" dirty="0" smtClean="0">
                <a:effectLst/>
                <a:latin typeface="Arial Narrow" pitchFamily="34" charset="0"/>
              </a:rPr>
              <a:t> que sobrevivieron a la caída no lastimaron a nadie. El tanque se desintegró a unos 80 kilómetros de altura, y sus “</a:t>
            </a:r>
            <a:r>
              <a:rPr lang="es-MX" sz="2000" i="1" dirty="0" smtClean="0">
                <a:effectLst/>
                <a:latin typeface="Arial Narrow" pitchFamily="34" charset="0"/>
              </a:rPr>
              <a:t>pequeños pedazos</a:t>
            </a:r>
            <a:r>
              <a:rPr lang="es-MX" sz="2000" dirty="0" smtClean="0">
                <a:effectLst/>
                <a:latin typeface="Arial Narrow" pitchFamily="34" charset="0"/>
              </a:rPr>
              <a:t>” se convirtieron en una lluvia de escombros individuales.</a:t>
            </a:r>
            <a:endParaRPr lang="es-MX" sz="2000" dirty="0">
              <a:latin typeface="Arial Narrow" pitchFamily="34" charset="0"/>
            </a:endParaRPr>
          </a:p>
        </p:txBody>
      </p:sp>
    </p:spTree>
    <p:extLst>
      <p:ext uri="{BB962C8B-B14F-4D97-AF65-F5344CB8AC3E}">
        <p14:creationId xmlns:p14="http://schemas.microsoft.com/office/powerpoint/2010/main" xmlns="" val="103955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heckerboard(across)">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4294967295"/>
          </p:nvPr>
        </p:nvSpPr>
        <p:spPr>
          <a:xfrm>
            <a:off x="251520" y="1412776"/>
            <a:ext cx="3959225" cy="2016125"/>
          </a:xfrm>
        </p:spPr>
        <p:txBody>
          <a:bodyPr rtlCol="0">
            <a:normAutofit/>
          </a:bodyPr>
          <a:lstStyle/>
          <a:p>
            <a:pPr indent="11113" eaLnBrk="1" fontAlgn="t" hangingPunct="1">
              <a:lnSpc>
                <a:spcPct val="90000"/>
              </a:lnSpc>
              <a:spcAft>
                <a:spcPts val="0"/>
              </a:spcAft>
              <a:buFontTx/>
              <a:buNone/>
              <a:defRPr/>
            </a:pPr>
            <a:r>
              <a:rPr lang="es-ES" sz="2000" b="1" dirty="0" smtClean="0">
                <a:latin typeface="Arial Narrow" pitchFamily="34" charset="0"/>
                <a:cs typeface="Arial" charset="0"/>
              </a:rPr>
              <a:t>Primer Satélite Artificial de la Tierra lanzado el 4 de Octubre de 1957</a:t>
            </a:r>
          </a:p>
          <a:p>
            <a:pPr eaLnBrk="1" fontAlgn="t" hangingPunct="1">
              <a:lnSpc>
                <a:spcPct val="90000"/>
              </a:lnSpc>
              <a:spcAft>
                <a:spcPts val="0"/>
              </a:spcAft>
              <a:buFontTx/>
              <a:buNone/>
              <a:defRPr/>
            </a:pPr>
            <a:r>
              <a:rPr lang="es-ES" sz="2000" b="1" dirty="0" smtClean="0">
                <a:latin typeface="Arial" charset="0"/>
                <a:cs typeface="Arial" charset="0"/>
              </a:rPr>
              <a:t>     </a:t>
            </a:r>
          </a:p>
          <a:p>
            <a:pPr eaLnBrk="1" fontAlgn="t" hangingPunct="1">
              <a:lnSpc>
                <a:spcPct val="90000"/>
              </a:lnSpc>
              <a:spcAft>
                <a:spcPts val="0"/>
              </a:spcAft>
              <a:buFontTx/>
              <a:buNone/>
              <a:defRPr/>
            </a:pPr>
            <a:r>
              <a:rPr lang="es-ES" sz="2400" dirty="0" smtClean="0">
                <a:latin typeface="Arial" charset="0"/>
                <a:cs typeface="Arial" charset="0"/>
              </a:rPr>
              <a:t> </a:t>
            </a:r>
          </a:p>
        </p:txBody>
      </p:sp>
      <p:pic>
        <p:nvPicPr>
          <p:cNvPr id="23555" name="Picture 6" descr="Soyuz_TMA-5_launch">
            <a:hlinkClick r:id="rId3"/>
          </p:cNvPr>
          <p:cNvPicPr>
            <a:picLocks noChangeAspect="1" noChangeArrowheads="1"/>
          </p:cNvPicPr>
          <p:nvPr/>
        </p:nvPicPr>
        <p:blipFill>
          <a:blip r:embed="rId4" cstate="print"/>
          <a:srcRect/>
          <a:stretch>
            <a:fillRect/>
          </a:stretch>
        </p:blipFill>
        <p:spPr bwMode="auto">
          <a:xfrm>
            <a:off x="683568" y="2564904"/>
            <a:ext cx="2089150" cy="3244850"/>
          </a:xfrm>
          <a:prstGeom prst="rect">
            <a:avLst/>
          </a:prstGeom>
          <a:ln>
            <a:noFill/>
          </a:ln>
          <a:effectLst>
            <a:outerShdw blurRad="292100" dist="139700" dir="2700000" algn="tl" rotWithShape="0">
              <a:srgbClr val="333333">
                <a:alpha val="65000"/>
              </a:srgbClr>
            </a:outerShdw>
          </a:effectLst>
        </p:spPr>
      </p:pic>
      <p:sp>
        <p:nvSpPr>
          <p:cNvPr id="4100" name="Rectangle 105"/>
          <p:cNvSpPr>
            <a:spLocks noChangeArrowheads="1"/>
          </p:cNvSpPr>
          <p:nvPr/>
        </p:nvSpPr>
        <p:spPr bwMode="auto">
          <a:xfrm>
            <a:off x="0" y="3168650"/>
            <a:ext cx="9144000" cy="0"/>
          </a:xfrm>
          <a:prstGeom prst="rect">
            <a:avLst/>
          </a:prstGeom>
          <a:solidFill>
            <a:srgbClr val="F9F9F9"/>
          </a:solidFill>
          <a:ln w="9525">
            <a:noFill/>
            <a:miter lim="800000"/>
            <a:headEnd/>
            <a:tailEnd/>
          </a:ln>
        </p:spPr>
        <p:txBody>
          <a:bodyPr wrap="none" anchor="ctr">
            <a:spAutoFit/>
          </a:bodyPr>
          <a:lstStyle/>
          <a:p>
            <a:pPr algn="r"/>
            <a:endParaRPr lang="es-MX"/>
          </a:p>
        </p:txBody>
      </p:sp>
      <p:sp>
        <p:nvSpPr>
          <p:cNvPr id="4102" name="28 Rectángulo"/>
          <p:cNvSpPr>
            <a:spLocks noChangeArrowheads="1"/>
          </p:cNvSpPr>
          <p:nvPr/>
        </p:nvSpPr>
        <p:spPr bwMode="auto">
          <a:xfrm>
            <a:off x="657497" y="622590"/>
            <a:ext cx="1034257" cy="523220"/>
          </a:xfrm>
          <a:prstGeom prst="rect">
            <a:avLst/>
          </a:prstGeom>
          <a:noFill/>
          <a:ln w="9525">
            <a:noFill/>
            <a:miter lim="800000"/>
            <a:headEnd/>
            <a:tailEnd/>
          </a:ln>
        </p:spPr>
        <p:txBody>
          <a:bodyPr wrap="none">
            <a:spAutoFit/>
          </a:bodyPr>
          <a:lstStyle/>
          <a:p>
            <a:pPr algn="r"/>
            <a:r>
              <a:rPr lang="es-ES" sz="2800" b="1" dirty="0">
                <a:solidFill>
                  <a:schemeClr val="tx1"/>
                </a:solidFill>
                <a:latin typeface="Arial Narrow" pitchFamily="34" charset="0"/>
              </a:rPr>
              <a:t>S.A.T</a:t>
            </a:r>
            <a:r>
              <a:rPr lang="es-ES" sz="2800" b="1" dirty="0">
                <a:solidFill>
                  <a:schemeClr val="tx1"/>
                </a:solidFill>
              </a:rPr>
              <a:t>.</a:t>
            </a:r>
          </a:p>
        </p:txBody>
      </p:sp>
      <p:sp>
        <p:nvSpPr>
          <p:cNvPr id="4103" name="7 Rectángulo"/>
          <p:cNvSpPr>
            <a:spLocks noChangeArrowheads="1"/>
          </p:cNvSpPr>
          <p:nvPr/>
        </p:nvSpPr>
        <p:spPr bwMode="auto">
          <a:xfrm>
            <a:off x="4716016" y="3429000"/>
            <a:ext cx="4249737" cy="2640013"/>
          </a:xfrm>
          <a:prstGeom prst="rect">
            <a:avLst/>
          </a:prstGeom>
          <a:noFill/>
          <a:ln w="9525">
            <a:noFill/>
            <a:miter lim="800000"/>
            <a:headEnd/>
            <a:tailEnd/>
          </a:ln>
        </p:spPr>
        <p:txBody>
          <a:bodyPr>
            <a:spAutoFit/>
          </a:bodyPr>
          <a:lstStyle/>
          <a:p>
            <a:pPr algn="just" fontAlgn="t">
              <a:lnSpc>
                <a:spcPct val="90000"/>
              </a:lnSpc>
            </a:pPr>
            <a:r>
              <a:rPr lang="es-ES" sz="2000" b="1" dirty="0">
                <a:solidFill>
                  <a:schemeClr val="tx1"/>
                </a:solidFill>
                <a:latin typeface="Arial Narrow" pitchFamily="34" charset="0"/>
              </a:rPr>
              <a:t>El </a:t>
            </a:r>
            <a:r>
              <a:rPr lang="es-ES" sz="2000" b="1" dirty="0" err="1">
                <a:solidFill>
                  <a:schemeClr val="tx1"/>
                </a:solidFill>
                <a:latin typeface="Arial Narrow" pitchFamily="34" charset="0"/>
              </a:rPr>
              <a:t>Sputnik</a:t>
            </a:r>
            <a:r>
              <a:rPr lang="es-ES" sz="2000" b="1" dirty="0">
                <a:solidFill>
                  <a:schemeClr val="tx1"/>
                </a:solidFill>
                <a:latin typeface="Arial Narrow" pitchFamily="34" charset="0"/>
              </a:rPr>
              <a:t> 1</a:t>
            </a:r>
            <a:r>
              <a:rPr lang="es-ES" sz="2000" dirty="0">
                <a:solidFill>
                  <a:schemeClr val="tx1"/>
                </a:solidFill>
                <a:latin typeface="Arial Narrow" pitchFamily="34" charset="0"/>
              </a:rPr>
              <a:t> tenía una masa aproximada de 83 kg,  era una esfera de aluminio de 58 cm de diámetro que llevaba cuatro largas y finas antenas de 2,4 a 2,9 m de longitud, contaba con dos transmisores de radio (20,007 y 40,002 </a:t>
            </a:r>
            <a:r>
              <a:rPr lang="es-ES" sz="2000" dirty="0" err="1">
                <a:solidFill>
                  <a:schemeClr val="tx1"/>
                </a:solidFill>
                <a:latin typeface="Arial Narrow" pitchFamily="34" charset="0"/>
              </a:rPr>
              <a:t>MHg</a:t>
            </a:r>
            <a:r>
              <a:rPr lang="es-ES" sz="2000" dirty="0">
                <a:solidFill>
                  <a:schemeClr val="tx1"/>
                </a:solidFill>
                <a:latin typeface="Arial Narrow" pitchFamily="34" charset="0"/>
              </a:rPr>
              <a:t>),  orbitó la Tierra a una distancia de entre 938 km. en su apogeo y 214 km, en su perigeo. </a:t>
            </a:r>
            <a:r>
              <a:rPr lang="es-ES" sz="2400" b="1" dirty="0">
                <a:solidFill>
                  <a:schemeClr val="tx1"/>
                </a:solidFill>
              </a:rPr>
              <a:t>	</a:t>
            </a:r>
            <a:r>
              <a:rPr lang="es-ES" sz="2000" dirty="0">
                <a:solidFill>
                  <a:schemeClr val="tx1"/>
                </a:solidFill>
              </a:rPr>
              <a:t>	</a:t>
            </a:r>
            <a:endParaRPr lang="es-MX" sz="2000" dirty="0">
              <a:solidFill>
                <a:schemeClr val="tx1"/>
              </a:solidFill>
            </a:endParaRPr>
          </a:p>
        </p:txBody>
      </p:sp>
      <p:pic>
        <p:nvPicPr>
          <p:cNvPr id="4098" name="Picture 2" descr="http://www.goefry.com/wp-content/uploads/2010/10/sputnik_thumb.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60032" y="273761"/>
            <a:ext cx="3384376" cy="272319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ox(in)">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554">
                                            <p:txEl>
                                              <p:pRg st="0" end="0"/>
                                            </p:txEl>
                                          </p:spTgt>
                                        </p:tgtEl>
                                        <p:attrNameLst>
                                          <p:attrName>style.visibility</p:attrName>
                                        </p:attrNameLst>
                                      </p:cBhvr>
                                      <p:to>
                                        <p:strVal val="visible"/>
                                      </p:to>
                                    </p:set>
                                    <p:animEffect transition="in" filter="checkerboard(across)">
                                      <p:cBhvr>
                                        <p:cTn id="12" dur="500"/>
                                        <p:tgtEl>
                                          <p:spTgt spid="235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554">
                                            <p:txEl>
                                              <p:pRg st="1" end="1"/>
                                            </p:txEl>
                                          </p:spTgt>
                                        </p:tgtEl>
                                        <p:attrNameLst>
                                          <p:attrName>style.visibility</p:attrName>
                                        </p:attrNameLst>
                                      </p:cBhvr>
                                      <p:to>
                                        <p:strVal val="visible"/>
                                      </p:to>
                                    </p:set>
                                    <p:animEffect transition="in" filter="checkerboard(across)">
                                      <p:cBhvr>
                                        <p:cTn id="17" dur="500"/>
                                        <p:tgtEl>
                                          <p:spTgt spid="235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554">
                                            <p:txEl>
                                              <p:pRg st="2" end="2"/>
                                            </p:txEl>
                                          </p:spTgt>
                                        </p:tgtEl>
                                        <p:attrNameLst>
                                          <p:attrName>style.visibility</p:attrName>
                                        </p:attrNameLst>
                                      </p:cBhvr>
                                      <p:to>
                                        <p:strVal val="visible"/>
                                      </p:to>
                                    </p:set>
                                    <p:animEffect transition="in" filter="checkerboard(across)">
                                      <p:cBhvr>
                                        <p:cTn id="22" dur="500"/>
                                        <p:tgtEl>
                                          <p:spTgt spid="2355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555"/>
                                        </p:tgtEl>
                                        <p:attrNameLst>
                                          <p:attrName>style.visibility</p:attrName>
                                        </p:attrNameLst>
                                      </p:cBhvr>
                                      <p:to>
                                        <p:strVal val="visible"/>
                                      </p:to>
                                    </p:set>
                                    <p:anim calcmode="lin" valueType="num">
                                      <p:cBhvr additive="base">
                                        <p:cTn id="27" dur="500" fill="hold"/>
                                        <p:tgtEl>
                                          <p:spTgt spid="23555"/>
                                        </p:tgtEl>
                                        <p:attrNameLst>
                                          <p:attrName>ppt_x</p:attrName>
                                        </p:attrNameLst>
                                      </p:cBhvr>
                                      <p:tavLst>
                                        <p:tav tm="0">
                                          <p:val>
                                            <p:strVal val="#ppt_x"/>
                                          </p:val>
                                        </p:tav>
                                        <p:tav tm="100000">
                                          <p:val>
                                            <p:strVal val="#ppt_x"/>
                                          </p:val>
                                        </p:tav>
                                      </p:tavLst>
                                    </p:anim>
                                    <p:anim calcmode="lin" valueType="num">
                                      <p:cBhvr additive="base">
                                        <p:cTn id="28" dur="500" fill="hold"/>
                                        <p:tgtEl>
                                          <p:spTgt spid="2355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box(in)">
                                      <p:cBhvr>
                                        <p:cTn id="33" dur="500"/>
                                        <p:tgtEl>
                                          <p:spTgt spid="4098"/>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4103"/>
                                        </p:tgtEl>
                                        <p:attrNameLst>
                                          <p:attrName>style.visibility</p:attrName>
                                        </p:attrNameLst>
                                      </p:cBhvr>
                                      <p:to>
                                        <p:strVal val="visible"/>
                                      </p:to>
                                    </p:set>
                                    <p:animEffect transition="in" filter="checkerboard(across)">
                                      <p:cBhvr>
                                        <p:cTn id="38"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P spid="4102" grpId="0"/>
      <p:bldP spid="41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2 Marcador de contenido"/>
          <p:cNvSpPr>
            <a:spLocks noGrp="1"/>
          </p:cNvSpPr>
          <p:nvPr>
            <p:ph idx="1"/>
          </p:nvPr>
        </p:nvSpPr>
        <p:spPr>
          <a:xfrm>
            <a:off x="539552" y="3071813"/>
            <a:ext cx="8604449" cy="4000500"/>
          </a:xfrm>
        </p:spPr>
        <p:txBody>
          <a:bodyPr/>
          <a:lstStyle/>
          <a:p>
            <a:pPr eaLnBrk="1" hangingPunct="1"/>
            <a:r>
              <a:rPr lang="es-MX" sz="2000" b="1" dirty="0" smtClean="0">
                <a:latin typeface="Arial Narrow" pitchFamily="34" charset="0"/>
              </a:rPr>
              <a:t>Medidas preventivas</a:t>
            </a:r>
          </a:p>
          <a:p>
            <a:pPr eaLnBrk="1" hangingPunct="1"/>
            <a:r>
              <a:rPr lang="es-MX" sz="2000" dirty="0" smtClean="0">
                <a:latin typeface="Arial Narrow" pitchFamily="34" charset="0"/>
              </a:rPr>
              <a:t>Entre las medidas que se están comenzando a tomar para evitar riesgos se encuentran:</a:t>
            </a:r>
          </a:p>
          <a:p>
            <a:pPr eaLnBrk="1" hangingPunct="1"/>
            <a:r>
              <a:rPr lang="es-MX" sz="2000" dirty="0" smtClean="0">
                <a:latin typeface="Arial Narrow" pitchFamily="34" charset="0"/>
              </a:rPr>
              <a:t>Estudio y monitoreo de objetos mediante telescopios ópticos, así como mediante radar.</a:t>
            </a:r>
          </a:p>
          <a:p>
            <a:pPr eaLnBrk="1" hangingPunct="1"/>
            <a:r>
              <a:rPr lang="es-MX" sz="2000" dirty="0" smtClean="0">
                <a:latin typeface="Arial Narrow" pitchFamily="34" charset="0"/>
              </a:rPr>
              <a:t>Intento de reducir el número de objetos que puedan convertirse en basura espacial.</a:t>
            </a:r>
          </a:p>
          <a:p>
            <a:pPr eaLnBrk="1" hangingPunct="1"/>
            <a:r>
              <a:rPr lang="es-MX" sz="2000" dirty="0" smtClean="0">
                <a:latin typeface="Arial Narrow" pitchFamily="34" charset="0"/>
              </a:rPr>
              <a:t>Establecimiento de acuerdos internacionales.</a:t>
            </a:r>
          </a:p>
          <a:p>
            <a:pPr eaLnBrk="1" hangingPunct="1"/>
            <a:endParaRPr lang="es-MX" dirty="0" smtClean="0"/>
          </a:p>
        </p:txBody>
      </p:sp>
      <p:pic>
        <p:nvPicPr>
          <p:cNvPr id="17411" name="Picture 4" descr="http://t1.gstatic.com/images?q=tbn:ANd9GcTpbMIR7nLEkQXmRuvYYMGstxkhcpIFhEFW3B3Fd1Ui1EhjSX7K"/>
          <p:cNvPicPr>
            <a:picLocks noChangeAspect="1" noChangeArrowheads="1"/>
          </p:cNvPicPr>
          <p:nvPr/>
        </p:nvPicPr>
        <p:blipFill>
          <a:blip r:embed="rId2" cstate="print"/>
          <a:srcRect/>
          <a:stretch>
            <a:fillRect/>
          </a:stretch>
        </p:blipFill>
        <p:spPr bwMode="auto">
          <a:xfrm>
            <a:off x="3000375" y="142875"/>
            <a:ext cx="3971925" cy="2643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box(in)">
                                      <p:cBhvr>
                                        <p:cTn id="7" dur="500"/>
                                        <p:tgtEl>
                                          <p:spTgt spid="174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box(in)">
                                      <p:cBhvr>
                                        <p:cTn id="12" dur="500"/>
                                        <p:tgtEl>
                                          <p:spTgt spid="174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410">
                                            <p:txEl>
                                              <p:pRg st="2" end="2"/>
                                            </p:txEl>
                                          </p:spTgt>
                                        </p:tgtEl>
                                        <p:attrNameLst>
                                          <p:attrName>style.visibility</p:attrName>
                                        </p:attrNameLst>
                                      </p:cBhvr>
                                      <p:to>
                                        <p:strVal val="visible"/>
                                      </p:to>
                                    </p:set>
                                    <p:animEffect transition="in" filter="box(in)">
                                      <p:cBhvr>
                                        <p:cTn id="17" dur="500"/>
                                        <p:tgtEl>
                                          <p:spTgt spid="174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410">
                                            <p:txEl>
                                              <p:pRg st="3" end="3"/>
                                            </p:txEl>
                                          </p:spTgt>
                                        </p:tgtEl>
                                        <p:attrNameLst>
                                          <p:attrName>style.visibility</p:attrName>
                                        </p:attrNameLst>
                                      </p:cBhvr>
                                      <p:to>
                                        <p:strVal val="visible"/>
                                      </p:to>
                                    </p:set>
                                    <p:animEffect transition="in" filter="box(in)">
                                      <p:cBhvr>
                                        <p:cTn id="22" dur="500"/>
                                        <p:tgtEl>
                                          <p:spTgt spid="174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410">
                                            <p:txEl>
                                              <p:pRg st="4" end="4"/>
                                            </p:txEl>
                                          </p:spTgt>
                                        </p:tgtEl>
                                        <p:attrNameLst>
                                          <p:attrName>style.visibility</p:attrName>
                                        </p:attrNameLst>
                                      </p:cBhvr>
                                      <p:to>
                                        <p:strVal val="visible"/>
                                      </p:to>
                                    </p:set>
                                    <p:animEffect transition="in" filter="box(in)">
                                      <p:cBhvr>
                                        <p:cTn id="27" dur="500"/>
                                        <p:tgtEl>
                                          <p:spTgt spid="174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7411"/>
                                        </p:tgtEl>
                                        <p:attrNameLst>
                                          <p:attrName>style.visibility</p:attrName>
                                        </p:attrNameLst>
                                      </p:cBhvr>
                                      <p:to>
                                        <p:strVal val="visible"/>
                                      </p:to>
                                    </p:set>
                                    <p:animEffect transition="in" filter="checkerboard(across)">
                                      <p:cBhvr>
                                        <p:cTn id="32"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Rot="1" noChangeArrowheads="1"/>
          </p:cNvSpPr>
          <p:nvPr>
            <p:ph type="title"/>
          </p:nvPr>
        </p:nvSpPr>
        <p:spPr>
          <a:xfrm>
            <a:off x="683568" y="22385"/>
            <a:ext cx="7740650" cy="1341437"/>
          </a:xfrm>
        </p:spPr>
        <p:txBody>
          <a:bodyPr/>
          <a:lstStyle/>
          <a:p>
            <a:pPr eaLnBrk="1" hangingPunct="1"/>
            <a:r>
              <a:rPr lang="es-MX" sz="2000" dirty="0" smtClean="0">
                <a:solidFill>
                  <a:srgbClr val="002060"/>
                </a:solidFill>
                <a:latin typeface="Arial Narrow" pitchFamily="34" charset="0"/>
              </a:rPr>
              <a:t>Las zonas protegidas del espacio cercano a la Tierra</a:t>
            </a:r>
            <a:r>
              <a:rPr lang="ru-RU" sz="2000" dirty="0" smtClean="0">
                <a:solidFill>
                  <a:srgbClr val="002060"/>
                </a:solidFill>
                <a:latin typeface="Arial Narrow" pitchFamily="34" charset="0"/>
              </a:rPr>
              <a:t>.</a:t>
            </a:r>
            <a:r>
              <a:rPr lang="es-MX" sz="2000" dirty="0" smtClean="0">
                <a:solidFill>
                  <a:srgbClr val="002060"/>
                </a:solidFill>
                <a:latin typeface="Arial Narrow" pitchFamily="34" charset="0"/>
              </a:rPr>
              <a:t/>
            </a:r>
            <a:br>
              <a:rPr lang="es-MX" sz="2000" dirty="0" smtClean="0">
                <a:solidFill>
                  <a:srgbClr val="002060"/>
                </a:solidFill>
                <a:latin typeface="Arial Narrow" pitchFamily="34" charset="0"/>
              </a:rPr>
            </a:br>
            <a:r>
              <a:rPr lang="es-MX" sz="2000" dirty="0" smtClean="0">
                <a:solidFill>
                  <a:srgbClr val="002060"/>
                </a:solidFill>
                <a:latin typeface="Arial Narrow" pitchFamily="34" charset="0"/>
              </a:rPr>
              <a:t>El dibujo de la Agencia Espacial Europea</a:t>
            </a:r>
            <a:r>
              <a:rPr lang="ru-RU" sz="2800" dirty="0" smtClean="0">
                <a:solidFill>
                  <a:srgbClr val="002060"/>
                </a:solidFill>
              </a:rPr>
              <a:t>.</a:t>
            </a:r>
            <a:r>
              <a:rPr lang="ru-RU" sz="4000" dirty="0" smtClean="0">
                <a:solidFill>
                  <a:srgbClr val="002060"/>
                </a:solidFill>
              </a:rPr>
              <a:t> </a:t>
            </a:r>
          </a:p>
        </p:txBody>
      </p:sp>
      <p:pic>
        <p:nvPicPr>
          <p:cNvPr id="19459" name="Picture 4" descr="protected_zones"/>
          <p:cNvPicPr>
            <a:picLocks noGrp="1" noChangeAspect="1" noChangeArrowheads="1"/>
          </p:cNvPicPr>
          <p:nvPr>
            <p:ph idx="1"/>
          </p:nvPr>
        </p:nvPicPr>
        <p:blipFill>
          <a:blip r:embed="rId2" cstate="print"/>
          <a:srcRect/>
          <a:stretch>
            <a:fillRect/>
          </a:stretch>
        </p:blipFill>
        <p:spPr>
          <a:xfrm>
            <a:off x="395536" y="1268760"/>
            <a:ext cx="5514975" cy="4364038"/>
          </a:xfrm>
          <a:noFill/>
        </p:spPr>
      </p:pic>
      <p:sp>
        <p:nvSpPr>
          <p:cNvPr id="2" name="1 Rectángulo"/>
          <p:cNvSpPr/>
          <p:nvPr/>
        </p:nvSpPr>
        <p:spPr>
          <a:xfrm>
            <a:off x="6156176" y="1340768"/>
            <a:ext cx="2304256" cy="3416320"/>
          </a:xfrm>
          <a:prstGeom prst="rect">
            <a:avLst/>
          </a:prstGeom>
        </p:spPr>
        <p:txBody>
          <a:bodyPr wrap="square">
            <a:spAutoFit/>
          </a:bodyPr>
          <a:lstStyle/>
          <a:p>
            <a:r>
              <a:rPr lang="es-MX" dirty="0"/>
              <a:t>El informe de la NASA, de EEUU, de otoño de 2011 </a:t>
            </a:r>
            <a:r>
              <a:rPr lang="es-MX" dirty="0" smtClean="0"/>
              <a:t>cita: </a:t>
            </a:r>
          </a:p>
          <a:p>
            <a:r>
              <a:rPr lang="es-MX" dirty="0" smtClean="0"/>
              <a:t>en </a:t>
            </a:r>
            <a:r>
              <a:rPr lang="es-MX" dirty="0"/>
              <a:t>la órbita vuelan 12.851 grandes objetos de origen artificial, de los que 3.190 son satélites en funciones y dados de baja, </a:t>
            </a:r>
            <a:r>
              <a:rPr lang="es-MX" dirty="0" smtClean="0"/>
              <a:t>9.961 </a:t>
            </a:r>
            <a:r>
              <a:rPr lang="es-MX" dirty="0"/>
              <a:t>fases de cohetes y otra “basura”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ox(in)">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checkerboard(across)">
                                      <p:cBhvr>
                                        <p:cTn id="12" dur="500"/>
                                        <p:tgtEl>
                                          <p:spTgt spid="1945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Marcador de contenido"/>
          <p:cNvSpPr>
            <a:spLocks noGrp="1"/>
          </p:cNvSpPr>
          <p:nvPr>
            <p:ph idx="1"/>
          </p:nvPr>
        </p:nvSpPr>
        <p:spPr>
          <a:xfrm>
            <a:off x="1619250" y="765175"/>
            <a:ext cx="4105275" cy="4392613"/>
          </a:xfrm>
        </p:spPr>
        <p:txBody>
          <a:bodyPr rtlCol="0">
            <a:normAutofit lnSpcReduction="10000"/>
          </a:bodyPr>
          <a:lstStyle/>
          <a:p>
            <a:pPr algn="just" eaLnBrk="1" fontAlgn="auto" hangingPunct="1">
              <a:spcAft>
                <a:spcPts val="0"/>
              </a:spcAft>
              <a:buFont typeface="Wingdings" pitchFamily="2" charset="2"/>
              <a:buChar char="§"/>
              <a:defRPr/>
            </a:pPr>
            <a:r>
              <a:rPr lang="es-MX" sz="1800" dirty="0" smtClean="0">
                <a:latin typeface="Arial Narrow" pitchFamily="34" charset="0"/>
              </a:rPr>
              <a:t>La IADC es la Agencia Internacional que agrupa a los países que tienen producción espacial como: NASA, ROSKOC, AEE, China, Japón, India, Italia, Francia, España y Alemania la cual se reúne últimamente para tratar los diversos problemas relacionados con el estudio y exploración del cosmos y dentro de estos trata el problema de “la Basura tecnológica Espacial”.</a:t>
            </a:r>
          </a:p>
          <a:p>
            <a:pPr eaLnBrk="1" fontAlgn="auto" hangingPunct="1">
              <a:spcAft>
                <a:spcPts val="0"/>
              </a:spcAft>
              <a:buFont typeface="Wingdings" pitchFamily="2" charset="2"/>
              <a:buChar char="§"/>
              <a:defRPr/>
            </a:pPr>
            <a:endParaRPr lang="es-MX" sz="1800" dirty="0" smtClean="0">
              <a:latin typeface="Arial Narrow" pitchFamily="34" charset="0"/>
            </a:endParaRPr>
          </a:p>
          <a:p>
            <a:pPr algn="just" eaLnBrk="1" fontAlgn="auto" hangingPunct="1">
              <a:spcAft>
                <a:spcPts val="0"/>
              </a:spcAft>
              <a:buFont typeface="Wingdings" pitchFamily="2" charset="2"/>
              <a:buChar char="§"/>
              <a:defRPr/>
            </a:pPr>
            <a:r>
              <a:rPr lang="es-MX" sz="1800" dirty="0" smtClean="0">
                <a:latin typeface="Arial Narrow" pitchFamily="34" charset="0"/>
              </a:rPr>
              <a:t>La IADC tiene relación con la ONU mediante subcomité “STCS UN COPUOS” el cuan tiene la misión de que todo proyecto relacionado con el cosmos debe ser con fines pacíficos.</a:t>
            </a:r>
          </a:p>
        </p:txBody>
      </p:sp>
      <p:pic>
        <p:nvPicPr>
          <p:cNvPr id="20483" name="Picture 3"/>
          <p:cNvPicPr>
            <a:picLocks noChangeAspect="1" noChangeArrowheads="1"/>
          </p:cNvPicPr>
          <p:nvPr/>
        </p:nvPicPr>
        <p:blipFill>
          <a:blip r:embed="rId2" cstate="print"/>
          <a:srcRect/>
          <a:stretch>
            <a:fillRect/>
          </a:stretch>
        </p:blipFill>
        <p:spPr bwMode="auto">
          <a:xfrm>
            <a:off x="5867400" y="981075"/>
            <a:ext cx="2974975" cy="2233613"/>
          </a:xfrm>
          <a:prstGeom prst="rect">
            <a:avLst/>
          </a:prstGeom>
          <a:noFill/>
          <a:ln w="9525">
            <a:noFill/>
            <a:miter lim="800000"/>
            <a:headEnd/>
            <a:tailEnd/>
          </a:ln>
        </p:spPr>
      </p:pic>
      <p:pic>
        <p:nvPicPr>
          <p:cNvPr id="20484" name="Picture 4"/>
          <p:cNvPicPr>
            <a:picLocks noChangeAspect="1" noChangeArrowheads="1"/>
          </p:cNvPicPr>
          <p:nvPr/>
        </p:nvPicPr>
        <p:blipFill>
          <a:blip r:embed="rId3" cstate="print"/>
          <a:srcRect/>
          <a:stretch>
            <a:fillRect/>
          </a:stretch>
        </p:blipFill>
        <p:spPr bwMode="auto">
          <a:xfrm>
            <a:off x="6659563" y="3284538"/>
            <a:ext cx="1873250" cy="1871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box(in)">
                                      <p:cBhvr>
                                        <p:cTn id="7" dur="500"/>
                                        <p:tgtEl>
                                          <p:spTgt spid="20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482">
                                            <p:txEl>
                                              <p:pRg st="2" end="2"/>
                                            </p:txEl>
                                          </p:spTgt>
                                        </p:tgtEl>
                                        <p:attrNameLst>
                                          <p:attrName>style.visibility</p:attrName>
                                        </p:attrNameLst>
                                      </p:cBhvr>
                                      <p:to>
                                        <p:strVal val="visible"/>
                                      </p:to>
                                    </p:set>
                                    <p:animEffect transition="in" filter="box(in)">
                                      <p:cBhvr>
                                        <p:cTn id="12" dur="500"/>
                                        <p:tgtEl>
                                          <p:spTgt spid="2048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0483"/>
                                        </p:tgtEl>
                                        <p:attrNameLst>
                                          <p:attrName>style.visibility</p:attrName>
                                        </p:attrNameLst>
                                      </p:cBhvr>
                                      <p:to>
                                        <p:strVal val="visible"/>
                                      </p:to>
                                    </p:set>
                                    <p:animEffect transition="in" filter="checkerboard(across)">
                                      <p:cBhvr>
                                        <p:cTn id="17" dur="500"/>
                                        <p:tgtEl>
                                          <p:spTgt spid="2048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484"/>
                                        </p:tgtEl>
                                        <p:attrNameLst>
                                          <p:attrName>style.visibility</p:attrName>
                                        </p:attrNameLst>
                                      </p:cBhvr>
                                      <p:to>
                                        <p:strVal val="visible"/>
                                      </p:to>
                                    </p:set>
                                    <p:animEffect transition="in" filter="box(in)">
                                      <p:cBhvr>
                                        <p:cTn id="22"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2 Marcador de contenido"/>
          <p:cNvSpPr>
            <a:spLocks noGrp="1"/>
          </p:cNvSpPr>
          <p:nvPr>
            <p:ph idx="1"/>
          </p:nvPr>
        </p:nvSpPr>
        <p:spPr>
          <a:xfrm>
            <a:off x="1571625" y="3143250"/>
            <a:ext cx="7358063" cy="3214688"/>
          </a:xfrm>
        </p:spPr>
        <p:txBody>
          <a:bodyPr/>
          <a:lstStyle/>
          <a:p>
            <a:pPr eaLnBrk="1" hangingPunct="1">
              <a:spcBef>
                <a:spcPct val="0"/>
              </a:spcBef>
            </a:pPr>
            <a:r>
              <a:rPr lang="es-MX" sz="2000" dirty="0" smtClean="0">
                <a:latin typeface="Arial Narrow" pitchFamily="34" charset="0"/>
              </a:rPr>
              <a:t>Actualmente existen cerca de 26000 objetos catalogados. Hay una población estimada de más de 110.000 fragmentos con un diámetro de 1 a 10 cm y decenas de millones de partículas aún menores.</a:t>
            </a:r>
          </a:p>
          <a:p>
            <a:pPr eaLnBrk="1" hangingPunct="1">
              <a:spcBef>
                <a:spcPct val="0"/>
              </a:spcBef>
            </a:pPr>
            <a:r>
              <a:rPr lang="es-MX" sz="2000" dirty="0" smtClean="0">
                <a:latin typeface="Arial Narrow" pitchFamily="34" charset="0"/>
              </a:rPr>
              <a:t>Los científicos estiman que la cantidad de basura espacial mantendrá una evolución más o menos estable hasta el año 2055, pero a partir de entonces, el número de objetos peligrosos flotando se disparará de forma exponencial y salir hacia el espacio será una misión prácticamente imposible.</a:t>
            </a:r>
          </a:p>
          <a:p>
            <a:pPr eaLnBrk="1" hangingPunct="1"/>
            <a:endParaRPr lang="es-MX" sz="2000" dirty="0" smtClean="0">
              <a:latin typeface="Arial Narrow" pitchFamily="34" charset="0"/>
            </a:endParaRPr>
          </a:p>
        </p:txBody>
      </p:sp>
      <p:pic>
        <p:nvPicPr>
          <p:cNvPr id="21507" name="Picture 5" descr="http://www.orbitaldebris.jsc.nasa.gov/photogallery/beehives/LEO1280.jpg"/>
          <p:cNvPicPr>
            <a:picLocks noChangeAspect="1" noChangeArrowheads="1"/>
          </p:cNvPicPr>
          <p:nvPr/>
        </p:nvPicPr>
        <p:blipFill>
          <a:blip r:embed="rId2" cstate="print"/>
          <a:srcRect/>
          <a:stretch>
            <a:fillRect/>
          </a:stretch>
        </p:blipFill>
        <p:spPr bwMode="auto">
          <a:xfrm>
            <a:off x="1785938" y="214313"/>
            <a:ext cx="2786062" cy="2786062"/>
          </a:xfrm>
          <a:prstGeom prst="rect">
            <a:avLst/>
          </a:prstGeom>
          <a:noFill/>
          <a:ln w="9525">
            <a:noFill/>
            <a:miter lim="800000"/>
            <a:headEnd/>
            <a:tailEnd/>
          </a:ln>
        </p:spPr>
      </p:pic>
      <p:pic>
        <p:nvPicPr>
          <p:cNvPr id="21508" name="Picture 7" descr="http://bp3.blogger.com/_WrhOZyVfS1A/Rsi67zxGuNI/AAAAAAAACKA/dm1AyNX1gJ4/s400/GEO1280.jpg"/>
          <p:cNvPicPr>
            <a:picLocks noChangeAspect="1" noChangeArrowheads="1"/>
          </p:cNvPicPr>
          <p:nvPr/>
        </p:nvPicPr>
        <p:blipFill>
          <a:blip r:embed="rId3" cstate="print"/>
          <a:srcRect/>
          <a:stretch>
            <a:fillRect/>
          </a:stretch>
        </p:blipFill>
        <p:spPr bwMode="auto">
          <a:xfrm>
            <a:off x="5394325" y="214313"/>
            <a:ext cx="3481388" cy="2786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box(in)">
                                      <p:cBhvr>
                                        <p:cTn id="7" dur="500"/>
                                        <p:tgtEl>
                                          <p:spTgt spid="21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06">
                                            <p:txEl>
                                              <p:pRg st="1" end="1"/>
                                            </p:txEl>
                                          </p:spTgt>
                                        </p:tgtEl>
                                        <p:attrNameLst>
                                          <p:attrName>style.visibility</p:attrName>
                                        </p:attrNameLst>
                                      </p:cBhvr>
                                      <p:to>
                                        <p:strVal val="visible"/>
                                      </p:to>
                                    </p:set>
                                    <p:animEffect transition="in" filter="box(in)">
                                      <p:cBhvr>
                                        <p:cTn id="12" dur="500"/>
                                        <p:tgtEl>
                                          <p:spTgt spid="215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507"/>
                                        </p:tgtEl>
                                        <p:attrNameLst>
                                          <p:attrName>style.visibility</p:attrName>
                                        </p:attrNameLst>
                                      </p:cBhvr>
                                      <p:to>
                                        <p:strVal val="visible"/>
                                      </p:to>
                                    </p:set>
                                    <p:animEffect transition="in" filter="checkerboard(across)">
                                      <p:cBhvr>
                                        <p:cTn id="17" dur="500"/>
                                        <p:tgtEl>
                                          <p:spTgt spid="2150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1508"/>
                                        </p:tgtEl>
                                        <p:attrNameLst>
                                          <p:attrName>style.visibility</p:attrName>
                                        </p:attrNameLst>
                                      </p:cBhvr>
                                      <p:to>
                                        <p:strVal val="visible"/>
                                      </p:to>
                                    </p:set>
                                    <p:animEffect transition="in" filter="checkerboard(across)">
                                      <p:cBhvr>
                                        <p:cTn id="22"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67544" y="713021"/>
            <a:ext cx="633670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000" b="0" i="0" u="none" strike="noStrike" cap="none" normalizeH="0" baseline="0" dirty="0" smtClean="0">
                <a:ln>
                  <a:noFill/>
                </a:ln>
                <a:solidFill>
                  <a:schemeClr val="tx1"/>
                </a:solidFill>
                <a:effectLst/>
                <a:latin typeface="Arial Narrow" pitchFamily="34" charset="0"/>
                <a:cs typeface="Arial" charset="0"/>
              </a:rPr>
              <a:t>En los Estados Unidos, se requiere que todos los satélites geoestacionarios lanzados después del 18 de marzo de 2002, se trasladen a una órbita cementerio al final de su vida operacional. </a:t>
            </a:r>
          </a:p>
        </p:txBody>
      </p:sp>
      <p:sp>
        <p:nvSpPr>
          <p:cNvPr id="5" name="4 Rectángulo"/>
          <p:cNvSpPr/>
          <p:nvPr/>
        </p:nvSpPr>
        <p:spPr>
          <a:xfrm>
            <a:off x="467544" y="2132856"/>
            <a:ext cx="4572000" cy="3170099"/>
          </a:xfrm>
          <a:prstGeom prst="rect">
            <a:avLst/>
          </a:prstGeom>
        </p:spPr>
        <p:txBody>
          <a:bodyPr>
            <a:spAutoFit/>
          </a:bodyPr>
          <a:lstStyle/>
          <a:p>
            <a:r>
              <a:rPr lang="es-ES" sz="2000" dirty="0" smtClean="0">
                <a:solidFill>
                  <a:schemeClr val="tx1"/>
                </a:solidFill>
              </a:rPr>
              <a:t>La </a:t>
            </a:r>
            <a:r>
              <a:rPr lang="es-ES" sz="2000" b="1" dirty="0" smtClean="0">
                <a:solidFill>
                  <a:schemeClr val="tx1"/>
                </a:solidFill>
              </a:rPr>
              <a:t>órbita cementerio</a:t>
            </a:r>
            <a:r>
              <a:rPr lang="es-ES" sz="2000" dirty="0" smtClean="0">
                <a:solidFill>
                  <a:schemeClr val="tx1"/>
                </a:solidFill>
              </a:rPr>
              <a:t> es una zona orbital por encima de la </a:t>
            </a:r>
            <a:r>
              <a:rPr lang="es-ES" sz="2000" dirty="0" smtClean="0">
                <a:solidFill>
                  <a:schemeClr val="tx1"/>
                </a:solidFill>
                <a:hlinkClick r:id="rId2" tooltip="Órbita geoestacionaria"/>
              </a:rPr>
              <a:t>órbita geoestacionaria</a:t>
            </a:r>
            <a:r>
              <a:rPr lang="es-ES" sz="2000" dirty="0" smtClean="0">
                <a:solidFill>
                  <a:schemeClr val="tx1"/>
                </a:solidFill>
              </a:rPr>
              <a:t> donde se colocan los satélites al final de su vida operacional. Es una medida realizada para disminuir la probabilidad de colisiones con otros satélites operacionales y de que se genere </a:t>
            </a:r>
            <a:r>
              <a:rPr lang="es-ES" sz="2000" dirty="0" smtClean="0">
                <a:solidFill>
                  <a:schemeClr val="tx1"/>
                </a:solidFill>
                <a:hlinkClick r:id="rId3" tooltip="Basura espacial"/>
              </a:rPr>
              <a:t>basura espacial</a:t>
            </a:r>
            <a:r>
              <a:rPr lang="es-ES" sz="2000" dirty="0" smtClean="0">
                <a:solidFill>
                  <a:schemeClr val="tx1"/>
                </a:solidFill>
              </a:rPr>
              <a:t>, en esa órbita muy comercial.</a:t>
            </a:r>
            <a:endParaRPr lang="es-MX" sz="2000" dirty="0">
              <a:solidFill>
                <a:schemeClr val="tx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0112" y="1916832"/>
            <a:ext cx="3048000" cy="2152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1"/>
                                        </p:tgtEl>
                                        <p:attrNameLst>
                                          <p:attrName>style.visibility</p:attrName>
                                        </p:attrNameLst>
                                      </p:cBhvr>
                                      <p:to>
                                        <p:strVal val="visible"/>
                                      </p:to>
                                    </p:set>
                                    <p:animEffect transition="in" filter="box(in)">
                                      <p:cBhvr>
                                        <p:cTn id="7" dur="500"/>
                                        <p:tgtEl>
                                          <p:spTgt spid="1536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eporteciencianl.com/wp-content/uploads/2011/03/basura_espacial-300x216.jpg">
            <a:hlinkClick r:id="rId2"/>
          </p:cNvPr>
          <p:cNvPicPr>
            <a:picLocks noChangeAspect="1" noChangeArrowheads="1"/>
          </p:cNvPicPr>
          <p:nvPr/>
        </p:nvPicPr>
        <p:blipFill>
          <a:blip r:embed="rId3" cstate="print"/>
          <a:srcRect/>
          <a:stretch>
            <a:fillRect/>
          </a:stretch>
        </p:blipFill>
        <p:spPr bwMode="auto">
          <a:xfrm>
            <a:off x="395536" y="260648"/>
            <a:ext cx="3816424" cy="2742173"/>
          </a:xfrm>
          <a:prstGeom prst="rect">
            <a:avLst/>
          </a:prstGeom>
          <a:noFill/>
        </p:spPr>
      </p:pic>
      <p:sp>
        <p:nvSpPr>
          <p:cNvPr id="3" name="2 Rectángulo"/>
          <p:cNvSpPr/>
          <p:nvPr/>
        </p:nvSpPr>
        <p:spPr>
          <a:xfrm>
            <a:off x="179512" y="3284984"/>
            <a:ext cx="8820472" cy="1015663"/>
          </a:xfrm>
          <a:prstGeom prst="rect">
            <a:avLst/>
          </a:prstGeom>
        </p:spPr>
        <p:txBody>
          <a:bodyPr wrap="square">
            <a:spAutoFit/>
          </a:bodyPr>
          <a:lstStyle/>
          <a:p>
            <a:r>
              <a:rPr lang="es-MX" sz="2000" dirty="0" smtClean="0">
                <a:solidFill>
                  <a:schemeClr val="tx1"/>
                </a:solidFill>
                <a:latin typeface="Arial Narrow" pitchFamily="34" charset="0"/>
              </a:rPr>
              <a:t>Con el propósito de resolver el problema de la basura espacial que gira en órbita alrededor de la tierra, poniendo en peligro a satélites y astronautas, la NASA está proponiendo un nuevo método, sencillo y económico, a base de rayos láser, para eliminarla.</a:t>
            </a:r>
            <a:endParaRPr lang="es-MX" sz="2000" dirty="0">
              <a:solidFill>
                <a:schemeClr val="tx1"/>
              </a:solidFill>
              <a:latin typeface="Arial Narrow" pitchFamily="34" charset="0"/>
            </a:endParaRPr>
          </a:p>
        </p:txBody>
      </p:sp>
      <p:sp>
        <p:nvSpPr>
          <p:cNvPr id="5" name="4 Rectángulo"/>
          <p:cNvSpPr/>
          <p:nvPr/>
        </p:nvSpPr>
        <p:spPr>
          <a:xfrm>
            <a:off x="179512" y="4509120"/>
            <a:ext cx="8964488" cy="1938992"/>
          </a:xfrm>
          <a:prstGeom prst="rect">
            <a:avLst/>
          </a:prstGeom>
        </p:spPr>
        <p:txBody>
          <a:bodyPr wrap="square">
            <a:spAutoFit/>
          </a:bodyPr>
          <a:lstStyle/>
          <a:p>
            <a:r>
              <a:rPr lang="es-MX" sz="2000" dirty="0" smtClean="0">
                <a:solidFill>
                  <a:schemeClr val="tx1"/>
                </a:solidFill>
                <a:latin typeface="Arial Narrow" pitchFamily="34" charset="0"/>
              </a:rPr>
              <a:t>El Centro Espacial Suizo EPFL construirá un robot que limpie toda esta basura.</a:t>
            </a:r>
          </a:p>
          <a:p>
            <a:r>
              <a:rPr lang="es-MX" sz="2000" dirty="0" smtClean="0">
                <a:solidFill>
                  <a:schemeClr val="tx1"/>
                </a:solidFill>
                <a:latin typeface="Arial Narrow" pitchFamily="34" charset="0"/>
              </a:rPr>
              <a:t>La basura espacial no se encuentra estática en la atmósfera si no que viajan a una velocidad de 28000 km/h al rededor de nuestro planeta, por lo que </a:t>
            </a:r>
            <a:r>
              <a:rPr lang="es-MX" sz="2000" dirty="0" err="1" smtClean="0">
                <a:solidFill>
                  <a:schemeClr val="tx1"/>
                </a:solidFill>
                <a:latin typeface="Arial Narrow" pitchFamily="34" charset="0"/>
              </a:rPr>
              <a:t>CleanSpace</a:t>
            </a:r>
            <a:r>
              <a:rPr lang="es-MX" sz="2000" dirty="0" smtClean="0">
                <a:solidFill>
                  <a:schemeClr val="tx1"/>
                </a:solidFill>
                <a:latin typeface="Arial Narrow" pitchFamily="34" charset="0"/>
              </a:rPr>
              <a:t> tendrá que “perseguir” la basura para enviarla de donde vino.</a:t>
            </a:r>
          </a:p>
          <a:p>
            <a:r>
              <a:rPr lang="es-MX" sz="2000" dirty="0" smtClean="0">
                <a:solidFill>
                  <a:schemeClr val="tx1"/>
                </a:solidFill>
                <a:latin typeface="Arial Narrow" pitchFamily="34" charset="0"/>
              </a:rPr>
              <a:t>El proyecto será puesto en marcha en unos 3 o 5 años y se pretende acabar con unas 16 mil piezas que están flotando alrededor de la Tierra.</a:t>
            </a:r>
            <a:endParaRPr lang="es-MX" sz="2000" dirty="0">
              <a:solidFill>
                <a:schemeClr val="tx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620688"/>
            <a:ext cx="7488237" cy="2185214"/>
          </a:xfrm>
          <a:prstGeom prst="rect">
            <a:avLst/>
          </a:prstGeom>
          <a:noFill/>
        </p:spPr>
        <p:txBody>
          <a:bodyPr>
            <a:spAutoFit/>
          </a:bodyPr>
          <a:lstStyle/>
          <a:p>
            <a:pPr fontAlgn="auto">
              <a:spcBef>
                <a:spcPts val="0"/>
              </a:spcBef>
              <a:spcAft>
                <a:spcPts val="0"/>
              </a:spcAft>
              <a:defRPr/>
            </a:pPr>
            <a:r>
              <a:rPr lang="es-MX" sz="2000" b="1" dirty="0">
                <a:latin typeface="Arial Narrow" pitchFamily="34" charset="0"/>
                <a:cs typeface="+mn-cs"/>
              </a:rPr>
              <a:t>Métodos de observación de la basura tecnológica espacial</a:t>
            </a:r>
          </a:p>
          <a:p>
            <a:pPr fontAlgn="auto">
              <a:spcBef>
                <a:spcPts val="0"/>
              </a:spcBef>
              <a:spcAft>
                <a:spcPts val="0"/>
              </a:spcAft>
              <a:defRPr/>
            </a:pPr>
            <a:endParaRPr lang="es-MX" sz="2000" b="1" dirty="0">
              <a:latin typeface="Arial Narrow" pitchFamily="34" charset="0"/>
              <a:cs typeface="+mn-cs"/>
            </a:endParaRPr>
          </a:p>
          <a:p>
            <a:pPr fontAlgn="auto">
              <a:spcBef>
                <a:spcPts val="0"/>
              </a:spcBef>
              <a:spcAft>
                <a:spcPts val="0"/>
              </a:spcAft>
              <a:defRPr/>
            </a:pPr>
            <a:r>
              <a:rPr lang="es-MX" sz="2000" b="1" dirty="0">
                <a:latin typeface="Arial Narrow" pitchFamily="34" charset="0"/>
                <a:cs typeface="+mn-cs"/>
              </a:rPr>
              <a:t>      </a:t>
            </a:r>
            <a:r>
              <a:rPr lang="es-MX" sz="2000" b="1" dirty="0" err="1">
                <a:latin typeface="Arial Narrow" pitchFamily="34" charset="0"/>
                <a:cs typeface="+mn-cs"/>
              </a:rPr>
              <a:t>Radariales</a:t>
            </a:r>
            <a:r>
              <a:rPr lang="es-MX" sz="2000" b="1" dirty="0">
                <a:latin typeface="Arial Narrow" pitchFamily="34" charset="0"/>
                <a:cs typeface="+mn-cs"/>
              </a:rPr>
              <a:t> : </a:t>
            </a:r>
            <a:r>
              <a:rPr lang="es-MX" sz="2000" dirty="0">
                <a:latin typeface="Arial Narrow" pitchFamily="34" charset="0"/>
                <a:cs typeface="+mn-cs"/>
              </a:rPr>
              <a:t>control militar.</a:t>
            </a:r>
          </a:p>
          <a:p>
            <a:pPr fontAlgn="auto">
              <a:spcBef>
                <a:spcPts val="0"/>
              </a:spcBef>
              <a:spcAft>
                <a:spcPts val="0"/>
              </a:spcAft>
              <a:defRPr/>
            </a:pPr>
            <a:r>
              <a:rPr lang="es-MX" sz="2000" b="1" dirty="0">
                <a:latin typeface="Arial Narrow" pitchFamily="34" charset="0"/>
                <a:cs typeface="+mn-cs"/>
              </a:rPr>
              <a:t>      Ópticos: </a:t>
            </a:r>
            <a:r>
              <a:rPr lang="es-MX" sz="2000" dirty="0">
                <a:latin typeface="Arial Narrow" pitchFamily="34" charset="0"/>
                <a:cs typeface="+mn-cs"/>
              </a:rPr>
              <a:t>control militar y civil</a:t>
            </a:r>
          </a:p>
          <a:p>
            <a:pPr fontAlgn="auto">
              <a:spcBef>
                <a:spcPts val="0"/>
              </a:spcBef>
              <a:spcAft>
                <a:spcPts val="0"/>
              </a:spcAft>
              <a:defRPr/>
            </a:pPr>
            <a:endParaRPr lang="es-ES" sz="2000" b="1" dirty="0">
              <a:latin typeface="Arial Narrow" pitchFamily="34" charset="0"/>
              <a:cs typeface="+mn-cs"/>
            </a:endParaRPr>
          </a:p>
          <a:p>
            <a:pPr fontAlgn="auto">
              <a:spcBef>
                <a:spcPts val="0"/>
              </a:spcBef>
              <a:spcAft>
                <a:spcPts val="0"/>
              </a:spcAft>
              <a:defRPr/>
            </a:pPr>
            <a:endParaRPr lang="es-MX" b="1" dirty="0">
              <a:latin typeface="Arial Narrow" pitchFamily="34" charset="0"/>
              <a:cs typeface="+mn-cs"/>
            </a:endParaRPr>
          </a:p>
          <a:p>
            <a:pPr fontAlgn="auto">
              <a:spcBef>
                <a:spcPts val="0"/>
              </a:spcBef>
              <a:spcAft>
                <a:spcPts val="0"/>
              </a:spcAft>
              <a:defRPr/>
            </a:pPr>
            <a:endParaRPr lang="es-MX" b="1" dirty="0">
              <a:latin typeface="Arial Narrow" pitchFamily="34" charset="0"/>
              <a:cs typeface="+mn-cs"/>
            </a:endParaRPr>
          </a:p>
        </p:txBody>
      </p:sp>
      <p:pic>
        <p:nvPicPr>
          <p:cNvPr id="3" name="Picture 2" descr="http://www.planetaazul.com.mx/site/wp-content/uploads/2011/09/basura-espacial.jpg"/>
          <p:cNvPicPr>
            <a:picLocks noChangeAspect="1" noChangeArrowheads="1"/>
          </p:cNvPicPr>
          <p:nvPr/>
        </p:nvPicPr>
        <p:blipFill>
          <a:blip r:embed="rId2" cstate="print"/>
          <a:srcRect/>
          <a:stretch>
            <a:fillRect/>
          </a:stretch>
        </p:blipFill>
        <p:spPr bwMode="auto">
          <a:xfrm>
            <a:off x="1835696" y="2780928"/>
            <a:ext cx="4762500" cy="32956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214313" y="333375"/>
            <a:ext cx="8572500" cy="866775"/>
          </a:xfrm>
          <a:prstGeom prst="rect">
            <a:avLst/>
          </a:prstGeom>
          <a:noFill/>
          <a:ln w="9525">
            <a:noFill/>
            <a:round/>
            <a:headEnd/>
            <a:tailEnd/>
          </a:ln>
        </p:spPr>
        <p:txBody>
          <a:bodyPr lIns="90000" tIns="46800" rIns="90000" bIns="46800"/>
          <a:lstStyle/>
          <a:p>
            <a:endParaRPr lang="es-MX" sz="2800" b="1">
              <a:latin typeface="Calibri" pitchFamily="34" charset="0"/>
            </a:endParaRPr>
          </a:p>
        </p:txBody>
      </p:sp>
      <p:pic>
        <p:nvPicPr>
          <p:cNvPr id="23555" name="Picture 2"/>
          <p:cNvPicPr>
            <a:picLocks noChangeAspect="1" noChangeArrowheads="1"/>
          </p:cNvPicPr>
          <p:nvPr/>
        </p:nvPicPr>
        <p:blipFill>
          <a:blip r:embed="rId3" cstate="print"/>
          <a:srcRect/>
          <a:stretch>
            <a:fillRect/>
          </a:stretch>
        </p:blipFill>
        <p:spPr bwMode="auto">
          <a:xfrm>
            <a:off x="1692275" y="908050"/>
            <a:ext cx="5543550" cy="4038600"/>
          </a:xfrm>
          <a:prstGeom prst="rect">
            <a:avLst/>
          </a:prstGeom>
          <a:noFill/>
          <a:ln w="9525">
            <a:noFill/>
            <a:round/>
            <a:headEnd/>
            <a:tailEnd/>
          </a:ln>
        </p:spPr>
      </p:pic>
      <p:pic>
        <p:nvPicPr>
          <p:cNvPr id="23556" name="Picture 3"/>
          <p:cNvPicPr>
            <a:picLocks noChangeAspect="1" noChangeArrowheads="1"/>
          </p:cNvPicPr>
          <p:nvPr/>
        </p:nvPicPr>
        <p:blipFill>
          <a:blip r:embed="rId4" cstate="print"/>
          <a:srcRect/>
          <a:stretch>
            <a:fillRect/>
          </a:stretch>
        </p:blipFill>
        <p:spPr bwMode="auto">
          <a:xfrm>
            <a:off x="1403350" y="836613"/>
            <a:ext cx="576263" cy="596900"/>
          </a:xfrm>
          <a:prstGeom prst="rect">
            <a:avLst/>
          </a:prstGeom>
          <a:noFill/>
          <a:ln w="9525">
            <a:noFill/>
            <a:round/>
            <a:headEnd/>
            <a:tailEnd/>
          </a:ln>
        </p:spPr>
      </p:pic>
      <p:pic>
        <p:nvPicPr>
          <p:cNvPr id="23557" name="Picture 4"/>
          <p:cNvPicPr>
            <a:picLocks noChangeAspect="1" noChangeArrowheads="1"/>
          </p:cNvPicPr>
          <p:nvPr/>
        </p:nvPicPr>
        <p:blipFill>
          <a:blip r:embed="rId5" cstate="print"/>
          <a:srcRect/>
          <a:stretch>
            <a:fillRect/>
          </a:stretch>
        </p:blipFill>
        <p:spPr bwMode="auto">
          <a:xfrm>
            <a:off x="539750" y="2349500"/>
            <a:ext cx="704850" cy="673100"/>
          </a:xfrm>
          <a:prstGeom prst="rect">
            <a:avLst/>
          </a:prstGeom>
          <a:noFill/>
          <a:ln w="9525">
            <a:noFill/>
            <a:round/>
            <a:headEnd/>
            <a:tailEnd/>
          </a:ln>
        </p:spPr>
      </p:pic>
      <p:pic>
        <p:nvPicPr>
          <p:cNvPr id="23558" name="Picture 5"/>
          <p:cNvPicPr>
            <a:picLocks noChangeAspect="1" noChangeArrowheads="1"/>
          </p:cNvPicPr>
          <p:nvPr/>
        </p:nvPicPr>
        <p:blipFill>
          <a:blip r:embed="rId6" cstate="print"/>
          <a:srcRect/>
          <a:stretch>
            <a:fillRect/>
          </a:stretch>
        </p:blipFill>
        <p:spPr bwMode="auto">
          <a:xfrm>
            <a:off x="539750" y="3340100"/>
            <a:ext cx="704850" cy="474663"/>
          </a:xfrm>
          <a:prstGeom prst="rect">
            <a:avLst/>
          </a:prstGeom>
          <a:noFill/>
          <a:ln w="9525">
            <a:noFill/>
            <a:round/>
            <a:headEnd/>
            <a:tailEnd/>
          </a:ln>
        </p:spPr>
      </p:pic>
      <p:pic>
        <p:nvPicPr>
          <p:cNvPr id="23559" name="Picture 6"/>
          <p:cNvPicPr>
            <a:picLocks noChangeAspect="1" noChangeArrowheads="1"/>
          </p:cNvPicPr>
          <p:nvPr/>
        </p:nvPicPr>
        <p:blipFill>
          <a:blip r:embed="rId7" cstate="print"/>
          <a:srcRect/>
          <a:stretch>
            <a:fillRect/>
          </a:stretch>
        </p:blipFill>
        <p:spPr bwMode="auto">
          <a:xfrm>
            <a:off x="539750" y="4102100"/>
            <a:ext cx="704850" cy="557213"/>
          </a:xfrm>
          <a:prstGeom prst="rect">
            <a:avLst/>
          </a:prstGeom>
          <a:noFill/>
          <a:ln w="9525">
            <a:noFill/>
            <a:round/>
            <a:headEnd/>
            <a:tailEnd/>
          </a:ln>
        </p:spPr>
      </p:pic>
      <p:pic>
        <p:nvPicPr>
          <p:cNvPr id="23560" name="Picture 7"/>
          <p:cNvPicPr>
            <a:picLocks noChangeAspect="1" noChangeArrowheads="1"/>
          </p:cNvPicPr>
          <p:nvPr/>
        </p:nvPicPr>
        <p:blipFill>
          <a:blip r:embed="rId8" cstate="print"/>
          <a:srcRect/>
          <a:stretch>
            <a:fillRect/>
          </a:stretch>
        </p:blipFill>
        <p:spPr bwMode="auto">
          <a:xfrm>
            <a:off x="539750" y="1511300"/>
            <a:ext cx="704850" cy="539750"/>
          </a:xfrm>
          <a:prstGeom prst="rect">
            <a:avLst/>
          </a:prstGeom>
          <a:noFill/>
          <a:ln w="9525">
            <a:noFill/>
            <a:round/>
            <a:headEnd/>
            <a:tailEnd/>
          </a:ln>
        </p:spPr>
      </p:pic>
      <p:pic>
        <p:nvPicPr>
          <p:cNvPr id="23561" name="Picture 8"/>
          <p:cNvPicPr>
            <a:picLocks noChangeAspect="1" noChangeArrowheads="1"/>
          </p:cNvPicPr>
          <p:nvPr/>
        </p:nvPicPr>
        <p:blipFill>
          <a:blip r:embed="rId9" cstate="print"/>
          <a:srcRect/>
          <a:stretch>
            <a:fillRect/>
          </a:stretch>
        </p:blipFill>
        <p:spPr bwMode="auto">
          <a:xfrm>
            <a:off x="539750" y="673100"/>
            <a:ext cx="704850" cy="538163"/>
          </a:xfrm>
          <a:prstGeom prst="rect">
            <a:avLst/>
          </a:prstGeom>
          <a:noFill/>
          <a:ln w="9525">
            <a:noFill/>
            <a:round/>
            <a:headEnd/>
            <a:tailEnd/>
          </a:ln>
        </p:spPr>
      </p:pic>
      <p:pic>
        <p:nvPicPr>
          <p:cNvPr id="23562" name="Picture 9"/>
          <p:cNvPicPr>
            <a:picLocks noChangeAspect="1" noChangeArrowheads="1"/>
          </p:cNvPicPr>
          <p:nvPr/>
        </p:nvPicPr>
        <p:blipFill>
          <a:blip r:embed="rId10" cstate="print"/>
          <a:srcRect/>
          <a:stretch>
            <a:fillRect/>
          </a:stretch>
        </p:blipFill>
        <p:spPr bwMode="auto">
          <a:xfrm>
            <a:off x="539750" y="5016500"/>
            <a:ext cx="704850" cy="552450"/>
          </a:xfrm>
          <a:prstGeom prst="rect">
            <a:avLst/>
          </a:prstGeom>
          <a:noFill/>
          <a:ln w="9525">
            <a:noFill/>
            <a:round/>
            <a:headEnd/>
            <a:tailEnd/>
          </a:ln>
        </p:spPr>
      </p:pic>
      <p:pic>
        <p:nvPicPr>
          <p:cNvPr id="23563" name="Picture 10"/>
          <p:cNvPicPr>
            <a:picLocks noChangeAspect="1" noChangeArrowheads="1"/>
          </p:cNvPicPr>
          <p:nvPr/>
        </p:nvPicPr>
        <p:blipFill>
          <a:blip r:embed="rId11" cstate="print"/>
          <a:srcRect/>
          <a:stretch>
            <a:fillRect/>
          </a:stretch>
        </p:blipFill>
        <p:spPr bwMode="auto">
          <a:xfrm>
            <a:off x="7524750" y="711200"/>
            <a:ext cx="784225" cy="520700"/>
          </a:xfrm>
          <a:prstGeom prst="rect">
            <a:avLst/>
          </a:prstGeom>
          <a:noFill/>
          <a:ln w="9525">
            <a:noFill/>
            <a:round/>
            <a:headEnd/>
            <a:tailEnd/>
          </a:ln>
        </p:spPr>
      </p:pic>
      <p:pic>
        <p:nvPicPr>
          <p:cNvPr id="23564" name="Picture 11"/>
          <p:cNvPicPr>
            <a:picLocks noChangeAspect="1" noChangeArrowheads="1"/>
          </p:cNvPicPr>
          <p:nvPr/>
        </p:nvPicPr>
        <p:blipFill>
          <a:blip r:embed="rId12" cstate="print"/>
          <a:srcRect/>
          <a:stretch>
            <a:fillRect/>
          </a:stretch>
        </p:blipFill>
        <p:spPr bwMode="auto">
          <a:xfrm>
            <a:off x="7524750" y="1473200"/>
            <a:ext cx="784225" cy="587375"/>
          </a:xfrm>
          <a:prstGeom prst="rect">
            <a:avLst/>
          </a:prstGeom>
          <a:noFill/>
          <a:ln w="9525">
            <a:noFill/>
            <a:round/>
            <a:headEnd/>
            <a:tailEnd/>
          </a:ln>
        </p:spPr>
      </p:pic>
      <p:pic>
        <p:nvPicPr>
          <p:cNvPr id="23565" name="Picture 12"/>
          <p:cNvPicPr>
            <a:picLocks noChangeAspect="1" noChangeArrowheads="1"/>
          </p:cNvPicPr>
          <p:nvPr/>
        </p:nvPicPr>
        <p:blipFill>
          <a:blip r:embed="rId13" cstate="print"/>
          <a:srcRect/>
          <a:stretch>
            <a:fillRect/>
          </a:stretch>
        </p:blipFill>
        <p:spPr bwMode="auto">
          <a:xfrm>
            <a:off x="7524750" y="2311400"/>
            <a:ext cx="784225" cy="520700"/>
          </a:xfrm>
          <a:prstGeom prst="rect">
            <a:avLst/>
          </a:prstGeom>
          <a:noFill/>
          <a:ln w="9525">
            <a:noFill/>
            <a:round/>
            <a:headEnd/>
            <a:tailEnd/>
          </a:ln>
        </p:spPr>
      </p:pic>
      <p:pic>
        <p:nvPicPr>
          <p:cNvPr id="23566" name="Picture 13"/>
          <p:cNvPicPr>
            <a:picLocks noChangeAspect="1" noChangeArrowheads="1"/>
          </p:cNvPicPr>
          <p:nvPr/>
        </p:nvPicPr>
        <p:blipFill>
          <a:blip r:embed="rId14" cstate="print"/>
          <a:srcRect/>
          <a:stretch>
            <a:fillRect/>
          </a:stretch>
        </p:blipFill>
        <p:spPr bwMode="auto">
          <a:xfrm>
            <a:off x="7524750" y="2997200"/>
            <a:ext cx="784225" cy="557213"/>
          </a:xfrm>
          <a:prstGeom prst="rect">
            <a:avLst/>
          </a:prstGeom>
          <a:noFill/>
          <a:ln w="9525">
            <a:noFill/>
            <a:round/>
            <a:headEnd/>
            <a:tailEnd/>
          </a:ln>
        </p:spPr>
      </p:pic>
      <p:pic>
        <p:nvPicPr>
          <p:cNvPr id="23567" name="Picture 14"/>
          <p:cNvPicPr>
            <a:picLocks noChangeAspect="1" noChangeArrowheads="1"/>
          </p:cNvPicPr>
          <p:nvPr/>
        </p:nvPicPr>
        <p:blipFill>
          <a:blip r:embed="rId15" cstate="print"/>
          <a:srcRect/>
          <a:stretch>
            <a:fillRect/>
          </a:stretch>
        </p:blipFill>
        <p:spPr bwMode="auto">
          <a:xfrm>
            <a:off x="7524750" y="3759200"/>
            <a:ext cx="784225" cy="525463"/>
          </a:xfrm>
          <a:prstGeom prst="rect">
            <a:avLst/>
          </a:prstGeom>
          <a:noFill/>
          <a:ln w="9525">
            <a:noFill/>
            <a:round/>
            <a:headEnd/>
            <a:tailEnd/>
          </a:ln>
        </p:spPr>
      </p:pic>
      <p:pic>
        <p:nvPicPr>
          <p:cNvPr id="23568" name="Picture 15"/>
          <p:cNvPicPr>
            <a:picLocks noChangeAspect="1" noChangeArrowheads="1"/>
          </p:cNvPicPr>
          <p:nvPr/>
        </p:nvPicPr>
        <p:blipFill>
          <a:blip r:embed="rId16" cstate="print"/>
          <a:srcRect/>
          <a:stretch>
            <a:fillRect/>
          </a:stretch>
        </p:blipFill>
        <p:spPr bwMode="auto">
          <a:xfrm>
            <a:off x="7561263" y="4521200"/>
            <a:ext cx="755650" cy="1025525"/>
          </a:xfrm>
          <a:prstGeom prst="rect">
            <a:avLst/>
          </a:prstGeom>
          <a:noFill/>
          <a:ln w="9525">
            <a:noFill/>
            <a:round/>
            <a:headEnd/>
            <a:tailEnd/>
          </a:ln>
        </p:spPr>
      </p:pic>
      <p:pic>
        <p:nvPicPr>
          <p:cNvPr id="23569" name="Picture 16"/>
          <p:cNvPicPr>
            <a:picLocks noChangeAspect="1" noChangeArrowheads="1"/>
          </p:cNvPicPr>
          <p:nvPr/>
        </p:nvPicPr>
        <p:blipFill>
          <a:blip r:embed="rId17" cstate="print"/>
          <a:srcRect/>
          <a:stretch>
            <a:fillRect/>
          </a:stretch>
        </p:blipFill>
        <p:spPr bwMode="auto">
          <a:xfrm>
            <a:off x="1835150" y="5300663"/>
            <a:ext cx="685800" cy="511175"/>
          </a:xfrm>
          <a:prstGeom prst="rect">
            <a:avLst/>
          </a:prstGeom>
          <a:noFill/>
          <a:ln w="9525">
            <a:noFill/>
            <a:round/>
            <a:headEnd/>
            <a:tailEnd/>
          </a:ln>
        </p:spPr>
      </p:pic>
      <p:pic>
        <p:nvPicPr>
          <p:cNvPr id="23570" name="Picture 17"/>
          <p:cNvPicPr>
            <a:picLocks noChangeAspect="1" noChangeArrowheads="1"/>
          </p:cNvPicPr>
          <p:nvPr/>
        </p:nvPicPr>
        <p:blipFill>
          <a:blip r:embed="rId18" cstate="print"/>
          <a:srcRect/>
          <a:stretch>
            <a:fillRect/>
          </a:stretch>
        </p:blipFill>
        <p:spPr bwMode="auto">
          <a:xfrm>
            <a:off x="2843213" y="5300663"/>
            <a:ext cx="1174750" cy="509587"/>
          </a:xfrm>
          <a:prstGeom prst="rect">
            <a:avLst/>
          </a:prstGeom>
          <a:noFill/>
          <a:ln w="9525">
            <a:noFill/>
            <a:round/>
            <a:headEnd/>
            <a:tailEnd/>
          </a:ln>
        </p:spPr>
      </p:pic>
      <p:pic>
        <p:nvPicPr>
          <p:cNvPr id="23571" name="Picture 18"/>
          <p:cNvPicPr>
            <a:picLocks noChangeAspect="1" noChangeArrowheads="1"/>
          </p:cNvPicPr>
          <p:nvPr/>
        </p:nvPicPr>
        <p:blipFill>
          <a:blip r:embed="rId19" cstate="print"/>
          <a:srcRect/>
          <a:stretch>
            <a:fillRect/>
          </a:stretch>
        </p:blipFill>
        <p:spPr bwMode="auto">
          <a:xfrm>
            <a:off x="4284663" y="5300663"/>
            <a:ext cx="781050" cy="504825"/>
          </a:xfrm>
          <a:prstGeom prst="rect">
            <a:avLst/>
          </a:prstGeom>
          <a:noFill/>
          <a:ln w="9525">
            <a:noFill/>
            <a:round/>
            <a:headEnd/>
            <a:tailEnd/>
          </a:ln>
        </p:spPr>
      </p:pic>
      <p:pic>
        <p:nvPicPr>
          <p:cNvPr id="23572" name="Picture 19"/>
          <p:cNvPicPr>
            <a:picLocks noChangeAspect="1" noChangeArrowheads="1"/>
          </p:cNvPicPr>
          <p:nvPr/>
        </p:nvPicPr>
        <p:blipFill>
          <a:blip r:embed="rId20" cstate="print"/>
          <a:srcRect/>
          <a:stretch>
            <a:fillRect/>
          </a:stretch>
        </p:blipFill>
        <p:spPr bwMode="auto">
          <a:xfrm>
            <a:off x="5364163" y="5300663"/>
            <a:ext cx="733425" cy="511175"/>
          </a:xfrm>
          <a:prstGeom prst="rect">
            <a:avLst/>
          </a:prstGeom>
          <a:noFill/>
          <a:ln w="9525">
            <a:noFill/>
            <a:round/>
            <a:headEnd/>
            <a:tailEnd/>
          </a:ln>
        </p:spPr>
      </p:pic>
      <p:pic>
        <p:nvPicPr>
          <p:cNvPr id="23573" name="Picture 20"/>
          <p:cNvPicPr>
            <a:picLocks noChangeAspect="1" noChangeArrowheads="1"/>
          </p:cNvPicPr>
          <p:nvPr/>
        </p:nvPicPr>
        <p:blipFill>
          <a:blip r:embed="rId21" cstate="print"/>
          <a:srcRect/>
          <a:stretch>
            <a:fillRect/>
          </a:stretch>
        </p:blipFill>
        <p:spPr bwMode="auto">
          <a:xfrm>
            <a:off x="6372225" y="5300663"/>
            <a:ext cx="684213" cy="5143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t="13048" b="11592"/>
          <a:stretch>
            <a:fillRect/>
          </a:stretch>
        </p:blipFill>
        <p:spPr bwMode="auto">
          <a:xfrm>
            <a:off x="2411413" y="1196975"/>
            <a:ext cx="4548187" cy="2362200"/>
          </a:xfrm>
          <a:prstGeom prst="rect">
            <a:avLst/>
          </a:prstGeom>
          <a:noFill/>
          <a:ln w="9525">
            <a:noFill/>
            <a:round/>
            <a:headEnd/>
            <a:tailEnd/>
          </a:ln>
        </p:spPr>
      </p:pic>
      <p:pic>
        <p:nvPicPr>
          <p:cNvPr id="24579" name="Picture 2"/>
          <p:cNvPicPr>
            <a:picLocks noChangeAspect="1" noChangeArrowheads="1"/>
          </p:cNvPicPr>
          <p:nvPr/>
        </p:nvPicPr>
        <p:blipFill>
          <a:blip r:embed="rId4" cstate="print"/>
          <a:srcRect/>
          <a:stretch>
            <a:fillRect/>
          </a:stretch>
        </p:blipFill>
        <p:spPr bwMode="auto">
          <a:xfrm>
            <a:off x="827088" y="3644900"/>
            <a:ext cx="7561262" cy="2343150"/>
          </a:xfrm>
          <a:prstGeom prst="rect">
            <a:avLst/>
          </a:prstGeom>
          <a:noFill/>
          <a:ln w="9525">
            <a:noFill/>
            <a:round/>
            <a:headEnd/>
            <a:tailEnd/>
          </a:ln>
        </p:spPr>
      </p:pic>
      <p:sp>
        <p:nvSpPr>
          <p:cNvPr id="5" name="4 Rectángulo"/>
          <p:cNvSpPr/>
          <p:nvPr/>
        </p:nvSpPr>
        <p:spPr>
          <a:xfrm>
            <a:off x="5435600" y="549275"/>
            <a:ext cx="3462338" cy="460375"/>
          </a:xfrm>
          <a:prstGeom prst="rect">
            <a:avLst/>
          </a:prstGeom>
        </p:spPr>
        <p:txBody>
          <a:bodyPr wrap="none">
            <a:spAutoFit/>
          </a:bodyPr>
          <a:lstStyle/>
          <a:p>
            <a:pPr fontAlgn="auto">
              <a:spcBef>
                <a:spcPts val="0"/>
              </a:spcBef>
              <a:spcAft>
                <a:spcPts val="0"/>
              </a:spcAft>
              <a:defRPr/>
            </a:pPr>
            <a:r>
              <a:rPr lang="es-MX" sz="2400" b="1" dirty="0">
                <a:solidFill>
                  <a:schemeClr val="tx2">
                    <a:lumMod val="75000"/>
                  </a:schemeClr>
                </a:solidFill>
                <a:latin typeface="Arial Narrow" pitchFamily="34" charset="0"/>
                <a:cs typeface="+mn-cs"/>
              </a:rPr>
              <a:t>Red de la defensa de Rusia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cstate="print"/>
          <a:srcRect/>
          <a:stretch>
            <a:fillRect/>
          </a:stretch>
        </p:blipFill>
        <p:spPr bwMode="auto">
          <a:xfrm>
            <a:off x="1043608" y="1124744"/>
            <a:ext cx="7017726" cy="4248472"/>
          </a:xfrm>
          <a:prstGeom prst="rect">
            <a:avLst/>
          </a:prstGeom>
          <a:noFill/>
          <a:ln w="9525">
            <a:noFill/>
            <a:round/>
            <a:headEnd/>
            <a:tailEnd/>
          </a:ln>
        </p:spPr>
      </p:pic>
      <p:sp>
        <p:nvSpPr>
          <p:cNvPr id="15362" name="Text Box 2"/>
          <p:cNvSpPr txBox="1">
            <a:spLocks noChangeArrowheads="1"/>
          </p:cNvSpPr>
          <p:nvPr/>
        </p:nvSpPr>
        <p:spPr bwMode="auto">
          <a:xfrm>
            <a:off x="457200" y="333375"/>
            <a:ext cx="8229600" cy="401638"/>
          </a:xfrm>
          <a:prstGeom prst="rect">
            <a:avLst/>
          </a:prstGeom>
          <a:noFill/>
          <a:ln w="9525">
            <a:noFill/>
            <a:round/>
            <a:headEnd/>
            <a:tailEnd/>
          </a:ln>
          <a:effectLst/>
        </p:spPr>
        <p:txBody>
          <a:bodyPr lIns="90000" tIns="46800" rIns="90000" bIns="46800">
            <a:spAutoFit/>
          </a:bodyPr>
          <a:lstStyle/>
          <a:p>
            <a:pPr algn="ctr" fontAlgn="auto">
              <a:spcBef>
                <a:spcPts val="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000" b="1" dirty="0">
                <a:solidFill>
                  <a:schemeClr val="tx2">
                    <a:lumMod val="75000"/>
                  </a:schemeClr>
                </a:solidFill>
                <a:latin typeface="Arial Narrow" pitchFamily="34" charset="0"/>
                <a:cs typeface="+mn-cs"/>
              </a:rPr>
              <a:t>La red de </a:t>
            </a:r>
            <a:r>
              <a:rPr lang="en-US" sz="2000" b="1" dirty="0" err="1">
                <a:solidFill>
                  <a:schemeClr val="tx2">
                    <a:lumMod val="75000"/>
                  </a:schemeClr>
                </a:solidFill>
                <a:latin typeface="Arial Narrow" pitchFamily="34" charset="0"/>
                <a:cs typeface="+mn-cs"/>
              </a:rPr>
              <a:t>observatorios</a:t>
            </a:r>
            <a:r>
              <a:rPr lang="en-US" sz="2000" b="1" dirty="0">
                <a:solidFill>
                  <a:schemeClr val="tx2">
                    <a:lumMod val="75000"/>
                  </a:schemeClr>
                </a:solidFill>
                <a:latin typeface="Arial Narrow" pitchFamily="34" charset="0"/>
                <a:cs typeface="+mn-cs"/>
              </a:rPr>
              <a:t> de </a:t>
            </a:r>
            <a:r>
              <a:rPr lang="en-US" sz="2000" b="1" dirty="0" err="1">
                <a:solidFill>
                  <a:schemeClr val="tx2">
                    <a:lumMod val="75000"/>
                  </a:schemeClr>
                </a:solidFill>
                <a:latin typeface="Arial Narrow" pitchFamily="34" charset="0"/>
                <a:cs typeface="+mn-cs"/>
              </a:rPr>
              <a:t>instrumentos</a:t>
            </a:r>
            <a:r>
              <a:rPr lang="en-US" sz="2000" b="1" dirty="0">
                <a:solidFill>
                  <a:schemeClr val="tx2">
                    <a:lumMod val="75000"/>
                  </a:schemeClr>
                </a:solidFill>
                <a:latin typeface="Arial Narrow" pitchFamily="34" charset="0"/>
                <a:cs typeface="+mn-cs"/>
              </a:rPr>
              <a:t> </a:t>
            </a:r>
            <a:r>
              <a:rPr lang="en-US" sz="2000" b="1" dirty="0" err="1">
                <a:solidFill>
                  <a:schemeClr val="tx2">
                    <a:lumMod val="75000"/>
                  </a:schemeClr>
                </a:solidFill>
                <a:latin typeface="Arial Narrow" pitchFamily="34" charset="0"/>
                <a:cs typeface="+mn-cs"/>
              </a:rPr>
              <a:t>ópticos</a:t>
            </a:r>
            <a:r>
              <a:rPr lang="en-US" sz="2000" b="1" dirty="0">
                <a:solidFill>
                  <a:schemeClr val="tx2">
                    <a:lumMod val="75000"/>
                  </a:schemeClr>
                </a:solidFill>
                <a:latin typeface="Arial Narrow" pitchFamily="34" charset="0"/>
                <a:cs typeface="+mn-cs"/>
              </a:rPr>
              <a:t> ISON de </a:t>
            </a:r>
            <a:r>
              <a:rPr lang="en-US" sz="2000" b="1" dirty="0" err="1">
                <a:solidFill>
                  <a:schemeClr val="tx2">
                    <a:lumMod val="75000"/>
                  </a:schemeClr>
                </a:solidFill>
                <a:latin typeface="Arial Narrow" pitchFamily="34" charset="0"/>
                <a:cs typeface="+mn-cs"/>
              </a:rPr>
              <a:t>Rusia</a:t>
            </a:r>
            <a:endParaRPr lang="en-US" sz="2000" b="1" dirty="0">
              <a:solidFill>
                <a:schemeClr val="tx2">
                  <a:lumMod val="75000"/>
                </a:schemeClr>
              </a:solidFill>
              <a:latin typeface="Arial Narrow" pitchFamily="34" charset="0"/>
              <a:cs typeface="+mn-cs"/>
            </a:endParaRPr>
          </a:p>
        </p:txBody>
      </p:sp>
      <p:sp>
        <p:nvSpPr>
          <p:cNvPr id="4" name="3 Elipse"/>
          <p:cNvSpPr/>
          <p:nvPr/>
        </p:nvSpPr>
        <p:spPr>
          <a:xfrm>
            <a:off x="1691680" y="263691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ox(in)">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idx="1"/>
          </p:nvPr>
        </p:nvSpPr>
        <p:spPr>
          <a:xfrm>
            <a:off x="1043608" y="979487"/>
            <a:ext cx="5111750" cy="3889375"/>
          </a:xfrm>
        </p:spPr>
        <p:txBody>
          <a:bodyPr rtlCol="0">
            <a:normAutofit lnSpcReduction="10000"/>
          </a:bodyPr>
          <a:lstStyle/>
          <a:p>
            <a:pPr eaLnBrk="1" fontAlgn="auto" hangingPunct="1">
              <a:spcAft>
                <a:spcPts val="0"/>
              </a:spcAft>
              <a:buFont typeface="Arial" pitchFamily="34" charset="0"/>
              <a:buChar char="•"/>
              <a:defRPr/>
            </a:pPr>
            <a:r>
              <a:rPr lang="es-ES" sz="2000" b="1" dirty="0" smtClean="0">
                <a:latin typeface="Arial Narrow" pitchFamily="34" charset="0"/>
              </a:rPr>
              <a:t>Yuri </a:t>
            </a:r>
            <a:r>
              <a:rPr lang="es-ES" sz="2000" b="1" dirty="0" err="1" smtClean="0">
                <a:latin typeface="Arial Narrow" pitchFamily="34" charset="0"/>
              </a:rPr>
              <a:t>Alekséyevich</a:t>
            </a:r>
            <a:r>
              <a:rPr lang="es-ES" sz="2000" b="1" dirty="0" smtClean="0">
                <a:latin typeface="Arial Narrow" pitchFamily="34" charset="0"/>
              </a:rPr>
              <a:t> Gagarin</a:t>
            </a:r>
            <a:r>
              <a:rPr lang="es-ES" sz="2000" dirty="0" smtClean="0">
                <a:latin typeface="Arial Narrow" pitchFamily="34" charset="0"/>
              </a:rPr>
              <a:t> </a:t>
            </a:r>
          </a:p>
          <a:p>
            <a:pPr marL="0" indent="0" eaLnBrk="1" fontAlgn="auto" hangingPunct="1">
              <a:spcAft>
                <a:spcPts val="0"/>
              </a:spcAft>
              <a:buNone/>
              <a:defRPr/>
            </a:pPr>
            <a:r>
              <a:rPr lang="es-ES" sz="2000" dirty="0" smtClean="0">
                <a:latin typeface="Arial Narrow" pitchFamily="34" charset="0"/>
              </a:rPr>
              <a:t>      (9.03.1934 – 27.3.1968)</a:t>
            </a:r>
          </a:p>
          <a:p>
            <a:pPr eaLnBrk="1" fontAlgn="auto" hangingPunct="1">
              <a:spcAft>
                <a:spcPts val="0"/>
              </a:spcAft>
              <a:buFontTx/>
              <a:buNone/>
              <a:defRPr/>
            </a:pPr>
            <a:r>
              <a:rPr lang="es-ES" sz="2000" dirty="0" smtClean="0">
                <a:latin typeface="Arial Narrow" pitchFamily="34" charset="0"/>
              </a:rPr>
              <a:t>      Unión Soviética. </a:t>
            </a:r>
          </a:p>
          <a:p>
            <a:pPr eaLnBrk="1" fontAlgn="auto" hangingPunct="1">
              <a:spcAft>
                <a:spcPts val="0"/>
              </a:spcAft>
              <a:buFontTx/>
              <a:buNone/>
              <a:defRPr/>
            </a:pPr>
            <a:endParaRPr lang="es-ES" sz="2000" dirty="0" smtClean="0">
              <a:latin typeface="Arial Narrow" pitchFamily="34" charset="0"/>
            </a:endParaRPr>
          </a:p>
          <a:p>
            <a:pPr eaLnBrk="1" fontAlgn="auto" hangingPunct="1">
              <a:spcAft>
                <a:spcPts val="0"/>
              </a:spcAft>
              <a:buFont typeface="Arial" pitchFamily="34" charset="0"/>
              <a:buChar char="•"/>
              <a:defRPr/>
            </a:pPr>
            <a:r>
              <a:rPr lang="es-ES" sz="2000" b="1" dirty="0" smtClean="0">
                <a:latin typeface="Arial Narrow" pitchFamily="34" charset="0"/>
              </a:rPr>
              <a:t>El 12 de Abril de 1961</a:t>
            </a:r>
            <a:r>
              <a:rPr lang="es-ES" sz="2000" dirty="0" smtClean="0">
                <a:latin typeface="Arial Narrow" pitchFamily="34" charset="0"/>
              </a:rPr>
              <a:t>, Gagarin se convirtió en el primer ser humano en viajar al espacio, al hacerlo a bordo de la nave </a:t>
            </a:r>
            <a:r>
              <a:rPr lang="es-ES" sz="2000" b="1" dirty="0" smtClean="0">
                <a:latin typeface="Arial Narrow" pitchFamily="34" charset="0"/>
              </a:rPr>
              <a:t>vostok1</a:t>
            </a:r>
            <a:r>
              <a:rPr lang="es-ES" sz="2000" dirty="0" smtClean="0">
                <a:latin typeface="Arial Narrow" pitchFamily="34" charset="0"/>
              </a:rPr>
              <a:t>.</a:t>
            </a:r>
          </a:p>
          <a:p>
            <a:pPr eaLnBrk="1" fontAlgn="auto" hangingPunct="1">
              <a:spcAft>
                <a:spcPts val="0"/>
              </a:spcAft>
              <a:buFont typeface="Arial" pitchFamily="34" charset="0"/>
              <a:buChar char="•"/>
              <a:defRPr/>
            </a:pPr>
            <a:endParaRPr lang="es-ES" sz="2000" dirty="0" smtClean="0">
              <a:latin typeface="Arial Narrow" pitchFamily="34" charset="0"/>
            </a:endParaRPr>
          </a:p>
          <a:p>
            <a:pPr eaLnBrk="1" fontAlgn="auto" hangingPunct="1">
              <a:spcAft>
                <a:spcPts val="0"/>
              </a:spcAft>
              <a:buFont typeface="Arial" pitchFamily="34" charset="0"/>
              <a:buChar char="•"/>
              <a:defRPr/>
            </a:pPr>
            <a:r>
              <a:rPr lang="es-ES" sz="2000" b="1" dirty="0" smtClean="0">
                <a:latin typeface="Arial Narrow" pitchFamily="34" charset="0"/>
              </a:rPr>
              <a:t>Duración:</a:t>
            </a:r>
            <a:r>
              <a:rPr lang="es-ES" sz="2000" dirty="0" smtClean="0">
                <a:latin typeface="Arial Narrow" pitchFamily="34" charset="0"/>
              </a:rPr>
              <a:t>1 hora y 48 minutos</a:t>
            </a:r>
          </a:p>
          <a:p>
            <a:pPr eaLnBrk="1" fontAlgn="auto" hangingPunct="1">
              <a:spcAft>
                <a:spcPts val="0"/>
              </a:spcAft>
              <a:buFont typeface="Arial" pitchFamily="34" charset="0"/>
              <a:buChar char="•"/>
              <a:defRPr/>
            </a:pPr>
            <a:endParaRPr lang="es-ES" sz="2000" dirty="0" smtClean="0">
              <a:latin typeface="Arial Narrow" pitchFamily="34" charset="0"/>
            </a:endParaRPr>
          </a:p>
          <a:p>
            <a:pPr eaLnBrk="1" fontAlgn="auto" hangingPunct="1">
              <a:spcAft>
                <a:spcPts val="0"/>
              </a:spcAft>
              <a:buFont typeface="Arial" pitchFamily="34" charset="0"/>
              <a:buChar char="•"/>
              <a:defRPr/>
            </a:pPr>
            <a:r>
              <a:rPr lang="es-ES" sz="2000" dirty="0" smtClean="0">
                <a:latin typeface="Arial Narrow" pitchFamily="34" charset="0"/>
              </a:rPr>
              <a:t>Orbitó la Tierra a una altitud de 302 kilómetros durante 108 minutos.</a:t>
            </a:r>
          </a:p>
        </p:txBody>
      </p:sp>
      <p:pic>
        <p:nvPicPr>
          <p:cNvPr id="5123" name="Picture 6" descr="Gagarin space suite.jpg">
            <a:hlinkClick r:id="rId3"/>
          </p:cNvPr>
          <p:cNvPicPr>
            <a:picLocks noChangeAspect="1" noChangeArrowheads="1"/>
          </p:cNvPicPr>
          <p:nvPr/>
        </p:nvPicPr>
        <p:blipFill>
          <a:blip r:embed="rId4" cstate="print"/>
          <a:srcRect/>
          <a:stretch>
            <a:fillRect/>
          </a:stretch>
        </p:blipFill>
        <p:spPr bwMode="auto">
          <a:xfrm>
            <a:off x="6876256" y="476672"/>
            <a:ext cx="1773777" cy="2376686"/>
          </a:xfrm>
          <a:prstGeom prst="rect">
            <a:avLst/>
          </a:prstGeom>
          <a:noFill/>
          <a:ln w="9525">
            <a:noFill/>
            <a:miter lim="800000"/>
            <a:headEnd/>
            <a:tailEnd/>
          </a:ln>
        </p:spPr>
      </p:pic>
      <p:pic>
        <p:nvPicPr>
          <p:cNvPr id="5124" name="Picture 10" descr="vostok"/>
          <p:cNvPicPr>
            <a:picLocks noChangeAspect="1" noChangeArrowheads="1"/>
          </p:cNvPicPr>
          <p:nvPr/>
        </p:nvPicPr>
        <p:blipFill>
          <a:blip r:embed="rId5" cstate="print"/>
          <a:srcRect/>
          <a:stretch>
            <a:fillRect/>
          </a:stretch>
        </p:blipFill>
        <p:spPr bwMode="auto">
          <a:xfrm>
            <a:off x="6948264" y="3285574"/>
            <a:ext cx="1729011" cy="257445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box(in)">
                                      <p:cBhvr>
                                        <p:cTn id="7" dur="500"/>
                                        <p:tgtEl>
                                          <p:spTgt spid="71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70">
                                            <p:txEl>
                                              <p:pRg st="1" end="1"/>
                                            </p:txEl>
                                          </p:spTgt>
                                        </p:tgtEl>
                                        <p:attrNameLst>
                                          <p:attrName>style.visibility</p:attrName>
                                        </p:attrNameLst>
                                      </p:cBhvr>
                                      <p:to>
                                        <p:strVal val="visible"/>
                                      </p:to>
                                    </p:set>
                                    <p:animEffect transition="in" filter="box(in)">
                                      <p:cBhvr>
                                        <p:cTn id="12" dur="500"/>
                                        <p:tgtEl>
                                          <p:spTgt spid="71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170">
                                            <p:txEl>
                                              <p:pRg st="2" end="2"/>
                                            </p:txEl>
                                          </p:spTgt>
                                        </p:tgtEl>
                                        <p:attrNameLst>
                                          <p:attrName>style.visibility</p:attrName>
                                        </p:attrNameLst>
                                      </p:cBhvr>
                                      <p:to>
                                        <p:strVal val="visible"/>
                                      </p:to>
                                    </p:set>
                                    <p:animEffect transition="in" filter="box(in)">
                                      <p:cBhvr>
                                        <p:cTn id="17" dur="500"/>
                                        <p:tgtEl>
                                          <p:spTgt spid="71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170">
                                            <p:txEl>
                                              <p:pRg st="4" end="4"/>
                                            </p:txEl>
                                          </p:spTgt>
                                        </p:tgtEl>
                                        <p:attrNameLst>
                                          <p:attrName>style.visibility</p:attrName>
                                        </p:attrNameLst>
                                      </p:cBhvr>
                                      <p:to>
                                        <p:strVal val="visible"/>
                                      </p:to>
                                    </p:set>
                                    <p:animEffect transition="in" filter="box(in)">
                                      <p:cBhvr>
                                        <p:cTn id="22" dur="500"/>
                                        <p:tgtEl>
                                          <p:spTgt spid="717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170">
                                            <p:txEl>
                                              <p:pRg st="6" end="6"/>
                                            </p:txEl>
                                          </p:spTgt>
                                        </p:tgtEl>
                                        <p:attrNameLst>
                                          <p:attrName>style.visibility</p:attrName>
                                        </p:attrNameLst>
                                      </p:cBhvr>
                                      <p:to>
                                        <p:strVal val="visible"/>
                                      </p:to>
                                    </p:set>
                                    <p:animEffect transition="in" filter="box(in)">
                                      <p:cBhvr>
                                        <p:cTn id="27" dur="500"/>
                                        <p:tgtEl>
                                          <p:spTgt spid="717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7170">
                                            <p:txEl>
                                              <p:pRg st="8" end="8"/>
                                            </p:txEl>
                                          </p:spTgt>
                                        </p:tgtEl>
                                        <p:attrNameLst>
                                          <p:attrName>style.visibility</p:attrName>
                                        </p:attrNameLst>
                                      </p:cBhvr>
                                      <p:to>
                                        <p:strVal val="visible"/>
                                      </p:to>
                                    </p:set>
                                    <p:animEffect transition="in" filter="box(in)">
                                      <p:cBhvr>
                                        <p:cTn id="32" dur="500"/>
                                        <p:tgtEl>
                                          <p:spTgt spid="7170">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123"/>
                                        </p:tgtEl>
                                        <p:attrNameLst>
                                          <p:attrName>style.visibility</p:attrName>
                                        </p:attrNameLst>
                                      </p:cBhvr>
                                      <p:to>
                                        <p:strVal val="visible"/>
                                      </p:to>
                                    </p:set>
                                    <p:animEffect transition="in" filter="checkerboard(across)">
                                      <p:cBhvr>
                                        <p:cTn id="37" dur="500"/>
                                        <p:tgtEl>
                                          <p:spTgt spid="512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124"/>
                                        </p:tgtEl>
                                        <p:attrNameLst>
                                          <p:attrName>style.visibility</p:attrName>
                                        </p:attrNameLst>
                                      </p:cBhvr>
                                      <p:to>
                                        <p:strVal val="visible"/>
                                      </p:to>
                                    </p:set>
                                    <p:animEffect transition="in" filter="checkerboard(across)">
                                      <p:cBhvr>
                                        <p:cTn id="4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2 Marcador de contenido"/>
          <p:cNvSpPr>
            <a:spLocks noGrp="1"/>
          </p:cNvSpPr>
          <p:nvPr>
            <p:ph idx="1"/>
          </p:nvPr>
        </p:nvSpPr>
        <p:spPr>
          <a:xfrm>
            <a:off x="467544" y="620688"/>
            <a:ext cx="8229600" cy="4525963"/>
          </a:xfrm>
        </p:spPr>
        <p:txBody>
          <a:bodyPr/>
          <a:lstStyle/>
          <a:p>
            <a:pPr>
              <a:buFont typeface="Wingdings" pitchFamily="2" charset="2"/>
              <a:buChar char="§"/>
            </a:pPr>
            <a:r>
              <a:rPr lang="es-MX" sz="2000" dirty="0" smtClean="0">
                <a:latin typeface="Arial Narrow" pitchFamily="34" charset="0"/>
              </a:rPr>
              <a:t>Observaciones de la basura espacial también se realizan en los siguientes países : Francia, Suiza, Alemania, Gran Britania, China, Japón y Canadá.</a:t>
            </a:r>
          </a:p>
          <a:p>
            <a:pPr>
              <a:buFont typeface="Wingdings" pitchFamily="2" charset="2"/>
              <a:buChar char="§"/>
            </a:pPr>
            <a:endParaRPr lang="es-MX" sz="2000" dirty="0" smtClean="0">
              <a:latin typeface="Arial Narrow" pitchFamily="34" charset="0"/>
            </a:endParaRPr>
          </a:p>
          <a:p>
            <a:pPr>
              <a:buFont typeface="Wingdings" pitchFamily="2" charset="2"/>
              <a:buChar char="§"/>
            </a:pPr>
            <a:r>
              <a:rPr lang="es-MX" sz="2000" dirty="0" smtClean="0">
                <a:latin typeface="Arial Narrow" pitchFamily="34" charset="0"/>
              </a:rPr>
              <a:t>Red de basura espacial de aficionados (</a:t>
            </a:r>
            <a:r>
              <a:rPr lang="es-MX" sz="2000" dirty="0" err="1" smtClean="0">
                <a:latin typeface="Arial Narrow" pitchFamily="34" charset="0"/>
              </a:rPr>
              <a:t>SeeSat</a:t>
            </a:r>
            <a:r>
              <a:rPr lang="es-MX" sz="2000" dirty="0" smtClean="0">
                <a:latin typeface="Arial Narrow" pitchFamily="34" charset="0"/>
              </a:rPr>
              <a:t>, </a:t>
            </a:r>
            <a:r>
              <a:rPr lang="es-MX" sz="2000" dirty="0" err="1" smtClean="0">
                <a:latin typeface="Arial Narrow" pitchFamily="34" charset="0"/>
              </a:rPr>
              <a:t>HearSat</a:t>
            </a:r>
            <a:r>
              <a:rPr lang="es-MX" sz="2000" dirty="0" smtClean="0">
                <a:latin typeface="Arial Narrow" pitchFamily="34" charset="0"/>
              </a:rPr>
              <a:t>)</a:t>
            </a:r>
          </a:p>
        </p:txBody>
      </p:sp>
      <p:pic>
        <p:nvPicPr>
          <p:cNvPr id="3" name="Picture 2" descr="http://www.ojocientifico.com/sites/www.ojocientifico.com/files/imagecache/primera/501565-space-junk.jpg"/>
          <p:cNvPicPr>
            <a:picLocks noChangeAspect="1" noChangeArrowheads="1"/>
          </p:cNvPicPr>
          <p:nvPr/>
        </p:nvPicPr>
        <p:blipFill>
          <a:blip r:embed="rId2" cstate="print"/>
          <a:srcRect/>
          <a:stretch>
            <a:fillRect/>
          </a:stretch>
        </p:blipFill>
        <p:spPr bwMode="auto">
          <a:xfrm>
            <a:off x="2339752" y="3068960"/>
            <a:ext cx="4286250" cy="274320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To_Kokina\100OLYMP\P1081426.JPG"/>
          <p:cNvPicPr>
            <a:picLocks noChangeAspect="1" noChangeArrowheads="1"/>
          </p:cNvPicPr>
          <p:nvPr/>
        </p:nvPicPr>
        <p:blipFill>
          <a:blip r:embed="rId2" cstate="print"/>
          <a:srcRect/>
          <a:stretch>
            <a:fillRect/>
          </a:stretch>
        </p:blipFill>
        <p:spPr bwMode="auto">
          <a:xfrm>
            <a:off x="4716463" y="620713"/>
            <a:ext cx="3937000" cy="2952750"/>
          </a:xfrm>
          <a:prstGeom prst="rect">
            <a:avLst/>
          </a:prstGeom>
          <a:noFill/>
          <a:ln w="9525">
            <a:noFill/>
            <a:miter lim="800000"/>
            <a:headEnd/>
            <a:tailEnd/>
          </a:ln>
        </p:spPr>
      </p:pic>
      <p:pic>
        <p:nvPicPr>
          <p:cNvPr id="27651" name="Picture 3" descr="F:\To_Kokina\100OLYMP\P9301343.JPG"/>
          <p:cNvPicPr>
            <a:picLocks noChangeAspect="1" noChangeArrowheads="1"/>
          </p:cNvPicPr>
          <p:nvPr/>
        </p:nvPicPr>
        <p:blipFill>
          <a:blip r:embed="rId3" cstate="print"/>
          <a:srcRect/>
          <a:stretch>
            <a:fillRect/>
          </a:stretch>
        </p:blipFill>
        <p:spPr bwMode="auto">
          <a:xfrm>
            <a:off x="1403648" y="2996952"/>
            <a:ext cx="4032250" cy="3024188"/>
          </a:xfrm>
          <a:prstGeom prst="rect">
            <a:avLst/>
          </a:prstGeom>
          <a:noFill/>
          <a:ln w="9525">
            <a:noFill/>
            <a:miter lim="800000"/>
            <a:headEnd/>
            <a:tailEnd/>
          </a:ln>
        </p:spPr>
      </p:pic>
      <p:sp>
        <p:nvSpPr>
          <p:cNvPr id="27652" name="3 CuadroTexto"/>
          <p:cNvSpPr txBox="1">
            <a:spLocks noChangeArrowheads="1"/>
          </p:cNvSpPr>
          <p:nvPr/>
        </p:nvSpPr>
        <p:spPr bwMode="auto">
          <a:xfrm>
            <a:off x="1331641" y="1052513"/>
            <a:ext cx="3424952" cy="1323439"/>
          </a:xfrm>
          <a:prstGeom prst="rect">
            <a:avLst/>
          </a:prstGeom>
          <a:noFill/>
          <a:ln w="9525">
            <a:noFill/>
            <a:miter lim="800000"/>
            <a:headEnd/>
            <a:tailEnd/>
          </a:ln>
        </p:spPr>
        <p:txBody>
          <a:bodyPr wrap="square">
            <a:spAutoFit/>
          </a:bodyPr>
          <a:lstStyle/>
          <a:p>
            <a:r>
              <a:rPr lang="ru-RU" sz="2000" i="1" dirty="0">
                <a:solidFill>
                  <a:srgbClr val="002060"/>
                </a:solidFill>
                <a:latin typeface="Arial Narrow" pitchFamily="34" charset="0"/>
              </a:rPr>
              <a:t>Instituto de Astronomía</a:t>
            </a:r>
            <a:endParaRPr lang="es-MX" sz="2000" i="1" dirty="0">
              <a:solidFill>
                <a:srgbClr val="002060"/>
              </a:solidFill>
              <a:latin typeface="Arial Narrow" pitchFamily="34" charset="0"/>
            </a:endParaRPr>
          </a:p>
          <a:p>
            <a:r>
              <a:rPr lang="ru-RU" sz="2000" i="1" dirty="0">
                <a:solidFill>
                  <a:srgbClr val="002060"/>
                </a:solidFill>
                <a:latin typeface="Arial Narrow" pitchFamily="34" charset="0"/>
              </a:rPr>
              <a:t>de la Academia de Ciencias</a:t>
            </a:r>
            <a:endParaRPr lang="es-MX" sz="2000" i="1" dirty="0">
              <a:solidFill>
                <a:srgbClr val="002060"/>
              </a:solidFill>
              <a:latin typeface="Arial Narrow" pitchFamily="34" charset="0"/>
            </a:endParaRPr>
          </a:p>
          <a:p>
            <a:r>
              <a:rPr lang="ru-RU" sz="2000" i="1" dirty="0">
                <a:solidFill>
                  <a:srgbClr val="002060"/>
                </a:solidFill>
                <a:latin typeface="Arial Narrow" pitchFamily="34" charset="0"/>
              </a:rPr>
              <a:t>de Rusia</a:t>
            </a:r>
            <a:r>
              <a:rPr lang="en-US" sz="2000" i="1" dirty="0">
                <a:solidFill>
                  <a:srgbClr val="002060"/>
                </a:solidFill>
                <a:latin typeface="Arial Narrow" pitchFamily="34" charset="0"/>
              </a:rPr>
              <a:t> </a:t>
            </a:r>
            <a:r>
              <a:rPr lang="en-US" sz="2000" i="1" dirty="0" smtClean="0">
                <a:solidFill>
                  <a:srgbClr val="002060"/>
                </a:solidFill>
                <a:latin typeface="Arial Narrow" pitchFamily="34" charset="0"/>
              </a:rPr>
              <a:t>2009</a:t>
            </a:r>
            <a:endParaRPr lang="ru-RU" sz="2000" i="1" dirty="0">
              <a:solidFill>
                <a:srgbClr val="002060"/>
              </a:solidFill>
              <a:latin typeface="Arial Narrow" pitchFamily="34" charset="0"/>
            </a:endParaRPr>
          </a:p>
          <a:p>
            <a:r>
              <a:rPr lang="es-MX" sz="2000" dirty="0">
                <a:solidFill>
                  <a:schemeClr val="tx1"/>
                </a:solidFill>
                <a:latin typeface="Arial Narrow" pitchFamily="34" charset="0"/>
              </a:rPr>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124075" y="3716338"/>
            <a:ext cx="4321175" cy="2032000"/>
          </a:xfrm>
          <a:prstGeom prst="rect">
            <a:avLst/>
          </a:prstGeom>
          <a:noFill/>
          <a:ln w="9525">
            <a:noFill/>
            <a:miter lim="800000"/>
            <a:headEnd/>
            <a:tailEnd/>
          </a:ln>
        </p:spPr>
        <p:txBody>
          <a:bodyPr anchor="ctr">
            <a:spAutoFit/>
          </a:bodyPr>
          <a:lstStyle/>
          <a:p>
            <a:r>
              <a:rPr lang="ru-RU" sz="1800" b="1">
                <a:solidFill>
                  <a:srgbClr val="002060"/>
                </a:solidFill>
                <a:latin typeface="Arial Narrow" pitchFamily="34" charset="0"/>
                <a:cs typeface="Times New Roman" pitchFamily="18" charset="0"/>
              </a:rPr>
              <a:t>Телескоп Сантел-500</a:t>
            </a:r>
            <a:endParaRPr lang="es-MX" sz="1800">
              <a:solidFill>
                <a:srgbClr val="002060"/>
              </a:solidFill>
              <a:latin typeface="Arial Narrow" pitchFamily="34" charset="0"/>
            </a:endParaRPr>
          </a:p>
          <a:p>
            <a:pPr eaLnBrk="0" hangingPunct="0"/>
            <a:r>
              <a:rPr lang="ru-RU" sz="1800" b="1">
                <a:solidFill>
                  <a:srgbClr val="002060"/>
                </a:solidFill>
                <a:latin typeface="Arial Narrow" pitchFamily="34" charset="0"/>
                <a:cs typeface="Times New Roman" pitchFamily="18" charset="0"/>
              </a:rPr>
              <a:t>Монтировка- камеры ВАУ</a:t>
            </a:r>
            <a:endParaRPr lang="es-MX" sz="1800">
              <a:solidFill>
                <a:srgbClr val="002060"/>
              </a:solidFill>
              <a:latin typeface="Arial Narrow" pitchFamily="34" charset="0"/>
            </a:endParaRPr>
          </a:p>
          <a:p>
            <a:pPr eaLnBrk="0" hangingPunct="0"/>
            <a:endParaRPr lang="es-MX" sz="1800">
              <a:solidFill>
                <a:schemeClr val="tx1"/>
              </a:solidFill>
              <a:latin typeface="Arial Narrow" pitchFamily="34" charset="0"/>
              <a:cs typeface="Times New Roman" pitchFamily="18" charset="0"/>
            </a:endParaRPr>
          </a:p>
          <a:p>
            <a:pPr eaLnBrk="0" hangingPunct="0"/>
            <a:r>
              <a:rPr lang="ru-RU" sz="1800">
                <a:solidFill>
                  <a:schemeClr val="tx1"/>
                </a:solidFill>
                <a:latin typeface="Arial Narrow" pitchFamily="34" charset="0"/>
                <a:cs typeface="Times New Roman" pitchFamily="18" charset="0"/>
              </a:rPr>
              <a:t>Апертура 50 </a:t>
            </a:r>
            <a:r>
              <a:rPr lang="en-US" sz="1800">
                <a:solidFill>
                  <a:schemeClr val="tx1"/>
                </a:solidFill>
                <a:latin typeface="Arial Narrow" pitchFamily="34" charset="0"/>
                <a:cs typeface="Times New Roman" pitchFamily="18" charset="0"/>
              </a:rPr>
              <a:t>cm</a:t>
            </a:r>
            <a:endParaRPr lang="es-MX" sz="1800">
              <a:solidFill>
                <a:schemeClr val="tx1"/>
              </a:solidFill>
              <a:latin typeface="Arial Narrow" pitchFamily="34" charset="0"/>
            </a:endParaRPr>
          </a:p>
          <a:p>
            <a:pPr eaLnBrk="0" hangingPunct="0"/>
            <a:r>
              <a:rPr lang="es-MX" sz="1800">
                <a:solidFill>
                  <a:schemeClr val="tx1"/>
                </a:solidFill>
                <a:latin typeface="Arial Narrow" pitchFamily="34" charset="0"/>
                <a:cs typeface="Times New Roman" pitchFamily="18" charset="0"/>
              </a:rPr>
              <a:t>Diámetro de objetivo </a:t>
            </a:r>
            <a:r>
              <a:rPr lang="ru-RU" sz="1800">
                <a:solidFill>
                  <a:schemeClr val="tx1"/>
                </a:solidFill>
                <a:latin typeface="Arial Narrow" pitchFamily="34" charset="0"/>
                <a:cs typeface="Times New Roman" pitchFamily="18" charset="0"/>
              </a:rPr>
              <a:t>125 </a:t>
            </a:r>
            <a:r>
              <a:rPr lang="en-US" sz="1800">
                <a:solidFill>
                  <a:schemeClr val="tx1"/>
                </a:solidFill>
                <a:latin typeface="Arial Narrow" pitchFamily="34" charset="0"/>
                <a:cs typeface="Times New Roman" pitchFamily="18" charset="0"/>
              </a:rPr>
              <a:t>cm </a:t>
            </a:r>
            <a:endParaRPr lang="es-MX" sz="1800">
              <a:solidFill>
                <a:schemeClr val="tx1"/>
              </a:solidFill>
              <a:latin typeface="Arial Narrow" pitchFamily="34" charset="0"/>
            </a:endParaRPr>
          </a:p>
          <a:p>
            <a:pPr eaLnBrk="0" hangingPunct="0"/>
            <a:r>
              <a:rPr lang="ru-RU" sz="1800">
                <a:solidFill>
                  <a:schemeClr val="tx1"/>
                </a:solidFill>
                <a:latin typeface="Arial Narrow" pitchFamily="34" charset="0"/>
                <a:cs typeface="Times New Roman" pitchFamily="18" charset="0"/>
              </a:rPr>
              <a:t>ПЗС-кам</a:t>
            </a:r>
            <a:r>
              <a:rPr lang="es-MX" sz="1800">
                <a:solidFill>
                  <a:schemeClr val="tx1"/>
                </a:solidFill>
                <a:latin typeface="Arial Narrow" pitchFamily="34" charset="0"/>
                <a:cs typeface="Times New Roman" pitchFamily="18" charset="0"/>
              </a:rPr>
              <a:t>a</a:t>
            </a:r>
            <a:r>
              <a:rPr lang="ru-RU" sz="1800">
                <a:solidFill>
                  <a:schemeClr val="tx1"/>
                </a:solidFill>
                <a:latin typeface="Arial Narrow" pitchFamily="34" charset="0"/>
                <a:cs typeface="Times New Roman" pitchFamily="18" charset="0"/>
              </a:rPr>
              <a:t>ра </a:t>
            </a:r>
            <a:r>
              <a:rPr lang="en-US" sz="1800">
                <a:solidFill>
                  <a:schemeClr val="tx1"/>
                </a:solidFill>
                <a:latin typeface="Arial Narrow" pitchFamily="34" charset="0"/>
                <a:cs typeface="Times New Roman" pitchFamily="18" charset="0"/>
              </a:rPr>
              <a:t>Fli  PL</a:t>
            </a:r>
            <a:r>
              <a:rPr lang="ru-RU" sz="1800">
                <a:solidFill>
                  <a:schemeClr val="tx1"/>
                </a:solidFill>
                <a:latin typeface="Arial Narrow" pitchFamily="34" charset="0"/>
                <a:cs typeface="Times New Roman" pitchFamily="18" charset="0"/>
              </a:rPr>
              <a:t>9000 3056 </a:t>
            </a:r>
            <a:r>
              <a:rPr lang="en-US" sz="1800">
                <a:solidFill>
                  <a:schemeClr val="tx1"/>
                </a:solidFill>
                <a:latin typeface="Arial Narrow" pitchFamily="34" charset="0"/>
                <a:cs typeface="Times New Roman" pitchFamily="18" charset="0"/>
              </a:rPr>
              <a:t>x</a:t>
            </a:r>
            <a:r>
              <a:rPr lang="ru-RU" sz="1800">
                <a:solidFill>
                  <a:schemeClr val="tx1"/>
                </a:solidFill>
                <a:latin typeface="Arial Narrow" pitchFamily="34" charset="0"/>
                <a:cs typeface="Times New Roman" pitchFamily="18" charset="0"/>
              </a:rPr>
              <a:t> 3056 </a:t>
            </a:r>
            <a:r>
              <a:rPr lang="en-US" sz="1800">
                <a:solidFill>
                  <a:schemeClr val="tx1"/>
                </a:solidFill>
                <a:latin typeface="Arial Narrow" pitchFamily="34" charset="0"/>
                <a:cs typeface="Times New Roman" pitchFamily="18" charset="0"/>
              </a:rPr>
              <a:t>pixels</a:t>
            </a:r>
            <a:r>
              <a:rPr lang="ru-RU" sz="1800">
                <a:solidFill>
                  <a:schemeClr val="tx1"/>
                </a:solidFill>
                <a:latin typeface="Arial Narrow" pitchFamily="34" charset="0"/>
                <a:cs typeface="Times New Roman" pitchFamily="18" charset="0"/>
              </a:rPr>
              <a:t> </a:t>
            </a:r>
            <a:endParaRPr lang="es-MX" sz="1800">
              <a:solidFill>
                <a:schemeClr val="tx1"/>
              </a:solidFill>
              <a:latin typeface="Arial Narrow" pitchFamily="34" charset="0"/>
            </a:endParaRPr>
          </a:p>
          <a:p>
            <a:pPr eaLnBrk="0" hangingPunct="0"/>
            <a:r>
              <a:rPr lang="es-MX" sz="1800">
                <a:solidFill>
                  <a:schemeClr val="tx1"/>
                </a:solidFill>
                <a:latin typeface="Arial Narrow" pitchFamily="34" charset="0"/>
                <a:cs typeface="Times New Roman" pitchFamily="18" charset="0"/>
              </a:rPr>
              <a:t>Campo visual</a:t>
            </a:r>
            <a:r>
              <a:rPr lang="ru-RU" sz="1800">
                <a:solidFill>
                  <a:schemeClr val="tx1"/>
                </a:solidFill>
                <a:latin typeface="Arial Narrow" pitchFamily="34" charset="0"/>
                <a:cs typeface="Times New Roman" pitchFamily="18" charset="0"/>
              </a:rPr>
              <a:t>1.65 0 </a:t>
            </a:r>
            <a:r>
              <a:rPr lang="en-US" sz="1800">
                <a:solidFill>
                  <a:schemeClr val="tx1"/>
                </a:solidFill>
                <a:latin typeface="Arial Narrow" pitchFamily="34" charset="0"/>
                <a:cs typeface="Times New Roman" pitchFamily="18" charset="0"/>
              </a:rPr>
              <a:t>x</a:t>
            </a:r>
            <a:r>
              <a:rPr lang="ru-RU" sz="1800">
                <a:solidFill>
                  <a:schemeClr val="tx1"/>
                </a:solidFill>
                <a:latin typeface="Arial Narrow" pitchFamily="34" charset="0"/>
                <a:cs typeface="Times New Roman" pitchFamily="18" charset="0"/>
              </a:rPr>
              <a:t> 1.65 0 </a:t>
            </a:r>
            <a:r>
              <a:rPr lang="en-US" sz="1800">
                <a:solidFill>
                  <a:schemeClr val="tx1"/>
                </a:solidFill>
                <a:latin typeface="Arial Narrow" pitchFamily="34" charset="0"/>
                <a:cs typeface="Times New Roman" pitchFamily="18" charset="0"/>
              </a:rPr>
              <a:t>deg</a:t>
            </a:r>
            <a:endParaRPr lang="es-MX" sz="1800">
              <a:solidFill>
                <a:schemeClr val="tx1"/>
              </a:solidFill>
              <a:latin typeface="Arial Narrow" pitchFamily="34" charset="0"/>
            </a:endParaRPr>
          </a:p>
        </p:txBody>
      </p:sp>
      <p:pic>
        <p:nvPicPr>
          <p:cNvPr id="28675" name="Picture 3"/>
          <p:cNvPicPr>
            <a:picLocks noChangeAspect="1" noChangeArrowheads="1"/>
          </p:cNvPicPr>
          <p:nvPr/>
        </p:nvPicPr>
        <p:blipFill>
          <a:blip r:embed="rId2" cstate="print"/>
          <a:srcRect/>
          <a:stretch>
            <a:fillRect/>
          </a:stretch>
        </p:blipFill>
        <p:spPr bwMode="auto">
          <a:xfrm>
            <a:off x="1692275" y="765175"/>
            <a:ext cx="3644900" cy="2422525"/>
          </a:xfrm>
          <a:prstGeom prst="rect">
            <a:avLst/>
          </a:prstGeom>
          <a:noFill/>
          <a:ln w="9525">
            <a:noFill/>
            <a:miter lim="800000"/>
            <a:headEnd/>
            <a:tailEnd/>
          </a:ln>
        </p:spPr>
      </p:pic>
      <p:pic>
        <p:nvPicPr>
          <p:cNvPr id="28676" name="Picture 2"/>
          <p:cNvPicPr>
            <a:picLocks noChangeAspect="1" noChangeArrowheads="1"/>
          </p:cNvPicPr>
          <p:nvPr/>
        </p:nvPicPr>
        <p:blipFill>
          <a:blip r:embed="rId3" cstate="print"/>
          <a:srcRect/>
          <a:stretch>
            <a:fillRect/>
          </a:stretch>
        </p:blipFill>
        <p:spPr bwMode="auto">
          <a:xfrm>
            <a:off x="6156325" y="2420938"/>
            <a:ext cx="2160588" cy="3141662"/>
          </a:xfrm>
          <a:prstGeom prst="rect">
            <a:avLst/>
          </a:prstGeom>
          <a:noFill/>
          <a:ln w="9525">
            <a:noFill/>
            <a:miter lim="800000"/>
            <a:headEnd/>
            <a:tailEnd/>
          </a:ln>
        </p:spPr>
      </p:pic>
      <p:sp>
        <p:nvSpPr>
          <p:cNvPr id="28677" name="4 Rectángulo"/>
          <p:cNvSpPr>
            <a:spLocks noChangeArrowheads="1"/>
          </p:cNvSpPr>
          <p:nvPr/>
        </p:nvSpPr>
        <p:spPr bwMode="auto">
          <a:xfrm>
            <a:off x="5364163" y="692150"/>
            <a:ext cx="4143375" cy="1631950"/>
          </a:xfrm>
          <a:prstGeom prst="rect">
            <a:avLst/>
          </a:prstGeom>
          <a:noFill/>
          <a:ln w="9525">
            <a:noFill/>
            <a:miter lim="800000"/>
            <a:headEnd/>
            <a:tailEnd/>
          </a:ln>
        </p:spPr>
        <p:txBody>
          <a:bodyPr>
            <a:spAutoFit/>
          </a:bodyPr>
          <a:lstStyle/>
          <a:p>
            <a:r>
              <a:rPr lang="es-MX" sz="2000">
                <a:solidFill>
                  <a:schemeClr val="tx1"/>
                </a:solidFill>
                <a:latin typeface="Arial Narrow" pitchFamily="34" charset="0"/>
                <a:cs typeface="Times New Roman" pitchFamily="18" charset="0"/>
              </a:rPr>
              <a:t>Telescopio </a:t>
            </a:r>
            <a:r>
              <a:rPr lang="en-US" sz="2000">
                <a:solidFill>
                  <a:schemeClr val="tx1"/>
                </a:solidFill>
                <a:latin typeface="Arial Narrow" pitchFamily="34" charset="0"/>
                <a:cs typeface="Times New Roman" pitchFamily="18" charset="0"/>
              </a:rPr>
              <a:t>Celestron  NexStar 11</a:t>
            </a:r>
            <a:endParaRPr lang="es-MX" sz="2000">
              <a:solidFill>
                <a:schemeClr val="tx1"/>
              </a:solidFill>
              <a:latin typeface="Arial Narrow" pitchFamily="34" charset="0"/>
            </a:endParaRPr>
          </a:p>
          <a:p>
            <a:pPr eaLnBrk="0" hangingPunct="0"/>
            <a:r>
              <a:rPr lang="es-MX" sz="2000">
                <a:solidFill>
                  <a:schemeClr val="tx1"/>
                </a:solidFill>
                <a:latin typeface="Arial Narrow" pitchFamily="34" charset="0"/>
                <a:cs typeface="Times New Roman" pitchFamily="18" charset="0"/>
              </a:rPr>
              <a:t>Sistema</a:t>
            </a:r>
            <a:r>
              <a:rPr lang="ru-RU" sz="2000">
                <a:solidFill>
                  <a:schemeClr val="tx1"/>
                </a:solidFill>
                <a:latin typeface="Arial Narrow" pitchFamily="34" charset="0"/>
                <a:cs typeface="Times New Roman" pitchFamily="18" charset="0"/>
              </a:rPr>
              <a:t> </a:t>
            </a:r>
            <a:r>
              <a:rPr lang="es-MX" sz="2000" b="1">
                <a:solidFill>
                  <a:schemeClr val="tx1"/>
                </a:solidFill>
                <a:latin typeface="Arial Narrow" pitchFamily="34" charset="0"/>
              </a:rPr>
              <a:t>Schmidt - Cassegrain </a:t>
            </a:r>
            <a:endParaRPr lang="es-MX" sz="2000">
              <a:solidFill>
                <a:schemeClr val="tx1"/>
              </a:solidFill>
              <a:latin typeface="Arial Narrow" pitchFamily="34" charset="0"/>
            </a:endParaRPr>
          </a:p>
          <a:p>
            <a:pPr eaLnBrk="0" hangingPunct="0"/>
            <a:r>
              <a:rPr lang="es-MX" sz="2000">
                <a:solidFill>
                  <a:schemeClr val="tx1"/>
                </a:solidFill>
                <a:latin typeface="Arial Narrow" pitchFamily="34" charset="0"/>
                <a:cs typeface="Times New Roman" pitchFamily="18" charset="0"/>
              </a:rPr>
              <a:t>Diámetro de objetivo</a:t>
            </a:r>
            <a:r>
              <a:rPr lang="ru-RU" sz="2000">
                <a:solidFill>
                  <a:schemeClr val="tx1"/>
                </a:solidFill>
                <a:latin typeface="Arial Narrow" pitchFamily="34" charset="0"/>
                <a:cs typeface="Times New Roman" pitchFamily="18" charset="0"/>
              </a:rPr>
              <a:t>: 0,28 м </a:t>
            </a:r>
            <a:endParaRPr lang="es-MX" sz="2000">
              <a:solidFill>
                <a:schemeClr val="tx1"/>
              </a:solidFill>
              <a:latin typeface="Arial Narrow" pitchFamily="34" charset="0"/>
            </a:endParaRPr>
          </a:p>
          <a:p>
            <a:pPr eaLnBrk="0" hangingPunct="0"/>
            <a:r>
              <a:rPr lang="es-MX" sz="2000">
                <a:solidFill>
                  <a:schemeClr val="tx1"/>
                </a:solidFill>
                <a:latin typeface="Arial Narrow" pitchFamily="34" charset="0"/>
                <a:cs typeface="Times New Roman" pitchFamily="18" charset="0"/>
              </a:rPr>
              <a:t>Distancia focal</a:t>
            </a:r>
            <a:r>
              <a:rPr lang="ru-RU" sz="2000">
                <a:solidFill>
                  <a:schemeClr val="tx1"/>
                </a:solidFill>
                <a:latin typeface="Arial Narrow" pitchFamily="34" charset="0"/>
                <a:cs typeface="Times New Roman" pitchFamily="18" charset="0"/>
              </a:rPr>
              <a:t>: 1,8 м</a:t>
            </a:r>
            <a:endParaRPr lang="es-MX" sz="2000">
              <a:solidFill>
                <a:schemeClr val="tx1"/>
              </a:solidFill>
              <a:latin typeface="Arial Narrow" pitchFamily="34" charset="0"/>
            </a:endParaRPr>
          </a:p>
          <a:p>
            <a:pPr eaLnBrk="0" hangingPunct="0"/>
            <a:r>
              <a:rPr lang="es-MX" sz="2000">
                <a:solidFill>
                  <a:schemeClr val="tx1"/>
                </a:solidFill>
                <a:latin typeface="Arial Narrow" pitchFamily="34" charset="0"/>
                <a:cs typeface="Times New Roman" pitchFamily="18" charset="0"/>
              </a:rPr>
              <a:t>Montura Acimutal.</a:t>
            </a:r>
            <a:endParaRPr lang="ru-RU" sz="2000">
              <a:solidFill>
                <a:schemeClr val="tx1"/>
              </a:solidFill>
              <a:latin typeface="Arial Narrow"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2051050" y="0"/>
            <a:ext cx="6592888" cy="1628775"/>
          </a:xfrm>
          <a:noFill/>
        </p:spPr>
        <p:txBody>
          <a:bodyPr/>
          <a:lstStyle/>
          <a:p>
            <a:pPr algn="l" eaLnBrk="1" hangingPunct="1"/>
            <a:r>
              <a:rPr lang="ru-RU" sz="2000" smtClean="0">
                <a:solidFill>
                  <a:srgbClr val="002060"/>
                </a:solidFill>
                <a:latin typeface="Arial Narrow" pitchFamily="34" charset="0"/>
                <a:cs typeface="Times New Roman" pitchFamily="18" charset="0"/>
              </a:rPr>
              <a:t>Изображения обнаруженного 20 мая 2007 г. в Терскольской обсерватории неизвестного фрагмента  и каталожного объекта.</a:t>
            </a:r>
            <a:br>
              <a:rPr lang="ru-RU" sz="2000" smtClean="0">
                <a:solidFill>
                  <a:srgbClr val="002060"/>
                </a:solidFill>
                <a:latin typeface="Arial Narrow" pitchFamily="34" charset="0"/>
                <a:cs typeface="Times New Roman" pitchFamily="18" charset="0"/>
              </a:rPr>
            </a:br>
            <a:r>
              <a:rPr lang="ru-RU" sz="2000" smtClean="0">
                <a:solidFill>
                  <a:srgbClr val="002060"/>
                </a:solidFill>
                <a:latin typeface="Arial Narrow" pitchFamily="34" charset="0"/>
                <a:cs typeface="Times New Roman" pitchFamily="18" charset="0"/>
              </a:rPr>
              <a:t>(сложены 4 кадра с интервалом в 30 сек. ) </a:t>
            </a:r>
          </a:p>
        </p:txBody>
      </p:sp>
      <p:pic>
        <p:nvPicPr>
          <p:cNvPr id="29699" name="Picture 5"/>
          <p:cNvPicPr>
            <a:picLocks noGrp="1" noChangeAspect="1" noChangeArrowheads="1"/>
          </p:cNvPicPr>
          <p:nvPr>
            <p:ph idx="1"/>
          </p:nvPr>
        </p:nvPicPr>
        <p:blipFill>
          <a:blip r:embed="rId2" cstate="print"/>
          <a:srcRect/>
          <a:stretch>
            <a:fillRect/>
          </a:stretch>
        </p:blipFill>
        <p:spPr>
          <a:xfrm>
            <a:off x="2124075" y="1484313"/>
            <a:ext cx="5500688" cy="4554537"/>
          </a:xfrm>
        </p:spPr>
      </p:pic>
      <p:sp>
        <p:nvSpPr>
          <p:cNvPr id="29700" name="Rectangle 3"/>
          <p:cNvSpPr>
            <a:spLocks noChangeArrowheads="1"/>
          </p:cNvSpPr>
          <p:nvPr/>
        </p:nvSpPr>
        <p:spPr bwMode="auto">
          <a:xfrm>
            <a:off x="2247900" y="1962150"/>
            <a:ext cx="9144000" cy="0"/>
          </a:xfrm>
          <a:prstGeom prst="rect">
            <a:avLst/>
          </a:prstGeom>
          <a:noFill/>
          <a:ln w="12700" cap="sq">
            <a:noFill/>
            <a:miter lim="800000"/>
            <a:headEnd type="none" w="sm" len="sm"/>
            <a:tailEnd type="none" w="sm" len="sm"/>
          </a:ln>
        </p:spPr>
        <p:txBody>
          <a:bodyPr>
            <a:spAutoFit/>
          </a:bodyPr>
          <a:lstStyle/>
          <a:p>
            <a:endParaRPr lang="es-MX"/>
          </a:p>
        </p:txBody>
      </p:sp>
      <p:sp>
        <p:nvSpPr>
          <p:cNvPr id="29701" name="Rectangle 4"/>
          <p:cNvSpPr>
            <a:spLocks noChangeArrowheads="1"/>
          </p:cNvSpPr>
          <p:nvPr/>
        </p:nvSpPr>
        <p:spPr bwMode="auto">
          <a:xfrm>
            <a:off x="2143125" y="1890713"/>
            <a:ext cx="9144000" cy="0"/>
          </a:xfrm>
          <a:prstGeom prst="rect">
            <a:avLst/>
          </a:prstGeom>
          <a:noFill/>
          <a:ln w="12700" cap="sq">
            <a:noFill/>
            <a:miter lim="800000"/>
            <a:headEnd type="none" w="sm" len="sm"/>
            <a:tailEnd type="none" w="sm" len="sm"/>
          </a:ln>
        </p:spPr>
        <p:txBody>
          <a:bodyPr>
            <a:spAutoFit/>
          </a:bodyPr>
          <a:lstStyle/>
          <a:p>
            <a:endParaRPr lang="es-MX"/>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F:\To_Kokina\100OLYMP\P2221569.JPG"/>
          <p:cNvPicPr>
            <a:picLocks noChangeAspect="1" noChangeArrowheads="1"/>
          </p:cNvPicPr>
          <p:nvPr/>
        </p:nvPicPr>
        <p:blipFill>
          <a:blip r:embed="rId2" cstate="print"/>
          <a:srcRect/>
          <a:stretch>
            <a:fillRect/>
          </a:stretch>
        </p:blipFill>
        <p:spPr bwMode="auto">
          <a:xfrm>
            <a:off x="1692275" y="981075"/>
            <a:ext cx="3167063" cy="2376488"/>
          </a:xfrm>
          <a:prstGeom prst="rect">
            <a:avLst/>
          </a:prstGeom>
          <a:noFill/>
          <a:ln w="9525">
            <a:noFill/>
            <a:miter lim="800000"/>
            <a:headEnd/>
            <a:tailEnd/>
          </a:ln>
        </p:spPr>
      </p:pic>
      <p:pic>
        <p:nvPicPr>
          <p:cNvPr id="30723" name="Picture 3" descr="F:\To_Kokina\100OLYMP\P2221557.JPG"/>
          <p:cNvPicPr>
            <a:picLocks noChangeAspect="1" noChangeArrowheads="1"/>
          </p:cNvPicPr>
          <p:nvPr/>
        </p:nvPicPr>
        <p:blipFill>
          <a:blip r:embed="rId3" cstate="print"/>
          <a:srcRect/>
          <a:stretch>
            <a:fillRect/>
          </a:stretch>
        </p:blipFill>
        <p:spPr bwMode="auto">
          <a:xfrm>
            <a:off x="5076825" y="908050"/>
            <a:ext cx="3170238" cy="2378075"/>
          </a:xfrm>
          <a:prstGeom prst="rect">
            <a:avLst/>
          </a:prstGeom>
          <a:noFill/>
          <a:ln w="9525">
            <a:noFill/>
            <a:miter lim="800000"/>
            <a:headEnd/>
            <a:tailEnd/>
          </a:ln>
        </p:spPr>
      </p:pic>
      <p:pic>
        <p:nvPicPr>
          <p:cNvPr id="30724" name="Picture 4" descr="F:\To_Kokina\100OLYMP\P2221567.JPG"/>
          <p:cNvPicPr>
            <a:picLocks noChangeAspect="1" noChangeArrowheads="1"/>
          </p:cNvPicPr>
          <p:nvPr/>
        </p:nvPicPr>
        <p:blipFill>
          <a:blip r:embed="rId4" cstate="print"/>
          <a:srcRect/>
          <a:stretch>
            <a:fillRect/>
          </a:stretch>
        </p:blipFill>
        <p:spPr bwMode="auto">
          <a:xfrm>
            <a:off x="1692275" y="3500438"/>
            <a:ext cx="3240088" cy="2430462"/>
          </a:xfrm>
          <a:prstGeom prst="rect">
            <a:avLst/>
          </a:prstGeom>
          <a:noFill/>
          <a:ln w="9525">
            <a:noFill/>
            <a:miter lim="800000"/>
            <a:headEnd/>
            <a:tailEnd/>
          </a:ln>
        </p:spPr>
      </p:pic>
      <p:pic>
        <p:nvPicPr>
          <p:cNvPr id="30725" name="Picture 5" descr="F:\To_Kokina\100OLYMP\P2221552.JPG"/>
          <p:cNvPicPr>
            <a:picLocks noChangeAspect="1" noChangeArrowheads="1"/>
          </p:cNvPicPr>
          <p:nvPr/>
        </p:nvPicPr>
        <p:blipFill>
          <a:blip r:embed="rId5" cstate="print"/>
          <a:srcRect/>
          <a:stretch>
            <a:fillRect/>
          </a:stretch>
        </p:blipFill>
        <p:spPr bwMode="auto">
          <a:xfrm>
            <a:off x="5076825" y="3500438"/>
            <a:ext cx="3095625" cy="2322512"/>
          </a:xfrm>
          <a:prstGeom prst="rect">
            <a:avLst/>
          </a:prstGeom>
          <a:noFill/>
          <a:ln w="9525">
            <a:noFill/>
            <a:miter lim="800000"/>
            <a:headEnd/>
            <a:tailEnd/>
          </a:ln>
        </p:spPr>
      </p:pic>
      <p:sp>
        <p:nvSpPr>
          <p:cNvPr id="30726" name="5 CuadroTexto"/>
          <p:cNvSpPr txBox="1">
            <a:spLocks noChangeArrowheads="1"/>
          </p:cNvSpPr>
          <p:nvPr/>
        </p:nvSpPr>
        <p:spPr bwMode="auto">
          <a:xfrm>
            <a:off x="1692275" y="476250"/>
            <a:ext cx="4746812" cy="400110"/>
          </a:xfrm>
          <a:prstGeom prst="rect">
            <a:avLst/>
          </a:prstGeom>
          <a:noFill/>
          <a:ln w="9525">
            <a:noFill/>
            <a:miter lim="800000"/>
            <a:headEnd/>
            <a:tailEnd/>
          </a:ln>
        </p:spPr>
        <p:txBody>
          <a:bodyPr wrap="none">
            <a:spAutoFit/>
          </a:bodyPr>
          <a:lstStyle/>
          <a:p>
            <a:r>
              <a:rPr lang="es-MX" sz="2000" b="1" dirty="0">
                <a:latin typeface="Arial Narrow" pitchFamily="34" charset="0"/>
              </a:rPr>
              <a:t>Mineral </a:t>
            </a:r>
            <a:r>
              <a:rPr lang="es-MX" sz="2000" b="1" dirty="0" smtClean="0">
                <a:latin typeface="Arial Narrow" pitchFamily="34" charset="0"/>
              </a:rPr>
              <a:t>de </a:t>
            </a:r>
            <a:r>
              <a:rPr lang="es-MX" sz="2000" b="1" dirty="0">
                <a:latin typeface="Arial Narrow" pitchFamily="34" charset="0"/>
              </a:rPr>
              <a:t>Nuestra Señora de </a:t>
            </a:r>
            <a:r>
              <a:rPr lang="es-MX" sz="2000" b="1" dirty="0" smtClean="0">
                <a:latin typeface="Arial Narrow" pitchFamily="34" charset="0"/>
              </a:rPr>
              <a:t>Cósala, </a:t>
            </a:r>
            <a:r>
              <a:rPr lang="es-MX" sz="2000" b="1" dirty="0">
                <a:latin typeface="Arial Narrow" pitchFamily="34" charset="0"/>
              </a:rPr>
              <a:t>Sinaloa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2 Marcador de contenido"/>
          <p:cNvSpPr>
            <a:spLocks noGrp="1"/>
          </p:cNvSpPr>
          <p:nvPr>
            <p:ph idx="1"/>
          </p:nvPr>
        </p:nvSpPr>
        <p:spPr>
          <a:xfrm>
            <a:off x="1259632" y="332656"/>
            <a:ext cx="7127875" cy="1008063"/>
          </a:xfrm>
        </p:spPr>
        <p:txBody>
          <a:bodyPr/>
          <a:lstStyle/>
          <a:p>
            <a:pPr marL="0" indent="0" algn="just">
              <a:buFont typeface="Arial" charset="0"/>
              <a:buNone/>
            </a:pPr>
            <a:r>
              <a:rPr lang="es-MX" sz="1800" dirty="0" smtClean="0">
                <a:solidFill>
                  <a:srgbClr val="000000"/>
                </a:solidFill>
                <a:latin typeface="Arial Narrow" pitchFamily="34" charset="0"/>
              </a:rPr>
              <a:t>Para la instalación del telescopio en cuanto no se cuenta con un observatorio es necesario construir un pabellón.</a:t>
            </a:r>
            <a:endParaRPr lang="es-MX" sz="1800" dirty="0" smtClean="0">
              <a:latin typeface="Arial Narrow" pitchFamily="34" charset="0"/>
            </a:endParaRPr>
          </a:p>
        </p:txBody>
      </p:sp>
      <p:pic>
        <p:nvPicPr>
          <p:cNvPr id="32771" name="Picture 2" descr="C:\Users\ticila\Documents\ESTACION,ASTR\cosala12\118_118.JPG"/>
          <p:cNvPicPr>
            <a:picLocks noChangeAspect="1" noChangeArrowheads="1"/>
          </p:cNvPicPr>
          <p:nvPr/>
        </p:nvPicPr>
        <p:blipFill>
          <a:blip r:embed="rId2" cstate="print"/>
          <a:srcRect/>
          <a:stretch>
            <a:fillRect/>
          </a:stretch>
        </p:blipFill>
        <p:spPr bwMode="auto">
          <a:xfrm>
            <a:off x="1259632" y="1122911"/>
            <a:ext cx="2616116" cy="1871414"/>
          </a:xfrm>
          <a:prstGeom prst="rect">
            <a:avLst/>
          </a:prstGeom>
          <a:noFill/>
          <a:ln w="9525">
            <a:noFill/>
            <a:miter lim="800000"/>
            <a:headEnd/>
            <a:tailEnd/>
          </a:ln>
        </p:spPr>
      </p:pic>
      <p:pic>
        <p:nvPicPr>
          <p:cNvPr id="4" name="Picture 2" descr="C:\Users\ticila\Documents\ESTACION,ASTR\DSC00016.JPG"/>
          <p:cNvPicPr>
            <a:picLocks noChangeAspect="1" noChangeArrowheads="1"/>
          </p:cNvPicPr>
          <p:nvPr/>
        </p:nvPicPr>
        <p:blipFill>
          <a:blip r:embed="rId3" cstate="print"/>
          <a:srcRect/>
          <a:stretch>
            <a:fillRect/>
          </a:stretch>
        </p:blipFill>
        <p:spPr bwMode="auto">
          <a:xfrm>
            <a:off x="1259632" y="3422609"/>
            <a:ext cx="2616116" cy="2001836"/>
          </a:xfrm>
          <a:prstGeom prst="rect">
            <a:avLst/>
          </a:prstGeom>
          <a:noFill/>
          <a:ln w="9525">
            <a:noFill/>
            <a:miter lim="800000"/>
            <a:headEnd/>
            <a:tailEnd/>
          </a:ln>
        </p:spPr>
      </p:pic>
      <p:pic>
        <p:nvPicPr>
          <p:cNvPr id="5" name="Picture 3" descr="C:\Users\ticila\Documents\ESTACION,ASTR\DSC00018.JPG"/>
          <p:cNvPicPr>
            <a:picLocks noChangeAspect="1" noChangeArrowheads="1"/>
          </p:cNvPicPr>
          <p:nvPr/>
        </p:nvPicPr>
        <p:blipFill>
          <a:blip r:embed="rId4" cstate="print"/>
          <a:srcRect/>
          <a:stretch>
            <a:fillRect/>
          </a:stretch>
        </p:blipFill>
        <p:spPr bwMode="auto">
          <a:xfrm>
            <a:off x="4783734" y="1121989"/>
            <a:ext cx="2668587" cy="1889951"/>
          </a:xfrm>
          <a:prstGeom prst="rect">
            <a:avLst/>
          </a:prstGeom>
          <a:noFill/>
          <a:ln w="9525">
            <a:noFill/>
            <a:miter lim="800000"/>
            <a:headEnd/>
            <a:tailEnd/>
          </a:ln>
        </p:spPr>
      </p:pic>
      <p:pic>
        <p:nvPicPr>
          <p:cNvPr id="6" name="Picture 2" descr="C:\Users\ticila\Documents\ESTACION,ASTR\DSC00028.JPG"/>
          <p:cNvPicPr>
            <a:picLocks noChangeAspect="1" noChangeArrowheads="1"/>
          </p:cNvPicPr>
          <p:nvPr/>
        </p:nvPicPr>
        <p:blipFill>
          <a:blip r:embed="rId5" cstate="print"/>
          <a:srcRect/>
          <a:stretch>
            <a:fillRect/>
          </a:stretch>
        </p:blipFill>
        <p:spPr bwMode="auto">
          <a:xfrm>
            <a:off x="4783734" y="3422607"/>
            <a:ext cx="2668587" cy="2001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00113" y="692150"/>
            <a:ext cx="7704137" cy="720725"/>
          </a:xfrm>
        </p:spPr>
        <p:txBody>
          <a:bodyPr rtlCol="0">
            <a:normAutofit/>
          </a:bodyPr>
          <a:lstStyle/>
          <a:p>
            <a:pPr marL="0" indent="0" fontAlgn="auto">
              <a:spcAft>
                <a:spcPts val="0"/>
              </a:spcAft>
              <a:buFont typeface="Arial" pitchFamily="34" charset="0"/>
              <a:buNone/>
              <a:defRPr/>
            </a:pPr>
            <a:r>
              <a:rPr lang="es-MX" sz="2000" b="1" dirty="0" smtClean="0">
                <a:latin typeface="Arial Narrow" pitchFamily="34" charset="0"/>
              </a:rPr>
              <a:t>El telescopio con campo visual amplio con el cual cuenta la estación astronómica de Cósala para monitoreo de la basura tecnológica espacial.</a:t>
            </a:r>
          </a:p>
        </p:txBody>
      </p:sp>
      <p:sp>
        <p:nvSpPr>
          <p:cNvPr id="2" name="1 Rectángulo"/>
          <p:cNvSpPr/>
          <p:nvPr/>
        </p:nvSpPr>
        <p:spPr>
          <a:xfrm>
            <a:off x="5436096" y="2204864"/>
            <a:ext cx="3529004" cy="2031325"/>
          </a:xfrm>
          <a:prstGeom prst="rect">
            <a:avLst/>
          </a:prstGeom>
        </p:spPr>
        <p:txBody>
          <a:bodyPr wrap="square">
            <a:spAutoFit/>
          </a:bodyPr>
          <a:lstStyle/>
          <a:p>
            <a:pPr>
              <a:defRPr/>
            </a:pPr>
            <a:r>
              <a:rPr lang="es-MX" b="1" dirty="0" smtClean="0">
                <a:latin typeface="Arial Narrow" pitchFamily="34" charset="0"/>
              </a:rPr>
              <a:t>Características de telescopio:</a:t>
            </a:r>
            <a:endParaRPr lang="es-MX" b="1" dirty="0">
              <a:latin typeface="Arial Narrow" pitchFamily="34" charset="0"/>
            </a:endParaRPr>
          </a:p>
          <a:p>
            <a:pPr>
              <a:defRPr/>
            </a:pPr>
            <a:endParaRPr lang="es-MX" b="1" dirty="0">
              <a:latin typeface="Arial Narrow" pitchFamily="34" charset="0"/>
            </a:endParaRPr>
          </a:p>
          <a:p>
            <a:pPr marL="633413" indent="-633413">
              <a:defRPr/>
            </a:pPr>
            <a:r>
              <a:rPr lang="es-MX" b="1" dirty="0">
                <a:latin typeface="Arial Narrow" pitchFamily="34" charset="0"/>
              </a:rPr>
              <a:t>      </a:t>
            </a:r>
            <a:r>
              <a:rPr lang="es-MX" b="1" dirty="0" smtClean="0">
                <a:latin typeface="Arial Narrow" pitchFamily="34" charset="0"/>
              </a:rPr>
              <a:t>1. Diámetro: 250mm. </a:t>
            </a:r>
          </a:p>
          <a:p>
            <a:pPr marL="633413" indent="-633413">
              <a:defRPr/>
            </a:pPr>
            <a:endParaRPr lang="es-MX" b="1" dirty="0">
              <a:latin typeface="Arial Narrow" pitchFamily="34" charset="0"/>
            </a:endParaRPr>
          </a:p>
          <a:p>
            <a:pPr marL="530225" indent="-530225">
              <a:defRPr/>
            </a:pPr>
            <a:r>
              <a:rPr lang="es-MX" b="1" dirty="0">
                <a:latin typeface="Arial Narrow" pitchFamily="34" charset="0"/>
              </a:rPr>
              <a:t>      </a:t>
            </a:r>
            <a:r>
              <a:rPr lang="es-MX" b="1" dirty="0" smtClean="0">
                <a:latin typeface="Arial Narrow" pitchFamily="34" charset="0"/>
              </a:rPr>
              <a:t>2. Distancia focal: 602mm.</a:t>
            </a:r>
            <a:endParaRPr lang="es-MX" b="1" dirty="0">
              <a:latin typeface="Arial Narrow" pitchFamily="34" charset="0"/>
            </a:endParaRPr>
          </a:p>
          <a:p>
            <a:pPr>
              <a:defRPr/>
            </a:pPr>
            <a:endParaRPr lang="es-MX" b="1" dirty="0">
              <a:latin typeface="Arial Narrow" pitchFamily="34" charset="0"/>
            </a:endParaRPr>
          </a:p>
          <a:p>
            <a:pPr>
              <a:defRPr/>
            </a:pPr>
            <a:r>
              <a:rPr lang="es-MX" b="1" dirty="0">
                <a:latin typeface="Arial Narrow" pitchFamily="34" charset="0"/>
              </a:rPr>
              <a:t>      </a:t>
            </a:r>
            <a:r>
              <a:rPr lang="es-MX" b="1" dirty="0" smtClean="0">
                <a:latin typeface="Arial Narrow" pitchFamily="34" charset="0"/>
              </a:rPr>
              <a:t>3. Campo visual: 3,5° * 3.5 °.</a:t>
            </a:r>
            <a:endParaRPr lang="es-MX" b="1" dirty="0">
              <a:latin typeface="Arial Narrow" pitchFamily="34" charset="0"/>
            </a:endParaRPr>
          </a:p>
        </p:txBody>
      </p:sp>
      <p:pic>
        <p:nvPicPr>
          <p:cNvPr id="37890" name="Picture 2"/>
          <p:cNvPicPr>
            <a:picLocks noChangeAspect="1" noChangeArrowheads="1"/>
          </p:cNvPicPr>
          <p:nvPr/>
        </p:nvPicPr>
        <p:blipFill>
          <a:blip r:embed="rId2" cstate="print"/>
          <a:srcRect/>
          <a:stretch>
            <a:fillRect/>
          </a:stretch>
        </p:blipFill>
        <p:spPr bwMode="auto">
          <a:xfrm>
            <a:off x="467544" y="2204864"/>
            <a:ext cx="4128459" cy="30963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611560" y="1844824"/>
            <a:ext cx="3294366" cy="4392488"/>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4788024" y="404664"/>
            <a:ext cx="3744416" cy="2808312"/>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tretch>
            <a:fillRect/>
          </a:stretch>
        </p:blipFill>
        <p:spPr bwMode="auto">
          <a:xfrm>
            <a:off x="4716016" y="3573016"/>
            <a:ext cx="4025420" cy="3019065"/>
          </a:xfrm>
          <a:prstGeom prst="rect">
            <a:avLst/>
          </a:prstGeom>
          <a:noFill/>
          <a:ln w="9525">
            <a:noFill/>
            <a:miter lim="800000"/>
            <a:headEnd/>
            <a:tailEnd/>
          </a:ln>
          <a:effectLst/>
        </p:spPr>
      </p:pic>
      <p:sp>
        <p:nvSpPr>
          <p:cNvPr id="6" name="5 Rectángulo"/>
          <p:cNvSpPr/>
          <p:nvPr/>
        </p:nvSpPr>
        <p:spPr>
          <a:xfrm>
            <a:off x="539552" y="548680"/>
            <a:ext cx="3090911" cy="707886"/>
          </a:xfrm>
          <a:prstGeom prst="rect">
            <a:avLst/>
          </a:prstGeom>
        </p:spPr>
        <p:txBody>
          <a:bodyPr wrap="none">
            <a:spAutoFit/>
          </a:bodyPr>
          <a:lstStyle/>
          <a:p>
            <a:pPr fontAlgn="auto">
              <a:spcBef>
                <a:spcPts val="0"/>
              </a:spcBef>
              <a:spcAft>
                <a:spcPts val="0"/>
              </a:spcAft>
              <a:defRPr/>
            </a:pPr>
            <a:r>
              <a:rPr lang="es-MX" sz="2000" b="1" dirty="0" smtClean="0">
                <a:latin typeface="Arial Narrow" pitchFamily="34" charset="0"/>
              </a:rPr>
              <a:t>Estación de Cósala </a:t>
            </a:r>
          </a:p>
          <a:p>
            <a:pPr fontAlgn="auto">
              <a:spcBef>
                <a:spcPts val="0"/>
              </a:spcBef>
              <a:spcAft>
                <a:spcPts val="0"/>
              </a:spcAft>
              <a:defRPr/>
            </a:pPr>
            <a:r>
              <a:rPr lang="es-MX" sz="2000" b="1" dirty="0" smtClean="0">
                <a:latin typeface="Arial Narrow" pitchFamily="34" charset="0"/>
              </a:rPr>
              <a:t>formara parte de la red ISON.</a:t>
            </a:r>
            <a:endParaRPr lang="es-MX" sz="20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7170" name="Picture 2"/>
          <p:cNvPicPr>
            <a:picLocks noChangeAspect="1" noChangeArrowheads="1"/>
          </p:cNvPicPr>
          <p:nvPr/>
        </p:nvPicPr>
        <p:blipFill>
          <a:blip r:embed="rId2" cstate="print"/>
          <a:srcRect/>
          <a:stretch>
            <a:fillRect/>
          </a:stretch>
        </p:blipFill>
        <p:spPr bwMode="auto">
          <a:xfrm>
            <a:off x="395536" y="404664"/>
            <a:ext cx="3672408" cy="2754306"/>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4842552" y="404664"/>
            <a:ext cx="3648404" cy="2736303"/>
          </a:xfrm>
          <a:prstGeom prst="rect">
            <a:avLst/>
          </a:prstGeom>
          <a:noFill/>
          <a:ln w="9525">
            <a:noFill/>
            <a:miter lim="800000"/>
            <a:headEnd/>
            <a:tailEnd/>
          </a:ln>
          <a:effectLst/>
        </p:spPr>
      </p:pic>
      <p:pic>
        <p:nvPicPr>
          <p:cNvPr id="7172" name="Picture 4"/>
          <p:cNvPicPr>
            <a:picLocks noGrp="1" noChangeAspect="1" noChangeArrowheads="1"/>
          </p:cNvPicPr>
          <p:nvPr>
            <p:ph idx="1"/>
          </p:nvPr>
        </p:nvPicPr>
        <p:blipFill>
          <a:blip r:embed="rId4" cstate="print"/>
          <a:srcRect/>
          <a:stretch>
            <a:fillRect/>
          </a:stretch>
        </p:blipFill>
        <p:spPr bwMode="auto">
          <a:xfrm>
            <a:off x="2771800" y="3645024"/>
            <a:ext cx="3744416" cy="2808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2400" dirty="0" smtClean="0">
                <a:latin typeface="Arial Narrow" pitchFamily="34" charset="0"/>
              </a:rPr>
              <a:t>30 de abril de 2012</a:t>
            </a:r>
            <a:endParaRPr lang="es-MX" sz="2400" dirty="0">
              <a:latin typeface="Arial Narrow"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539552" y="1340768"/>
            <a:ext cx="3603921" cy="2808312"/>
          </a:xfrm>
          <a:prstGeom prst="rect">
            <a:avLst/>
          </a:prstGeom>
          <a:noFill/>
          <a:ln w="9525">
            <a:noFill/>
            <a:miter lim="800000"/>
            <a:headEnd/>
            <a:tailEnd/>
          </a:ln>
        </p:spPr>
      </p:pic>
      <p:pic>
        <p:nvPicPr>
          <p:cNvPr id="5" name="Picture 2"/>
          <p:cNvPicPr>
            <a:picLocks noGrp="1" noChangeAspect="1" noChangeArrowheads="1"/>
          </p:cNvPicPr>
          <p:nvPr>
            <p:ph idx="1"/>
          </p:nvPr>
        </p:nvPicPr>
        <p:blipFill>
          <a:blip r:embed="rId3" cstate="print"/>
          <a:srcRect/>
          <a:stretch>
            <a:fillRect/>
          </a:stretch>
        </p:blipFill>
        <p:spPr bwMode="auto">
          <a:xfrm>
            <a:off x="4572000" y="3429000"/>
            <a:ext cx="3982187" cy="288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MX" sz="2400" b="1" dirty="0" smtClean="0">
                <a:latin typeface="Arial Narrow" pitchFamily="34" charset="0"/>
              </a:rPr>
              <a:t>ERA ESPACIAL</a:t>
            </a:r>
            <a:endParaRPr lang="es-MX" sz="2400" b="1" dirty="0">
              <a:latin typeface="Arial Narrow" pitchFamily="34" charset="0"/>
            </a:endParaRPr>
          </a:p>
        </p:txBody>
      </p:sp>
      <p:sp>
        <p:nvSpPr>
          <p:cNvPr id="3" name="2 Marcador de contenido"/>
          <p:cNvSpPr>
            <a:spLocks noGrp="1"/>
          </p:cNvSpPr>
          <p:nvPr>
            <p:ph idx="1"/>
          </p:nvPr>
        </p:nvSpPr>
        <p:spPr>
          <a:xfrm>
            <a:off x="467544" y="1484784"/>
            <a:ext cx="8229600" cy="4525963"/>
          </a:xfrm>
        </p:spPr>
        <p:txBody>
          <a:bodyPr>
            <a:normAutofit/>
          </a:bodyPr>
          <a:lstStyle/>
          <a:p>
            <a:r>
              <a:rPr lang="es-MX" sz="2000" b="1" dirty="0">
                <a:latin typeface="Arial Narrow" pitchFamily="34" charset="0"/>
              </a:rPr>
              <a:t>Viajes no tripulados</a:t>
            </a:r>
            <a:r>
              <a:rPr lang="es-MX" sz="2000" b="1" dirty="0" smtClean="0">
                <a:latin typeface="Arial Narrow" pitchFamily="34" charset="0"/>
              </a:rPr>
              <a:t>:</a:t>
            </a:r>
          </a:p>
          <a:p>
            <a:r>
              <a:rPr lang="es-MX" sz="2000" dirty="0" smtClean="0">
                <a:latin typeface="Arial Narrow" pitchFamily="34" charset="0"/>
              </a:rPr>
              <a:t>SAT</a:t>
            </a:r>
            <a:endParaRPr lang="es-MX" sz="2000" dirty="0">
              <a:latin typeface="Arial Narrow" pitchFamily="34" charset="0"/>
            </a:endParaRPr>
          </a:p>
          <a:p>
            <a:r>
              <a:rPr lang="es-MX" sz="2000" dirty="0">
                <a:latin typeface="Arial Narrow" pitchFamily="34" charset="0"/>
              </a:rPr>
              <a:t>Sondas robóticas </a:t>
            </a:r>
            <a:r>
              <a:rPr lang="es-MX" sz="2000" dirty="0" smtClean="0">
                <a:latin typeface="Arial Narrow" pitchFamily="34" charset="0"/>
              </a:rPr>
              <a:t>espaciales</a:t>
            </a:r>
          </a:p>
          <a:p>
            <a:endParaRPr lang="es-MX" sz="2000" dirty="0" smtClean="0">
              <a:latin typeface="Arial Narrow" pitchFamily="34" charset="0"/>
            </a:endParaRPr>
          </a:p>
          <a:p>
            <a:endParaRPr lang="es-MX" sz="2000" dirty="0">
              <a:latin typeface="Arial Narrow" pitchFamily="34" charset="0"/>
            </a:endParaRPr>
          </a:p>
          <a:p>
            <a:r>
              <a:rPr lang="es-MX" sz="2000" b="1" dirty="0" smtClean="0">
                <a:latin typeface="Arial Narrow" pitchFamily="34" charset="0"/>
              </a:rPr>
              <a:t>Viajes tripulados:</a:t>
            </a:r>
          </a:p>
          <a:p>
            <a:r>
              <a:rPr lang="es-MX" sz="2000" dirty="0" smtClean="0">
                <a:latin typeface="Arial Narrow" pitchFamily="34" charset="0"/>
              </a:rPr>
              <a:t>Naves espaciales tripulados</a:t>
            </a:r>
          </a:p>
          <a:p>
            <a:r>
              <a:rPr lang="es-MX" sz="2000" dirty="0" smtClean="0">
                <a:latin typeface="Arial Narrow" pitchFamily="34" charset="0"/>
              </a:rPr>
              <a:t>Estaciones espaciales</a:t>
            </a:r>
          </a:p>
          <a:p>
            <a:r>
              <a:rPr lang="es-MX" sz="2000" dirty="0" smtClean="0">
                <a:latin typeface="Arial Narrow" pitchFamily="34" charset="0"/>
              </a:rPr>
              <a:t>Viajes a la Luna</a:t>
            </a:r>
          </a:p>
          <a:p>
            <a:endParaRPr lang="es-MX" sz="2400" dirty="0" smtClean="0">
              <a:latin typeface="Arial Narrow" pitchFamily="34" charset="0"/>
            </a:endParaRPr>
          </a:p>
          <a:p>
            <a:endParaRPr lang="es-MX" sz="2400" dirty="0" smtClean="0">
              <a:latin typeface="Arial Narrow" pitchFamily="34" charset="0"/>
            </a:endParaRPr>
          </a:p>
        </p:txBody>
      </p:sp>
      <p:pic>
        <p:nvPicPr>
          <p:cNvPr id="5124" name="Picture 4" descr="http://2.bp.blogspot.com/-1aVWACxJLGw/TaWsnQUulDI/AAAAAAAAAAw/-lkJRc6g-4Q/s1600/satelite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00192" y="1556792"/>
            <a:ext cx="2360918" cy="18002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http://4.bp.blogspot.com/-DNhqf880cR8/TrRPP-50WaI/AAAAAAAAG34/fraZ-YAFfWo/s1600/basura+Ob+Finck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2200" y="4221088"/>
            <a:ext cx="2361439" cy="17710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0080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ox(in)">
                                      <p:cBhvr>
                                        <p:cTn id="15" dur="500"/>
                                        <p:tgtEl>
                                          <p:spTgt spid="3">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ox(in)">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box(in)">
                                      <p:cBhvr>
                                        <p:cTn id="23" dur="500"/>
                                        <p:tgtEl>
                                          <p:spTgt spid="512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checkerboard(across)">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checkerboard(across)">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checkerboard(across)">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checkerboard(across)">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checkerboard(across)">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checkerboard(across)">
                                      <p:cBhvr>
                                        <p:cTn id="53" dur="500"/>
                                        <p:tgtEl>
                                          <p:spTgt spid="3">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checkerboard(across)">
                                      <p:cBhvr>
                                        <p:cTn id="58" dur="5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5126"/>
                                        </p:tgtEl>
                                        <p:attrNameLst>
                                          <p:attrName>style.visibility</p:attrName>
                                        </p:attrNameLst>
                                      </p:cBhvr>
                                      <p:to>
                                        <p:strVal val="visible"/>
                                      </p:to>
                                    </p:set>
                                    <p:animEffect transition="in" filter="checkerboard(across)">
                                      <p:cBhvr>
                                        <p:cTn id="6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5122" name="Picture 2"/>
          <p:cNvPicPr>
            <a:picLocks noChangeAspect="1" noChangeArrowheads="1"/>
          </p:cNvPicPr>
          <p:nvPr/>
        </p:nvPicPr>
        <p:blipFill>
          <a:blip r:embed="rId2" cstate="print"/>
          <a:srcRect/>
          <a:stretch>
            <a:fillRect/>
          </a:stretch>
        </p:blipFill>
        <p:spPr bwMode="auto">
          <a:xfrm>
            <a:off x="395536" y="332656"/>
            <a:ext cx="4392487" cy="2598454"/>
          </a:xfrm>
          <a:prstGeom prst="rect">
            <a:avLst/>
          </a:prstGeom>
          <a:noFill/>
          <a:ln w="9525">
            <a:noFill/>
            <a:miter lim="800000"/>
            <a:headEnd/>
            <a:tailEnd/>
          </a:ln>
        </p:spPr>
      </p:pic>
      <p:pic>
        <p:nvPicPr>
          <p:cNvPr id="5" name="Picture 2"/>
          <p:cNvPicPr>
            <a:picLocks noGrp="1" noChangeAspect="1" noChangeArrowheads="1"/>
          </p:cNvPicPr>
          <p:nvPr>
            <p:ph idx="1"/>
          </p:nvPr>
        </p:nvPicPr>
        <p:blipFill>
          <a:blip r:embed="rId3" cstate="print"/>
          <a:srcRect/>
          <a:stretch>
            <a:fillRect/>
          </a:stretch>
        </p:blipFill>
        <p:spPr bwMode="auto">
          <a:xfrm>
            <a:off x="467544" y="3429000"/>
            <a:ext cx="4320480" cy="3127471"/>
          </a:xfrm>
          <a:prstGeom prst="rect">
            <a:avLst/>
          </a:prstGeom>
          <a:noFill/>
          <a:ln w="9525">
            <a:noFill/>
            <a:miter lim="800000"/>
            <a:headEnd/>
            <a:tailEnd/>
          </a:ln>
        </p:spPr>
      </p:pic>
      <p:sp>
        <p:nvSpPr>
          <p:cNvPr id="6" name="5 Rectángulo"/>
          <p:cNvSpPr/>
          <p:nvPr/>
        </p:nvSpPr>
        <p:spPr>
          <a:xfrm>
            <a:off x="5364088" y="1628800"/>
            <a:ext cx="2582758" cy="461665"/>
          </a:xfrm>
          <a:prstGeom prst="rect">
            <a:avLst/>
          </a:prstGeom>
        </p:spPr>
        <p:txBody>
          <a:bodyPr wrap="none">
            <a:spAutoFit/>
          </a:bodyPr>
          <a:lstStyle/>
          <a:p>
            <a:r>
              <a:rPr lang="es-MX" sz="2400" dirty="0" smtClean="0"/>
              <a:t>30 de abril de 2012</a:t>
            </a:r>
            <a:endParaRPr lang="es-MX"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6146" name="Picture 2"/>
          <p:cNvPicPr>
            <a:picLocks noChangeAspect="1" noChangeArrowheads="1"/>
          </p:cNvPicPr>
          <p:nvPr/>
        </p:nvPicPr>
        <p:blipFill>
          <a:blip r:embed="rId2" cstate="print"/>
          <a:srcRect/>
          <a:stretch>
            <a:fillRect/>
          </a:stretch>
        </p:blipFill>
        <p:spPr bwMode="auto">
          <a:xfrm>
            <a:off x="1043608" y="1196752"/>
            <a:ext cx="4819650" cy="37830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2 Marcador de contenido"/>
          <p:cNvSpPr>
            <a:spLocks noGrp="1"/>
          </p:cNvSpPr>
          <p:nvPr>
            <p:ph idx="1"/>
          </p:nvPr>
        </p:nvSpPr>
        <p:spPr>
          <a:xfrm>
            <a:off x="684212" y="908050"/>
            <a:ext cx="7704211" cy="5949950"/>
          </a:xfrm>
        </p:spPr>
        <p:txBody>
          <a:bodyPr rtlCol="0">
            <a:normAutofit lnSpcReduction="10000"/>
          </a:bodyPr>
          <a:lstStyle/>
          <a:p>
            <a:pPr fontAlgn="auto">
              <a:spcAft>
                <a:spcPts val="0"/>
              </a:spcAft>
              <a:buFont typeface="Arial" pitchFamily="34" charset="0"/>
              <a:buNone/>
              <a:defRPr/>
            </a:pPr>
            <a:r>
              <a:rPr lang="es-MX" sz="2000" b="1" dirty="0" smtClean="0">
                <a:solidFill>
                  <a:schemeClr val="tx2">
                    <a:lumMod val="75000"/>
                  </a:schemeClr>
                </a:solidFill>
                <a:latin typeface="Arial Narrow" pitchFamily="34" charset="0"/>
              </a:rPr>
              <a:t>CONCLUSIONES:</a:t>
            </a:r>
          </a:p>
          <a:p>
            <a:pPr fontAlgn="auto">
              <a:spcAft>
                <a:spcPts val="0"/>
              </a:spcAft>
              <a:buFont typeface="Arial" pitchFamily="34" charset="0"/>
              <a:buNone/>
              <a:defRPr/>
            </a:pPr>
            <a:endParaRPr lang="es-MX" sz="2400" b="1" dirty="0" smtClean="0">
              <a:solidFill>
                <a:schemeClr val="tx2">
                  <a:lumMod val="75000"/>
                </a:schemeClr>
              </a:solidFill>
              <a:latin typeface="Arial Narrow" pitchFamily="34" charset="0"/>
            </a:endParaRPr>
          </a:p>
          <a:p>
            <a:pPr indent="17463" algn="just" fontAlgn="auto">
              <a:spcAft>
                <a:spcPts val="0"/>
              </a:spcAft>
              <a:buFont typeface="Wingdings" pitchFamily="2" charset="2"/>
              <a:buChar char="§"/>
              <a:defRPr/>
            </a:pPr>
            <a:r>
              <a:rPr lang="es-MX" sz="1800" dirty="0" smtClean="0">
                <a:latin typeface="Arial Narrow" pitchFamily="34" charset="0"/>
              </a:rPr>
              <a:t>   Actualmente la economía mundial y la sociedad dependen grandemente de la tecnología espacial, por tal motivo es imposible imaginarse al mundo actual sin esta tecnología.</a:t>
            </a:r>
          </a:p>
          <a:p>
            <a:pPr algn="just" fontAlgn="auto">
              <a:spcAft>
                <a:spcPts val="0"/>
              </a:spcAft>
              <a:buFontTx/>
              <a:buNone/>
              <a:defRPr/>
            </a:pPr>
            <a:endParaRPr lang="es-MX" sz="1800" dirty="0" smtClean="0">
              <a:latin typeface="Arial Narrow" pitchFamily="34" charset="0"/>
            </a:endParaRPr>
          </a:p>
          <a:p>
            <a:pPr marL="360363" indent="0" algn="just" fontAlgn="auto">
              <a:spcAft>
                <a:spcPts val="0"/>
              </a:spcAft>
              <a:buFont typeface="Arial" pitchFamily="34" charset="0"/>
              <a:buChar char="•"/>
              <a:defRPr/>
            </a:pPr>
            <a:r>
              <a:rPr lang="es-MX" sz="1800" dirty="0" smtClean="0">
                <a:latin typeface="Arial Narrow" pitchFamily="34" charset="0"/>
              </a:rPr>
              <a:t>   Sin embargo lo anterior ha provocado que actualmente existen cerca de 1000000 de partículas de basura espacial, lo cual es un peligro para satélites artificiales y viajes espaciales.</a:t>
            </a:r>
          </a:p>
          <a:p>
            <a:pPr marL="457200" indent="-457200" algn="just" fontAlgn="auto">
              <a:spcAft>
                <a:spcPts val="0"/>
              </a:spcAft>
              <a:buFont typeface="Arial" pitchFamily="34" charset="0"/>
              <a:buNone/>
              <a:defRPr/>
            </a:pPr>
            <a:endParaRPr lang="es-MX" sz="1800" dirty="0" smtClean="0">
              <a:latin typeface="Arial Narrow" pitchFamily="34" charset="0"/>
            </a:endParaRPr>
          </a:p>
          <a:p>
            <a:pPr indent="17463" algn="just" fontAlgn="auto">
              <a:spcAft>
                <a:spcPts val="0"/>
              </a:spcAft>
              <a:buFont typeface="Arial" pitchFamily="34" charset="0"/>
              <a:buChar char="•"/>
              <a:defRPr/>
            </a:pPr>
            <a:r>
              <a:rPr lang="es-MX" sz="1800" dirty="0" smtClean="0">
                <a:latin typeface="Arial Narrow" pitchFamily="34" charset="0"/>
              </a:rPr>
              <a:t>   Por tal motivo es indispensable que los gobiernos de los países del mundo pongan mas atención a este problema. Aquí las Universidades e Institutos de Investigación deben participar en proyectos y trabajos relacionados con la solución del problema y en nuestro caso con la participación en redes de monitoreo la basura espacial.</a:t>
            </a:r>
          </a:p>
          <a:p>
            <a:pPr indent="17463" algn="just" fontAlgn="auto">
              <a:spcAft>
                <a:spcPts val="0"/>
              </a:spcAft>
              <a:buFont typeface="Arial" pitchFamily="34" charset="0"/>
              <a:buChar char="•"/>
              <a:defRPr/>
            </a:pPr>
            <a:endParaRPr lang="es-MX" sz="1800" dirty="0" smtClean="0">
              <a:latin typeface="Arial Narrow" pitchFamily="34" charset="0"/>
            </a:endParaRPr>
          </a:p>
          <a:p>
            <a:pPr indent="17463" algn="just" fontAlgn="auto">
              <a:spcAft>
                <a:spcPts val="0"/>
              </a:spcAft>
              <a:buFont typeface="Arial" pitchFamily="34" charset="0"/>
              <a:buChar char="•"/>
              <a:defRPr/>
            </a:pPr>
            <a:r>
              <a:rPr lang="es-MX" sz="1800" dirty="0" smtClean="0">
                <a:latin typeface="Arial Narrow" pitchFamily="34" charset="0"/>
              </a:rPr>
              <a:t>   Con base a lo anterior la UAS </a:t>
            </a:r>
            <a:r>
              <a:rPr lang="es-MX" sz="1800" dirty="0" smtClean="0">
                <a:latin typeface="Arial Narrow" pitchFamily="34" charset="0"/>
              </a:rPr>
              <a:t>desde </a:t>
            </a:r>
            <a:r>
              <a:rPr lang="es-MX" sz="1800" dirty="0" smtClean="0">
                <a:latin typeface="Arial Narrow" pitchFamily="34" charset="0"/>
              </a:rPr>
              <a:t>2009 inicio sus gestiones para participar con la red científica de instrumentos ópticos, lo que fue logrado en octubre de 2011 y el responsable de realizar estos trabajos fue Centro de Astronomía de a UAS, el cual concluyó 3 de Mayo con la inauguración de la Estación Astronómica de la UAS en Cósala. </a:t>
            </a:r>
          </a:p>
          <a:p>
            <a:pPr fontAlgn="auto">
              <a:spcAft>
                <a:spcPts val="0"/>
              </a:spcAft>
              <a:buFontTx/>
              <a:buNone/>
              <a:defRPr/>
            </a:pPr>
            <a:r>
              <a:rPr lang="es-MX" sz="2000" dirty="0" smtClean="0">
                <a:latin typeface="Arial Narrow" pitchFamily="34" charset="0"/>
              </a:rPr>
              <a:t> </a:t>
            </a:r>
          </a:p>
          <a:p>
            <a:pPr fontAlgn="auto">
              <a:spcAft>
                <a:spcPts val="0"/>
              </a:spcAft>
              <a:buFontTx/>
              <a:buNone/>
              <a:defRPr/>
            </a:pPr>
            <a:endParaRPr lang="es-MX" sz="2400" dirty="0" smtClean="0">
              <a:latin typeface="Arial Narrow"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357884"/>
            <a:ext cx="4320480" cy="3672409"/>
          </a:xfrm>
        </p:spPr>
        <p:txBody>
          <a:bodyPr>
            <a:normAutofit fontScale="85000" lnSpcReduction="10000"/>
          </a:bodyPr>
          <a:lstStyle/>
          <a:p>
            <a:r>
              <a:rPr lang="es-MX" sz="2400" b="1" dirty="0" smtClean="0"/>
              <a:t>ASTRONOMIA CERCANA A LA TIERRA </a:t>
            </a:r>
            <a:r>
              <a:rPr lang="es-MX" dirty="0" smtClean="0"/>
              <a:t>estudia cuerpos celestes que se acercan a la Tierra a cierta distancia, hasta chocarla, como asteroides, cometas y lluvia de meteoros, igual los cuerpos artificiales construidos por el hombre.   </a:t>
            </a:r>
          </a:p>
          <a:p>
            <a:endParaRPr lang="es-MX" dirty="0"/>
          </a:p>
        </p:txBody>
      </p:sp>
      <p:pic>
        <p:nvPicPr>
          <p:cNvPr id="4" name="Picture 2" descr="http://2.bp.blogspot.com/_YNrAh0IYrnk/TN6eQNuRLEI/AAAAAAAABzI/jtMQNYBIdYI/s1600/wes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27915" y="2420888"/>
            <a:ext cx="2693945" cy="201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Asteroides"/>
          <p:cNvPicPr>
            <a:picLocks noChangeAspect="1" noChangeArrowheads="1"/>
          </p:cNvPicPr>
          <p:nvPr/>
        </p:nvPicPr>
        <p:blipFill>
          <a:blip r:embed="rId4" cstate="print"/>
          <a:srcRect/>
          <a:stretch>
            <a:fillRect/>
          </a:stretch>
        </p:blipFill>
        <p:spPr bwMode="auto">
          <a:xfrm>
            <a:off x="5652120" y="328501"/>
            <a:ext cx="2592288" cy="1949292"/>
          </a:xfrm>
          <a:prstGeom prst="rect">
            <a:avLst/>
          </a:prstGeom>
          <a:noFill/>
          <a:ln w="9525">
            <a:noFill/>
            <a:miter lim="800000"/>
            <a:headEnd/>
            <a:tailEnd/>
          </a:ln>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651169" y="4653135"/>
            <a:ext cx="2665247" cy="1998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43608" y="4077072"/>
            <a:ext cx="3109654" cy="21518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2896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checkerboard(across)">
                                      <p:cBhvr>
                                        <p:cTn id="22" dur="500"/>
                                        <p:tgtEl>
                                          <p:spTgt spid="409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checkerboard(across)">
                                      <p:cBhvr>
                                        <p:cTn id="2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9525">
            <a:noFill/>
            <a:miter lim="800000"/>
            <a:headEnd/>
            <a:tailEnd/>
          </a:ln>
        </p:spPr>
      </p:pic>
      <p:sp>
        <p:nvSpPr>
          <p:cNvPr id="39939" name="Text Box 3"/>
          <p:cNvSpPr txBox="1">
            <a:spLocks noChangeArrowheads="1"/>
          </p:cNvSpPr>
          <p:nvPr/>
        </p:nvSpPr>
        <p:spPr bwMode="auto">
          <a:xfrm>
            <a:off x="3995936" y="5157192"/>
            <a:ext cx="1544637" cy="522287"/>
          </a:xfrm>
          <a:prstGeom prst="rect">
            <a:avLst/>
          </a:prstGeom>
          <a:noFill/>
          <a:ln w="9525">
            <a:noFill/>
            <a:miter lim="800000"/>
            <a:headEnd/>
            <a:tailEnd/>
          </a:ln>
        </p:spPr>
        <p:txBody>
          <a:bodyPr wrap="none">
            <a:spAutoFit/>
          </a:bodyPr>
          <a:lstStyle/>
          <a:p>
            <a:r>
              <a:rPr lang="es-ES" sz="2800" b="1" dirty="0">
                <a:solidFill>
                  <a:schemeClr val="bg1"/>
                </a:solidFill>
                <a:latin typeface="Arial Narrow" pitchFamily="34" charset="0"/>
              </a:rPr>
              <a:t>GRACIAS</a:t>
            </a:r>
          </a:p>
        </p:txBody>
      </p:sp>
      <p:sp>
        <p:nvSpPr>
          <p:cNvPr id="39940" name="Rectangle 4"/>
          <p:cNvSpPr>
            <a:spLocks noChangeArrowheads="1"/>
          </p:cNvSpPr>
          <p:nvPr/>
        </p:nvSpPr>
        <p:spPr bwMode="auto">
          <a:xfrm>
            <a:off x="2536825" y="6553200"/>
            <a:ext cx="6607175" cy="304800"/>
          </a:xfrm>
          <a:prstGeom prst="rect">
            <a:avLst/>
          </a:prstGeom>
          <a:noFill/>
          <a:ln w="9525">
            <a:noFill/>
            <a:miter lim="800000"/>
            <a:headEnd/>
            <a:tailEnd/>
          </a:ln>
        </p:spPr>
        <p:txBody>
          <a:bodyPr>
            <a:spAutoFit/>
          </a:bodyPr>
          <a:lstStyle/>
          <a:p>
            <a:pPr algn="r"/>
            <a:endParaRPr lang="es-MX" sz="1400" b="1">
              <a:solidFill>
                <a:srgbClr val="00FF99"/>
              </a:solidFill>
            </a:endParaRPr>
          </a:p>
        </p:txBody>
      </p:sp>
      <p:sp>
        <p:nvSpPr>
          <p:cNvPr id="39941" name="Rectangle 5"/>
          <p:cNvSpPr>
            <a:spLocks noChangeArrowheads="1"/>
          </p:cNvSpPr>
          <p:nvPr/>
        </p:nvSpPr>
        <p:spPr bwMode="auto">
          <a:xfrm>
            <a:off x="8959850" y="0"/>
            <a:ext cx="184150" cy="304800"/>
          </a:xfrm>
          <a:prstGeom prst="rect">
            <a:avLst/>
          </a:prstGeom>
          <a:noFill/>
          <a:ln w="9525">
            <a:noFill/>
            <a:miter lim="800000"/>
            <a:headEnd/>
            <a:tailEnd/>
          </a:ln>
        </p:spPr>
        <p:txBody>
          <a:bodyPr wrap="none">
            <a:spAutoFit/>
          </a:bodyPr>
          <a:lstStyle/>
          <a:p>
            <a:pPr algn="r"/>
            <a:endParaRPr lang="es-MX" sz="1400" b="1">
              <a:solidFill>
                <a:srgbClr val="00FF99"/>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albertogcm.files.wordpress.com/2011/06/basura_espacial-644x3621.jpg"/>
          <p:cNvPicPr>
            <a:picLocks noChangeAspect="1" noChangeArrowheads="1"/>
          </p:cNvPicPr>
          <p:nvPr/>
        </p:nvPicPr>
        <p:blipFill>
          <a:blip r:embed="rId2" cstate="print"/>
          <a:srcRect/>
          <a:stretch>
            <a:fillRect/>
          </a:stretch>
        </p:blipFill>
        <p:spPr bwMode="auto">
          <a:xfrm>
            <a:off x="251519" y="548680"/>
            <a:ext cx="8839081" cy="4968552"/>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3140968"/>
            <a:ext cx="9144000" cy="3717032"/>
          </a:xfrm>
        </p:spPr>
        <p:txBody>
          <a:bodyPr>
            <a:normAutofit fontScale="70000" lnSpcReduction="20000"/>
          </a:bodyPr>
          <a:lstStyle/>
          <a:p>
            <a:r>
              <a:rPr lang="es-MX" dirty="0">
                <a:hlinkClick r:id="rId3"/>
              </a:rPr>
              <a:t>Lluvia de meteoritos 2011 preocupa a la NASA</a:t>
            </a:r>
            <a:r>
              <a:rPr lang="es-MX" dirty="0"/>
              <a:t> </a:t>
            </a:r>
          </a:p>
          <a:p>
            <a:r>
              <a:rPr lang="es-MX" dirty="0" smtClean="0"/>
              <a:t>La </a:t>
            </a:r>
            <a:r>
              <a:rPr lang="es-MX" dirty="0"/>
              <a:t>NASA advierte que para octubre del 2011 las </a:t>
            </a:r>
            <a:r>
              <a:rPr lang="es-MX" dirty="0" err="1"/>
              <a:t>Dracónidas</a:t>
            </a:r>
            <a:r>
              <a:rPr lang="es-MX" dirty="0"/>
              <a:t>, una lluvia de meteoritos que ocurre cada otoño, serán catastróficas para la flota de satélites, sondas y construcciones humanas que orbitan alrededor de la Tierra</a:t>
            </a:r>
            <a:r>
              <a:rPr lang="es-MX" dirty="0" smtClean="0"/>
              <a:t>. </a:t>
            </a:r>
            <a:br>
              <a:rPr lang="es-MX" dirty="0" smtClean="0"/>
            </a:br>
            <a:endParaRPr lang="es-MX" dirty="0" smtClean="0"/>
          </a:p>
          <a:p>
            <a:r>
              <a:rPr lang="es-MX" dirty="0" smtClean="0"/>
              <a:t>En 1933 se alcanzó un máximo de 54.000 meteoros por hora y 10.000 en 1946. La última lluvia de meteoros tuvo lugar en 1998, alcanzando un máximo de unos pocos cientos cada hora.</a:t>
            </a:r>
            <a:r>
              <a:rPr lang="es-MX" dirty="0"/>
              <a:t/>
            </a:r>
            <a:br>
              <a:rPr lang="es-MX" dirty="0"/>
            </a:br>
            <a:endParaRPr lang="es-MX" dirty="0" smtClean="0"/>
          </a:p>
          <a:p>
            <a:r>
              <a:rPr lang="es-MX" dirty="0" smtClean="0"/>
              <a:t> Solo imaginan que sucedería si los GPS se quedan sin funcionamiento, los teléfonos sin línea o las televisiones sin emisión.</a:t>
            </a:r>
            <a:endParaRPr lang="es-MX" dirty="0"/>
          </a:p>
        </p:txBody>
      </p:sp>
      <p:pic>
        <p:nvPicPr>
          <p:cNvPr id="1026" name="Picture 2" descr="http://2.bp.blogspot.com/_IP-xhn2P2rQ/TCIYkJH165I/AAAAAAAAE9w/9gGnOepA_0A/s40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27950"/>
            <a:ext cx="4639564" cy="309691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88224" y="0"/>
            <a:ext cx="2555776" cy="31359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714141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Archivo:Asteroid 2004 FH.gif">
            <a:hlinkClick r:id="rId3"/>
          </p:cNvPr>
          <p:cNvPicPr>
            <a:picLocks noChangeAspect="1" noChangeArrowheads="1"/>
          </p:cNvPicPr>
          <p:nvPr/>
        </p:nvPicPr>
        <p:blipFill>
          <a:blip r:embed="rId4" cstate="print"/>
          <a:srcRect/>
          <a:stretch>
            <a:fillRect/>
          </a:stretch>
        </p:blipFill>
        <p:spPr bwMode="auto">
          <a:xfrm>
            <a:off x="1331640" y="928688"/>
            <a:ext cx="4139952" cy="4319950"/>
          </a:xfrm>
          <a:prstGeom prst="rect">
            <a:avLst/>
          </a:prstGeom>
          <a:noFill/>
          <a:ln w="9525">
            <a:noFill/>
            <a:miter lim="800000"/>
            <a:headEnd/>
            <a:tailEnd/>
          </a:ln>
        </p:spPr>
      </p:pic>
      <p:sp>
        <p:nvSpPr>
          <p:cNvPr id="11267" name="3 Rectángulo"/>
          <p:cNvSpPr>
            <a:spLocks noChangeArrowheads="1"/>
          </p:cNvSpPr>
          <p:nvPr/>
        </p:nvSpPr>
        <p:spPr bwMode="auto">
          <a:xfrm>
            <a:off x="6300192" y="836712"/>
            <a:ext cx="2500312" cy="4800600"/>
          </a:xfrm>
          <a:prstGeom prst="rect">
            <a:avLst/>
          </a:prstGeom>
          <a:noFill/>
          <a:ln w="9525">
            <a:noFill/>
            <a:miter lim="800000"/>
            <a:headEnd/>
            <a:tailEnd/>
          </a:ln>
        </p:spPr>
        <p:txBody>
          <a:bodyPr>
            <a:spAutoFit/>
          </a:bodyPr>
          <a:lstStyle/>
          <a:p>
            <a:pPr algn="l"/>
            <a:r>
              <a:rPr lang="es-MX" dirty="0"/>
              <a:t>El asteroide </a:t>
            </a:r>
          </a:p>
          <a:p>
            <a:pPr algn="l"/>
            <a:r>
              <a:rPr lang="es-MX" dirty="0"/>
              <a:t>2004 FH durante su paso cerca de la Tierra, con un diámetro de </a:t>
            </a:r>
          </a:p>
          <a:p>
            <a:pPr algn="l"/>
            <a:r>
              <a:rPr lang="es-MX" dirty="0"/>
              <a:t>30 m.</a:t>
            </a:r>
          </a:p>
          <a:p>
            <a:pPr algn="l"/>
            <a:r>
              <a:rPr lang="es-MX" dirty="0"/>
              <a:t> En su punto más próximo se encontraba a 43.000 km. </a:t>
            </a:r>
          </a:p>
          <a:p>
            <a:pPr algn="l"/>
            <a:r>
              <a:rPr lang="es-MX" dirty="0"/>
              <a:t>La otra luz que se observa en la imagen es un satélite artificial. Filmación hecha el 18 de marzo de 2004.</a:t>
            </a:r>
          </a:p>
        </p:txBody>
      </p:sp>
    </p:spTree>
    <p:extLst>
      <p:ext uri="{BB962C8B-B14F-4D97-AF65-F5344CB8AC3E}">
        <p14:creationId xmlns:p14="http://schemas.microsoft.com/office/powerpoint/2010/main" xmlns="" val="389651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ox(in)">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checkerboard(across)">
                                      <p:cBhvr>
                                        <p:cTn id="12"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004MN4 Sormano.gif">
            <a:hlinkClick r:id="rId2"/>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0152" y="124999"/>
            <a:ext cx="2172994" cy="207986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4 Marcador de contenido"/>
          <p:cNvSpPr>
            <a:spLocks noGrp="1"/>
          </p:cNvSpPr>
          <p:nvPr>
            <p:ph idx="1"/>
          </p:nvPr>
        </p:nvSpPr>
        <p:spPr>
          <a:xfrm>
            <a:off x="539552" y="404665"/>
            <a:ext cx="4392488" cy="5832647"/>
          </a:xfrm>
        </p:spPr>
        <p:txBody>
          <a:bodyPr>
            <a:normAutofit fontScale="47500" lnSpcReduction="20000"/>
          </a:bodyPr>
          <a:lstStyle/>
          <a:p>
            <a:r>
              <a:rPr lang="es-MX" b="1" dirty="0"/>
              <a:t>El asteroide (99942) </a:t>
            </a:r>
            <a:r>
              <a:rPr lang="es-MX" b="1" dirty="0" err="1" smtClean="0"/>
              <a:t>Apofis</a:t>
            </a:r>
            <a:r>
              <a:rPr lang="es-MX" b="1" dirty="0" smtClean="0"/>
              <a:t> - 2004 </a:t>
            </a:r>
            <a:r>
              <a:rPr lang="es-MX" b="1" dirty="0"/>
              <a:t>MN4 </a:t>
            </a:r>
            <a:r>
              <a:rPr lang="es-MX" b="1" dirty="0" smtClean="0"/>
              <a:t> </a:t>
            </a:r>
            <a:r>
              <a:rPr lang="es-MX" dirty="0"/>
              <a:t/>
            </a:r>
            <a:br>
              <a:rPr lang="es-MX" dirty="0"/>
            </a:br>
            <a:r>
              <a:rPr lang="es-MX" dirty="0"/>
              <a:t/>
            </a:r>
            <a:br>
              <a:rPr lang="es-MX" dirty="0"/>
            </a:br>
            <a:r>
              <a:rPr lang="es-MX" dirty="0"/>
              <a:t>Basándose en las recientes mediciones realizadas por radar en el observatorio Arecibo de Puerto Rico, </a:t>
            </a:r>
            <a:r>
              <a:rPr lang="es-MX" dirty="0" smtClean="0"/>
              <a:t>los científicos </a:t>
            </a:r>
            <a:r>
              <a:rPr lang="es-MX" dirty="0"/>
              <a:t>de la NASA prevén que en el año 2029, el </a:t>
            </a:r>
            <a:r>
              <a:rPr lang="es-MX" dirty="0" smtClean="0"/>
              <a:t>asteroide 2004MN4</a:t>
            </a:r>
            <a:r>
              <a:rPr lang="es-MX" dirty="0"/>
              <a:t>, de unos 320 metros de diámetro, pase a unos 36.000 kilómetros de distancia de la superficie de la Tierra, altura aproximada en la que se sitúan los satélites geoestacionarios</a:t>
            </a:r>
            <a:r>
              <a:rPr lang="es-MX" dirty="0" smtClean="0"/>
              <a:t>.</a:t>
            </a:r>
          </a:p>
          <a:p>
            <a:r>
              <a:rPr lang="es-MX" dirty="0" smtClean="0"/>
              <a:t> </a:t>
            </a:r>
            <a:r>
              <a:rPr lang="es-MX" dirty="0"/>
              <a:t>Sin embargo se ha advertido de que la fuerza de gravedad de la Tierra podría atraerle y modificar su órbita, lo que podría provocar una </a:t>
            </a:r>
            <a:r>
              <a:rPr lang="es-MX" u="sng" dirty="0">
                <a:hlinkClick r:id="rId4"/>
              </a:rPr>
              <a:t>fuerte</a:t>
            </a:r>
            <a:r>
              <a:rPr lang="es-MX" dirty="0"/>
              <a:t> colisión entre ambos unos años después. </a:t>
            </a:r>
          </a:p>
          <a:p>
            <a:r>
              <a:rPr lang="es-ES" dirty="0" smtClean="0"/>
              <a:t>Observaciones </a:t>
            </a:r>
            <a:r>
              <a:rPr lang="es-ES" dirty="0"/>
              <a:t>adicionales ayudaron a mejorar el cálculo de la órbita, demostrando remota la posibilidad de un impacto con la Tierra o la </a:t>
            </a:r>
            <a:r>
              <a:rPr lang="es-ES" dirty="0">
                <a:hlinkClick r:id="rId5" action="ppaction://hlinkfile" tooltip="Luna"/>
              </a:rPr>
              <a:t>Luna</a:t>
            </a:r>
            <a:r>
              <a:rPr lang="es-ES" dirty="0"/>
              <a:t> en </a:t>
            </a:r>
            <a:r>
              <a:rPr lang="es-ES" dirty="0" smtClean="0"/>
              <a:t>2029. Existe </a:t>
            </a:r>
            <a:r>
              <a:rPr lang="es-ES" dirty="0"/>
              <a:t>la posibilidad de que durante el encuentro cercano de </a:t>
            </a:r>
            <a:r>
              <a:rPr lang="es-ES" dirty="0">
                <a:hlinkClick r:id="rId6" action="ppaction://hlinkfile" tooltip="2029"/>
              </a:rPr>
              <a:t>2029</a:t>
            </a:r>
            <a:r>
              <a:rPr lang="es-ES" dirty="0"/>
              <a:t> con la Tierra, </a:t>
            </a:r>
            <a:r>
              <a:rPr lang="es-ES" dirty="0" err="1"/>
              <a:t>Apofis</a:t>
            </a:r>
            <a:r>
              <a:rPr lang="es-ES" dirty="0"/>
              <a:t> </a:t>
            </a:r>
            <a:r>
              <a:rPr lang="es-ES" dirty="0" smtClean="0"/>
              <a:t>pasara </a:t>
            </a:r>
            <a:r>
              <a:rPr lang="es-ES" dirty="0"/>
              <a:t>por una "cerradura gravitacional", una región muy precisa del espacio de no más de 400 metros de diámetro, que lo situaría en trayectoria de colisión para un futuro impacto el día </a:t>
            </a:r>
            <a:r>
              <a:rPr lang="es-ES" dirty="0">
                <a:hlinkClick r:id="rId7" action="ppaction://hlinkfile" tooltip="13 de abril"/>
              </a:rPr>
              <a:t>13 de abril</a:t>
            </a:r>
            <a:r>
              <a:rPr lang="es-ES" dirty="0"/>
              <a:t> de </a:t>
            </a:r>
            <a:r>
              <a:rPr lang="es-ES" dirty="0">
                <a:hlinkClick r:id="rId8" action="ppaction://hlinkfile" tooltip="2036"/>
              </a:rPr>
              <a:t>2036</a:t>
            </a:r>
            <a:r>
              <a:rPr lang="es-ES" dirty="0"/>
              <a:t>.</a:t>
            </a:r>
            <a:endParaRPr lang="es-MX" dirty="0"/>
          </a:p>
        </p:txBody>
      </p:sp>
      <p:pic>
        <p:nvPicPr>
          <p:cNvPr id="4098" name="Picture 2" descr="Archivo:Apohorb1.jpg">
            <a:hlinkClick r:id="rId9"/>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451113" y="2492896"/>
            <a:ext cx="2662033" cy="18002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upload.wikimedia.org/wikipedia/commons/6/63/Apohorb.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436096" y="4509120"/>
            <a:ext cx="2677050" cy="1809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586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checkerboard(across)">
                                      <p:cBhvr>
                                        <p:cTn id="22" dur="500"/>
                                        <p:tgtEl>
                                          <p:spTgt spid="614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checkerboard(across)">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checkerboard(across)">
                                      <p:cBhvr>
                                        <p:cTn id="3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2 Marcador de contenido"/>
          <p:cNvSpPr>
            <a:spLocks noGrp="1"/>
          </p:cNvSpPr>
          <p:nvPr>
            <p:ph idx="1"/>
          </p:nvPr>
        </p:nvSpPr>
        <p:spPr>
          <a:xfrm>
            <a:off x="1979613" y="476250"/>
            <a:ext cx="6264275" cy="4824413"/>
          </a:xfrm>
        </p:spPr>
        <p:txBody>
          <a:bodyPr/>
          <a:lstStyle/>
          <a:p>
            <a:pPr eaLnBrk="1" hangingPunct="1">
              <a:buFontTx/>
              <a:buNone/>
            </a:pPr>
            <a:r>
              <a:rPr lang="es-MX" sz="2000" b="1" smtClean="0">
                <a:latin typeface="Arial Narrow" pitchFamily="34" charset="0"/>
              </a:rPr>
              <a:t>PROPUESTAS:</a:t>
            </a:r>
          </a:p>
          <a:p>
            <a:pPr eaLnBrk="1" hangingPunct="1"/>
            <a:endParaRPr lang="es-MX" sz="2000" smtClean="0">
              <a:latin typeface="Arial Narrow" pitchFamily="34" charset="0"/>
            </a:endParaRPr>
          </a:p>
          <a:p>
            <a:pPr eaLnBrk="1" hangingPunct="1">
              <a:buFont typeface="Wingdings" pitchFamily="2" charset="2"/>
              <a:buChar char="§"/>
            </a:pPr>
            <a:r>
              <a:rPr lang="es-MX" sz="2000" smtClean="0">
                <a:latin typeface="Arial Narrow" pitchFamily="34" charset="0"/>
              </a:rPr>
              <a:t>Para participar en dicho proyecto la Universidad Autónoma de Sinaloa debe iniciar con establecimiento de relaciones los contactos con los directores de la Red Internacional de Monitoreo de la Basura Tecnológica Espacial  ISON. En este punto ya existe un primer contacto. </a:t>
            </a:r>
          </a:p>
          <a:p>
            <a:pPr eaLnBrk="1" hangingPunct="1">
              <a:buFont typeface="Wingdings" pitchFamily="2" charset="2"/>
              <a:buChar char="§"/>
            </a:pPr>
            <a:endParaRPr lang="es-MX" sz="2000" smtClean="0">
              <a:latin typeface="Arial Narrow" pitchFamily="34" charset="0"/>
            </a:endParaRPr>
          </a:p>
          <a:p>
            <a:pPr eaLnBrk="1" hangingPunct="1">
              <a:buFont typeface="Wingdings" pitchFamily="2" charset="2"/>
              <a:buChar char="§"/>
            </a:pPr>
            <a:r>
              <a:rPr lang="es-MX" sz="2000" smtClean="0">
                <a:latin typeface="Arial Narrow" pitchFamily="34" charset="0"/>
              </a:rPr>
              <a:t>Paralelamente con la construcción de un Observatorio Astronómico en la UAS en Cósala Sin. se deben realizar los convenios institucionales entre la UAS y la UNISON pues ellos tienen un telescopio que permite estudiar la zona de las orbitas que se encuentran a 20000 – 50000km.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a:xfrm>
            <a:off x="1908175" y="981075"/>
            <a:ext cx="1928813" cy="668338"/>
          </a:xfrm>
        </p:spPr>
        <p:txBody>
          <a:bodyPr/>
          <a:lstStyle/>
          <a:p>
            <a:pPr eaLnBrk="1" hangingPunct="1">
              <a:buFontTx/>
              <a:buNone/>
            </a:pPr>
            <a:r>
              <a:rPr lang="es-ES" sz="2400" b="1" dirty="0" smtClean="0">
                <a:solidFill>
                  <a:srgbClr val="002060"/>
                </a:solidFill>
                <a:latin typeface="Arial Narrow" pitchFamily="34" charset="0"/>
              </a:rPr>
              <a:t>S.A.T.</a:t>
            </a:r>
          </a:p>
        </p:txBody>
      </p:sp>
      <p:pic>
        <p:nvPicPr>
          <p:cNvPr id="7171" name="Picture 6" descr="comunicacion_via_satellite"/>
          <p:cNvPicPr>
            <a:picLocks noChangeAspect="1" noChangeArrowheads="1"/>
          </p:cNvPicPr>
          <p:nvPr/>
        </p:nvPicPr>
        <p:blipFill>
          <a:blip r:embed="rId3" cstate="print"/>
          <a:srcRect/>
          <a:stretch>
            <a:fillRect/>
          </a:stretch>
        </p:blipFill>
        <p:spPr bwMode="auto">
          <a:xfrm>
            <a:off x="4716463" y="549275"/>
            <a:ext cx="4032250" cy="2598738"/>
          </a:xfrm>
          <a:prstGeom prst="rect">
            <a:avLst/>
          </a:prstGeom>
          <a:noFill/>
          <a:ln w="9525">
            <a:noFill/>
            <a:miter lim="800000"/>
            <a:headEnd/>
            <a:tailEnd/>
          </a:ln>
        </p:spPr>
      </p:pic>
      <p:pic>
        <p:nvPicPr>
          <p:cNvPr id="7172" name="Picture 2" descr="2k8e969ec297"/>
          <p:cNvPicPr>
            <a:picLocks noChangeAspect="1" noChangeArrowheads="1"/>
          </p:cNvPicPr>
          <p:nvPr/>
        </p:nvPicPr>
        <p:blipFill>
          <a:blip r:embed="rId4" cstate="print"/>
          <a:srcRect/>
          <a:stretch>
            <a:fillRect/>
          </a:stretch>
        </p:blipFill>
        <p:spPr bwMode="auto">
          <a:xfrm>
            <a:off x="4787900" y="3573463"/>
            <a:ext cx="4017963" cy="2205037"/>
          </a:xfrm>
          <a:prstGeom prst="rect">
            <a:avLst/>
          </a:prstGeom>
          <a:noFill/>
          <a:ln w="9525">
            <a:noFill/>
            <a:miter lim="800000"/>
            <a:headEnd/>
            <a:tailEnd/>
          </a:ln>
        </p:spPr>
      </p:pic>
      <p:sp>
        <p:nvSpPr>
          <p:cNvPr id="7173" name="5 CuadroTexto"/>
          <p:cNvSpPr txBox="1">
            <a:spLocks noChangeArrowheads="1"/>
          </p:cNvSpPr>
          <p:nvPr/>
        </p:nvSpPr>
        <p:spPr bwMode="auto">
          <a:xfrm>
            <a:off x="1979613" y="1916113"/>
            <a:ext cx="2462212" cy="2524125"/>
          </a:xfrm>
          <a:prstGeom prst="rect">
            <a:avLst/>
          </a:prstGeom>
          <a:noFill/>
          <a:ln w="9525">
            <a:noFill/>
            <a:miter lim="800000"/>
            <a:headEnd/>
            <a:tailEnd/>
          </a:ln>
        </p:spPr>
        <p:txBody>
          <a:bodyPr wrap="none">
            <a:spAutoFit/>
          </a:bodyPr>
          <a:lstStyle/>
          <a:p>
            <a:pPr marL="342900" indent="-342900">
              <a:buFontTx/>
              <a:buAutoNum type="arabicPeriod"/>
            </a:pPr>
            <a:r>
              <a:rPr lang="es-MX" sz="2000" dirty="0">
                <a:solidFill>
                  <a:schemeClr val="tx1"/>
                </a:solidFill>
                <a:latin typeface="Arial Narrow" pitchFamily="34" charset="0"/>
              </a:rPr>
              <a:t>Sensores de imagen</a:t>
            </a:r>
          </a:p>
          <a:p>
            <a:pPr marL="342900" indent="-342900">
              <a:buFontTx/>
              <a:buAutoNum type="arabicPeriod"/>
            </a:pPr>
            <a:r>
              <a:rPr lang="es-MX" sz="2000" dirty="0">
                <a:solidFill>
                  <a:schemeClr val="tx1"/>
                </a:solidFill>
                <a:latin typeface="Arial Narrow" pitchFamily="34" charset="0"/>
              </a:rPr>
              <a:t>Descontaminantes</a:t>
            </a:r>
          </a:p>
          <a:p>
            <a:pPr marL="342900" indent="-342900">
              <a:buFontTx/>
              <a:buAutoNum type="arabicPeriod"/>
            </a:pPr>
            <a:r>
              <a:rPr lang="es-MX" sz="2000" dirty="0">
                <a:solidFill>
                  <a:schemeClr val="tx1"/>
                </a:solidFill>
                <a:latin typeface="Arial Narrow" pitchFamily="34" charset="0"/>
              </a:rPr>
              <a:t>Software</a:t>
            </a:r>
          </a:p>
          <a:p>
            <a:pPr marL="342900" indent="-342900">
              <a:buFontTx/>
              <a:buAutoNum type="arabicPeriod"/>
            </a:pPr>
            <a:r>
              <a:rPr lang="es-MX" sz="2000" dirty="0">
                <a:solidFill>
                  <a:schemeClr val="tx1"/>
                </a:solidFill>
                <a:latin typeface="Arial Narrow" pitchFamily="34" charset="0"/>
              </a:rPr>
              <a:t>Calidad</a:t>
            </a:r>
          </a:p>
          <a:p>
            <a:pPr marL="342900" indent="-342900">
              <a:buFontTx/>
              <a:buAutoNum type="arabicPeriod"/>
            </a:pPr>
            <a:r>
              <a:rPr lang="es-MX" sz="2000" dirty="0">
                <a:solidFill>
                  <a:schemeClr val="tx1"/>
                </a:solidFill>
                <a:latin typeface="Arial Narrow" pitchFamily="34" charset="0"/>
              </a:rPr>
              <a:t>Alerones</a:t>
            </a:r>
          </a:p>
          <a:p>
            <a:pPr marL="342900" indent="-342900">
              <a:buFontTx/>
              <a:buAutoNum type="arabicPeriod"/>
            </a:pPr>
            <a:r>
              <a:rPr lang="es-MX" sz="2000" dirty="0">
                <a:solidFill>
                  <a:schemeClr val="tx1"/>
                </a:solidFill>
                <a:latin typeface="Arial Narrow" pitchFamily="34" charset="0"/>
              </a:rPr>
              <a:t>Globos antenas</a:t>
            </a:r>
          </a:p>
          <a:p>
            <a:pPr marL="342900" indent="-342900">
              <a:buFontTx/>
              <a:buAutoNum type="arabicPeriod"/>
            </a:pPr>
            <a:r>
              <a:rPr lang="es-MX" sz="2000" dirty="0">
                <a:solidFill>
                  <a:schemeClr val="tx1"/>
                </a:solidFill>
                <a:latin typeface="Arial Narrow" pitchFamily="34" charset="0"/>
              </a:rPr>
              <a:t>Detectores</a:t>
            </a:r>
          </a:p>
          <a:p>
            <a:pPr marL="342900" indent="-342900">
              <a:buFontTx/>
              <a:buAutoNum type="arabicPeriod"/>
            </a:pPr>
            <a:endParaRPr lang="es-MX" sz="1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box(in)">
                                      <p:cBhvr>
                                        <p:cTn id="7" dur="500"/>
                                        <p:tgtEl>
                                          <p:spTgt spid="71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checkerboard(across)">
                                      <p:cBhvr>
                                        <p:cTn id="12" dur="500"/>
                                        <p:tgtEl>
                                          <p:spTgt spid="717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additive="base">
                                        <p:cTn id="17" dur="500" fill="hold"/>
                                        <p:tgtEl>
                                          <p:spTgt spid="7171"/>
                                        </p:tgtEl>
                                        <p:attrNameLst>
                                          <p:attrName>ppt_x</p:attrName>
                                        </p:attrNameLst>
                                      </p:cBhvr>
                                      <p:tavLst>
                                        <p:tav tm="0">
                                          <p:val>
                                            <p:strVal val="#ppt_x"/>
                                          </p:val>
                                        </p:tav>
                                        <p:tav tm="100000">
                                          <p:val>
                                            <p:strVal val="#ppt_x"/>
                                          </p:val>
                                        </p:tav>
                                      </p:tavLst>
                                    </p:anim>
                                    <p:anim calcmode="lin" valueType="num">
                                      <p:cBhvr additive="base">
                                        <p:cTn id="18"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anim calcmode="lin" valueType="num">
                                      <p:cBhvr additive="base">
                                        <p:cTn id="23" dur="500" fill="hold"/>
                                        <p:tgtEl>
                                          <p:spTgt spid="7172"/>
                                        </p:tgtEl>
                                        <p:attrNameLst>
                                          <p:attrName>ppt_x</p:attrName>
                                        </p:attrNameLst>
                                      </p:cBhvr>
                                      <p:tavLst>
                                        <p:tav tm="0">
                                          <p:val>
                                            <p:strVal val="#ppt_x"/>
                                          </p:val>
                                        </p:tav>
                                        <p:tav tm="100000">
                                          <p:val>
                                            <p:strVal val="#ppt_x"/>
                                          </p:val>
                                        </p:tav>
                                      </p:tavLst>
                                    </p:anim>
                                    <p:anim calcmode="lin" valueType="num">
                                      <p:cBhvr additive="base">
                                        <p:cTn id="2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p:bldP spid="717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908175" y="1052513"/>
            <a:ext cx="6661150" cy="3786187"/>
          </a:xfrm>
          <a:prstGeom prst="rect">
            <a:avLst/>
          </a:prstGeom>
        </p:spPr>
        <p:txBody>
          <a:bodyPr>
            <a:spAutoFit/>
          </a:bodyPr>
          <a:lstStyle/>
          <a:p>
            <a:pPr>
              <a:defRPr/>
            </a:pPr>
            <a:r>
              <a:rPr lang="es-MX" sz="2000" dirty="0">
                <a:solidFill>
                  <a:schemeClr val="tx1"/>
                </a:solidFill>
                <a:latin typeface="Arial Narrow" pitchFamily="34" charset="0"/>
              </a:rPr>
              <a:t>Para lo cual hace falta lo siguiente:</a:t>
            </a:r>
          </a:p>
          <a:p>
            <a:pPr>
              <a:defRPr/>
            </a:pPr>
            <a:endParaRPr lang="es-MX" sz="2000" dirty="0">
              <a:solidFill>
                <a:schemeClr val="tx1"/>
              </a:solidFill>
              <a:latin typeface="Arial Narrow" pitchFamily="34" charset="0"/>
            </a:endParaRPr>
          </a:p>
          <a:p>
            <a:pPr marL="633413" indent="-633413">
              <a:defRPr/>
            </a:pPr>
            <a:r>
              <a:rPr lang="es-MX" sz="2000" dirty="0">
                <a:solidFill>
                  <a:schemeClr val="tx1"/>
                </a:solidFill>
                <a:latin typeface="Arial Narrow" pitchFamily="34" charset="0"/>
              </a:rPr>
              <a:t>      a. Para los objetos que se encuentran en orbitas de 1000km. Es necesario adaptarle al telescopio un dispositivo especial.</a:t>
            </a:r>
          </a:p>
          <a:p>
            <a:pPr>
              <a:defRPr/>
            </a:pPr>
            <a:endParaRPr lang="es-MX" sz="2000" dirty="0">
              <a:solidFill>
                <a:schemeClr val="tx1"/>
              </a:solidFill>
              <a:latin typeface="Arial Narrow" pitchFamily="34" charset="0"/>
            </a:endParaRPr>
          </a:p>
          <a:p>
            <a:pPr marL="530225" indent="-530225">
              <a:defRPr/>
            </a:pPr>
            <a:r>
              <a:rPr lang="es-MX" sz="2000" dirty="0">
                <a:solidFill>
                  <a:schemeClr val="tx1"/>
                </a:solidFill>
                <a:latin typeface="Arial Narrow" pitchFamily="34" charset="0"/>
              </a:rPr>
              <a:t>      b. También es necesario adaptarle a este telescopio un programa especifico para este trabajo de basura espacial.</a:t>
            </a:r>
          </a:p>
          <a:p>
            <a:pPr>
              <a:defRPr/>
            </a:pPr>
            <a:endParaRPr lang="es-MX" sz="2000" dirty="0">
              <a:solidFill>
                <a:schemeClr val="tx1"/>
              </a:solidFill>
              <a:latin typeface="Arial Narrow" pitchFamily="34" charset="0"/>
            </a:endParaRPr>
          </a:p>
          <a:p>
            <a:pPr>
              <a:defRPr/>
            </a:pPr>
            <a:r>
              <a:rPr lang="es-MX" sz="2000" dirty="0">
                <a:solidFill>
                  <a:schemeClr val="tx1"/>
                </a:solidFill>
                <a:latin typeface="Arial Narrow" pitchFamily="34" charset="0"/>
              </a:rPr>
              <a:t>      c. Instalar un Sistema Universal de Tiempo.</a:t>
            </a:r>
          </a:p>
          <a:p>
            <a:pPr>
              <a:defRPr/>
            </a:pPr>
            <a:endParaRPr lang="es-MX" sz="2000" dirty="0">
              <a:solidFill>
                <a:schemeClr val="tx1"/>
              </a:solidFill>
              <a:latin typeface="Arial Narrow" pitchFamily="34" charset="0"/>
            </a:endParaRPr>
          </a:p>
          <a:p>
            <a:pPr marL="633413" indent="-633413">
              <a:defRPr/>
            </a:pPr>
            <a:r>
              <a:rPr lang="es-MX" sz="2000" dirty="0">
                <a:solidFill>
                  <a:schemeClr val="tx1"/>
                </a:solidFill>
                <a:latin typeface="Arial Narrow" pitchFamily="34" charset="0"/>
              </a:rPr>
              <a:t>      d. Poseer un receptor satelital para utilizar el Sistema Navegación Satelital de Posición.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rchivo:Geostat.gif">
            <a:hlinkClick r:id="rId3"/>
          </p:cNvPr>
          <p:cNvPicPr>
            <a:picLocks noChangeAspect="1" noChangeArrowheads="1" noCrop="1"/>
          </p:cNvPicPr>
          <p:nvPr/>
        </p:nvPicPr>
        <p:blipFill>
          <a:blip r:embed="rId4" cstate="print"/>
          <a:srcRect/>
          <a:stretch>
            <a:fillRect/>
          </a:stretch>
        </p:blipFill>
        <p:spPr bwMode="auto">
          <a:xfrm>
            <a:off x="827584" y="908050"/>
            <a:ext cx="2447925" cy="2449513"/>
          </a:xfrm>
          <a:prstGeom prst="rect">
            <a:avLst/>
          </a:prstGeom>
          <a:noFill/>
          <a:ln w="9525">
            <a:noFill/>
            <a:miter lim="800000"/>
            <a:headEnd/>
            <a:tailEnd/>
          </a:ln>
        </p:spPr>
      </p:pic>
      <p:sp>
        <p:nvSpPr>
          <p:cNvPr id="10243" name="2 Marcador de contenido"/>
          <p:cNvSpPr>
            <a:spLocks noGrp="1"/>
          </p:cNvSpPr>
          <p:nvPr>
            <p:ph idx="1"/>
          </p:nvPr>
        </p:nvSpPr>
        <p:spPr>
          <a:xfrm>
            <a:off x="4140200" y="692150"/>
            <a:ext cx="4392613" cy="4176713"/>
          </a:xfrm>
        </p:spPr>
        <p:txBody>
          <a:bodyPr rtlCol="0">
            <a:noAutofit/>
          </a:bodyPr>
          <a:lstStyle/>
          <a:p>
            <a:pPr eaLnBrk="1" fontAlgn="auto" hangingPunct="1">
              <a:spcAft>
                <a:spcPts val="0"/>
              </a:spcAft>
              <a:buFont typeface="Arial" pitchFamily="34" charset="0"/>
              <a:buNone/>
              <a:defRPr/>
            </a:pPr>
            <a:r>
              <a:rPr lang="es-MX" sz="2000" dirty="0" smtClean="0">
                <a:latin typeface="Arial Narrow" pitchFamily="34" charset="0"/>
              </a:rPr>
              <a:t>Clasificarlos por tipos de órbitas satelitales:</a:t>
            </a:r>
          </a:p>
          <a:p>
            <a:pPr eaLnBrk="1" fontAlgn="auto" hangingPunct="1">
              <a:spcAft>
                <a:spcPts val="0"/>
              </a:spcAft>
              <a:buFont typeface="Wingdings" pitchFamily="2" charset="2"/>
              <a:buChar char="§"/>
              <a:defRPr/>
            </a:pPr>
            <a:r>
              <a:rPr lang="es-MX" sz="2000" dirty="0" smtClean="0">
                <a:latin typeface="Arial Narrow" pitchFamily="34" charset="0"/>
              </a:rPr>
              <a:t> </a:t>
            </a:r>
            <a:r>
              <a:rPr lang="es-MX" sz="2000" b="1" dirty="0" smtClean="0">
                <a:latin typeface="Arial Narrow" pitchFamily="34" charset="0"/>
              </a:rPr>
              <a:t>GEO Orbita Geoestacionaria</a:t>
            </a:r>
            <a:r>
              <a:rPr lang="es-MX" sz="2000" dirty="0" smtClean="0">
                <a:latin typeface="Arial Narrow" pitchFamily="34" charset="0"/>
              </a:rPr>
              <a:t>, esto significa que rota igual que la tierra a una altura de 36,000 km sobre el ecuador, por lo tanto tiene un periodo orbital de 24 horas, de comunicación.</a:t>
            </a:r>
          </a:p>
          <a:p>
            <a:pPr eaLnBrk="1" fontAlgn="auto" hangingPunct="1">
              <a:spcAft>
                <a:spcPts val="0"/>
              </a:spcAft>
              <a:buFont typeface="Wingdings" pitchFamily="2" charset="2"/>
              <a:buChar char="§"/>
              <a:defRPr/>
            </a:pPr>
            <a:endParaRPr lang="es-MX" sz="2000" dirty="0" smtClean="0">
              <a:latin typeface="Arial Narrow" pitchFamily="34" charset="0"/>
            </a:endParaRPr>
          </a:p>
          <a:p>
            <a:pPr eaLnBrk="1" fontAlgn="auto" hangingPunct="1">
              <a:spcAft>
                <a:spcPts val="0"/>
              </a:spcAft>
              <a:buFont typeface="Wingdings" pitchFamily="2" charset="2"/>
              <a:buChar char="§"/>
              <a:defRPr/>
            </a:pPr>
            <a:r>
              <a:rPr lang="es-MX" sz="2000" dirty="0" smtClean="0">
                <a:latin typeface="Arial Narrow" pitchFamily="34" charset="0"/>
              </a:rPr>
              <a:t> </a:t>
            </a:r>
            <a:r>
              <a:rPr lang="es-MX" sz="2000" b="1" dirty="0" smtClean="0">
                <a:latin typeface="Arial Narrow" pitchFamily="34" charset="0"/>
              </a:rPr>
              <a:t>MEO Es de órbita mediana </a:t>
            </a:r>
            <a:r>
              <a:rPr lang="es-MX" sz="2000" dirty="0" smtClean="0">
                <a:latin typeface="Arial Narrow" pitchFamily="34" charset="0"/>
              </a:rPr>
              <a:t>rota de 10.000 a 20.000 km y tiene un periodo orbital de 10 a 14 horas, GPS. </a:t>
            </a:r>
          </a:p>
          <a:p>
            <a:pPr eaLnBrk="1" fontAlgn="auto" hangingPunct="1">
              <a:spcAft>
                <a:spcPts val="0"/>
              </a:spcAft>
              <a:buFont typeface="Wingdings" pitchFamily="2" charset="2"/>
              <a:buChar char="§"/>
              <a:defRPr/>
            </a:pPr>
            <a:endParaRPr lang="es-MX" sz="2000" dirty="0" smtClean="0">
              <a:latin typeface="Arial Narrow" pitchFamily="34" charset="0"/>
            </a:endParaRPr>
          </a:p>
          <a:p>
            <a:pPr eaLnBrk="1" fontAlgn="auto" hangingPunct="1">
              <a:spcAft>
                <a:spcPts val="0"/>
              </a:spcAft>
              <a:buFont typeface="Wingdings" pitchFamily="2" charset="2"/>
              <a:buChar char="§"/>
              <a:defRPr/>
            </a:pPr>
            <a:r>
              <a:rPr lang="es-MX" sz="2000" b="1" dirty="0" smtClean="0">
                <a:latin typeface="Arial Narrow" pitchFamily="34" charset="0"/>
              </a:rPr>
              <a:t>LEO Son satélites de órbita baja </a:t>
            </a:r>
            <a:r>
              <a:rPr lang="es-MX" sz="2000" dirty="0" smtClean="0">
                <a:latin typeface="Arial Narrow" pitchFamily="34" charset="0"/>
              </a:rPr>
              <a:t>están a una altura de 700 a 1400 km y tienen un periodo orbital de 80 a 150 minutos.</a:t>
            </a:r>
            <a:endParaRPr lang="es-MX"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ox(in)">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box(in)">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3" end="3"/>
                                            </p:txEl>
                                          </p:spTgt>
                                        </p:tgtEl>
                                        <p:attrNameLst>
                                          <p:attrName>style.visibility</p:attrName>
                                        </p:attrNameLst>
                                      </p:cBhvr>
                                      <p:to>
                                        <p:strVal val="visible"/>
                                      </p:to>
                                    </p:set>
                                    <p:animEffect transition="in" filter="box(in)">
                                      <p:cBhvr>
                                        <p:cTn id="17" dur="500"/>
                                        <p:tgtEl>
                                          <p:spTgt spid="102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43">
                                            <p:txEl>
                                              <p:pRg st="5" end="5"/>
                                            </p:txEl>
                                          </p:spTgt>
                                        </p:tgtEl>
                                        <p:attrNameLst>
                                          <p:attrName>style.visibility</p:attrName>
                                        </p:attrNameLst>
                                      </p:cBhvr>
                                      <p:to>
                                        <p:strVal val="visible"/>
                                      </p:to>
                                    </p:set>
                                    <p:animEffect transition="in" filter="box(in)">
                                      <p:cBhvr>
                                        <p:cTn id="22" dur="500"/>
                                        <p:tgtEl>
                                          <p:spTgt spid="1024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194"/>
                                        </p:tgtEl>
                                        <p:attrNameLst>
                                          <p:attrName>style.visibility</p:attrName>
                                        </p:attrNameLst>
                                      </p:cBhvr>
                                      <p:to>
                                        <p:strVal val="visible"/>
                                      </p:to>
                                    </p:set>
                                    <p:animEffect transition="in" filter="checkerboard(across)">
                                      <p:cBhvr>
                                        <p:cTn id="2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3.bp.blogspot.com/_0rA-CYl5TLE/TLcX5ipxjaI/AAAAAAAAAF8/xJi-dTN-xi0/s1600/1221336821992basura20espacial20grandebjyj7b6.jpg"/>
          <p:cNvPicPr>
            <a:picLocks noChangeAspect="1" noChangeArrowheads="1"/>
          </p:cNvPicPr>
          <p:nvPr/>
        </p:nvPicPr>
        <p:blipFill>
          <a:blip r:embed="rId2" cstate="print"/>
          <a:srcRect/>
          <a:stretch>
            <a:fillRect/>
          </a:stretch>
        </p:blipFill>
        <p:spPr bwMode="auto">
          <a:xfrm>
            <a:off x="4572000" y="3429000"/>
            <a:ext cx="4176464" cy="2891398"/>
          </a:xfrm>
          <a:prstGeom prst="rect">
            <a:avLst/>
          </a:prstGeom>
          <a:noFill/>
          <a:ln w="9525">
            <a:noFill/>
            <a:miter lim="800000"/>
            <a:headEnd/>
            <a:tailEnd/>
          </a:ln>
        </p:spPr>
      </p:pic>
      <p:sp>
        <p:nvSpPr>
          <p:cNvPr id="2" name="1 Rectángulo"/>
          <p:cNvSpPr/>
          <p:nvPr/>
        </p:nvSpPr>
        <p:spPr>
          <a:xfrm>
            <a:off x="899592" y="548680"/>
            <a:ext cx="3096344" cy="2862322"/>
          </a:xfrm>
          <a:prstGeom prst="rect">
            <a:avLst/>
          </a:prstGeom>
        </p:spPr>
        <p:txBody>
          <a:bodyPr wrap="square">
            <a:spAutoFit/>
          </a:bodyPr>
          <a:lstStyle/>
          <a:p>
            <a:r>
              <a:rPr lang="es-MX" sz="2000" dirty="0">
                <a:latin typeface="Arial Narrow" pitchFamily="34" charset="0"/>
              </a:rPr>
              <a:t>La composición de los objetos </a:t>
            </a:r>
          </a:p>
          <a:p>
            <a:r>
              <a:rPr lang="es-MX" sz="2000" dirty="0">
                <a:latin typeface="Arial Narrow" pitchFamily="34" charset="0"/>
              </a:rPr>
              <a:t>artificiales que orbitan la Tierra:</a:t>
            </a:r>
          </a:p>
          <a:p>
            <a:endParaRPr lang="es-MX" sz="2000" dirty="0">
              <a:latin typeface="Arial Narrow" pitchFamily="34" charset="0"/>
            </a:endParaRPr>
          </a:p>
          <a:p>
            <a:r>
              <a:rPr lang="es-MX" sz="2000" b="1" dirty="0">
                <a:latin typeface="Arial Narrow" pitchFamily="34" charset="0"/>
              </a:rPr>
              <a:t>Naves operativas - 7%</a:t>
            </a:r>
          </a:p>
          <a:p>
            <a:r>
              <a:rPr lang="es-MX" sz="2000" b="1" dirty="0">
                <a:latin typeface="Arial Narrow" pitchFamily="34" charset="0"/>
              </a:rPr>
              <a:t>Naves obsoletas - 22%</a:t>
            </a:r>
          </a:p>
          <a:p>
            <a:r>
              <a:rPr lang="es-MX" sz="2000" b="1" dirty="0">
                <a:latin typeface="Arial Narrow" pitchFamily="34" charset="0"/>
              </a:rPr>
              <a:t>Restos de cohetes - 17%</a:t>
            </a:r>
          </a:p>
          <a:p>
            <a:r>
              <a:rPr lang="es-MX" sz="2000" b="1" dirty="0">
                <a:latin typeface="Arial Narrow" pitchFamily="34" charset="0"/>
              </a:rPr>
              <a:t>Objetos relacionados </a:t>
            </a:r>
          </a:p>
          <a:p>
            <a:r>
              <a:rPr lang="es-MX" sz="2000" b="1" dirty="0">
                <a:latin typeface="Arial Narrow" pitchFamily="34" charset="0"/>
              </a:rPr>
              <a:t>con las misiones - 13%</a:t>
            </a:r>
          </a:p>
          <a:p>
            <a:r>
              <a:rPr lang="es-MX" sz="2000" b="1" dirty="0">
                <a:latin typeface="Arial Narrow" pitchFamily="34" charset="0"/>
              </a:rPr>
              <a:t>Otros fragmentos - 41%</a:t>
            </a:r>
          </a:p>
        </p:txBody>
      </p:sp>
      <p:pic>
        <p:nvPicPr>
          <p:cNvPr id="4" name="Picture 6" descr="http://www.marcelovega.com/blog/wp-content/uploads/2008/09/satelite1.jpg"/>
          <p:cNvPicPr>
            <a:picLocks noChangeAspect="1" noChangeArrowheads="1"/>
          </p:cNvPicPr>
          <p:nvPr/>
        </p:nvPicPr>
        <p:blipFill>
          <a:blip r:embed="rId3" cstate="print"/>
          <a:srcRect/>
          <a:stretch>
            <a:fillRect/>
          </a:stretch>
        </p:blipFill>
        <p:spPr bwMode="auto">
          <a:xfrm>
            <a:off x="6156176" y="476672"/>
            <a:ext cx="2592288" cy="23702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checkerboard(across)">
                                      <p:cBhvr>
                                        <p:cTn id="1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2 Marcador de contenido"/>
          <p:cNvSpPr>
            <a:spLocks noGrp="1"/>
          </p:cNvSpPr>
          <p:nvPr>
            <p:ph idx="1"/>
          </p:nvPr>
        </p:nvSpPr>
        <p:spPr>
          <a:xfrm>
            <a:off x="539552" y="593304"/>
            <a:ext cx="3816424" cy="6264696"/>
          </a:xfrm>
        </p:spPr>
        <p:txBody>
          <a:bodyPr/>
          <a:lstStyle/>
          <a:p>
            <a:pPr eaLnBrk="1" hangingPunct="1">
              <a:spcBef>
                <a:spcPct val="0"/>
              </a:spcBef>
            </a:pPr>
            <a:r>
              <a:rPr lang="es-MX" sz="2400" dirty="0" smtClean="0">
                <a:latin typeface="Arial Narrow" pitchFamily="34" charset="0"/>
                <a:cs typeface="Arial" charset="0"/>
              </a:rPr>
              <a:t>La </a:t>
            </a:r>
            <a:r>
              <a:rPr lang="es-MX" sz="2800" b="1" dirty="0" smtClean="0">
                <a:latin typeface="Arial Narrow" pitchFamily="34" charset="0"/>
                <a:cs typeface="Arial" charset="0"/>
              </a:rPr>
              <a:t>basura tecnológica espacial </a:t>
            </a:r>
            <a:r>
              <a:rPr lang="es-MX" sz="2400" dirty="0" smtClean="0">
                <a:latin typeface="Arial Narrow" pitchFamily="34" charset="0"/>
                <a:cs typeface="Arial" charset="0"/>
              </a:rPr>
              <a:t>o chatarra espacial es cualquier objeto artificial sin utilidad que orbita la Tierra: que son restos de cohetes y satélites viejos, restos de explosiones, o restos de componentes de cohetes como polvo y pequeñas partículas de pintura.</a:t>
            </a:r>
          </a:p>
          <a:p>
            <a:pPr eaLnBrk="1" hangingPunct="1"/>
            <a:endParaRPr lang="es-MX" dirty="0" smtClean="0"/>
          </a:p>
        </p:txBody>
      </p:sp>
      <p:pic>
        <p:nvPicPr>
          <p:cNvPr id="10243" name="Picture 2" descr="http://t1.gstatic.com/images?q=tbn:ANd9GcQE0-unx4XdvF306lh48ZJ6gSy2YKso_e1YuU9nKVqzq6pY3geI"/>
          <p:cNvPicPr>
            <a:picLocks noChangeAspect="1" noChangeArrowheads="1"/>
          </p:cNvPicPr>
          <p:nvPr/>
        </p:nvPicPr>
        <p:blipFill>
          <a:blip r:embed="rId2" cstate="print"/>
          <a:srcRect/>
          <a:stretch>
            <a:fillRect/>
          </a:stretch>
        </p:blipFill>
        <p:spPr bwMode="auto">
          <a:xfrm>
            <a:off x="5076056" y="620688"/>
            <a:ext cx="3786187" cy="2719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box(in)">
                                      <p:cBhvr>
                                        <p:cTn id="7" dur="500"/>
                                        <p:tgtEl>
                                          <p:spTgt spid="102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checkerboard(across)">
                                      <p:cBhvr>
                                        <p:cTn id="12"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2386" name="Group 2"/>
          <p:cNvGraphicFramePr>
            <a:graphicFrameLocks noGrp="1"/>
          </p:cNvGraphicFramePr>
          <p:nvPr>
            <p:extLst>
              <p:ext uri="{D42A27DB-BD31-4B8C-83A1-F6EECF244321}">
                <p14:modId xmlns:p14="http://schemas.microsoft.com/office/powerpoint/2010/main" xmlns="" val="3007449743"/>
              </p:ext>
            </p:extLst>
          </p:nvPr>
        </p:nvGraphicFramePr>
        <p:xfrm>
          <a:off x="1475656" y="692696"/>
          <a:ext cx="5760640" cy="5517262"/>
        </p:xfrm>
        <a:graphic>
          <a:graphicData uri="http://schemas.openxmlformats.org/drawingml/2006/table">
            <a:tbl>
              <a:tblPr/>
              <a:tblGrid>
                <a:gridCol w="1548938"/>
                <a:gridCol w="827326"/>
                <a:gridCol w="1008112"/>
                <a:gridCol w="1152128"/>
                <a:gridCol w="1224136"/>
              </a:tblGrid>
              <a:tr h="28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Narrow" pitchFamily="34" charset="0"/>
                          <a:cs typeface="Times New Roman" pitchFamily="18" charset="0"/>
                        </a:rPr>
                        <a:t>Объект</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2060"/>
                          </a:solidFill>
                          <a:effectLst/>
                          <a:latin typeface="Arial Narrow" pitchFamily="34" charset="0"/>
                          <a:cs typeface="Times New Roman" pitchFamily="18" charset="0"/>
                        </a:rPr>
                        <a:t>Страна</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2060"/>
                          </a:solidFill>
                          <a:effectLst/>
                          <a:latin typeface="Arial Narrow" pitchFamily="34" charset="0"/>
                          <a:cs typeface="Times New Roman" pitchFamily="18" charset="0"/>
                        </a:rPr>
                        <a:t>Масса (кг)</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Narrow" pitchFamily="34" charset="0"/>
                          <a:cs typeface="Times New Roman" pitchFamily="18" charset="0"/>
                        </a:rPr>
                        <a:t>Дата падения</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Narrow" pitchFamily="34" charset="0"/>
                          <a:cs typeface="Times New Roman" pitchFamily="18" charset="0"/>
                        </a:rPr>
                        <a:t>Reentry Mode</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2">
                        <a:lumMod val="40000"/>
                        <a:lumOff val="60000"/>
                      </a:schemeClr>
                    </a:solidFill>
                  </a:tcPr>
                </a:tc>
              </a:tr>
              <a:tr h="28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Mir</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Narrow" pitchFamily="34" charset="0"/>
                          <a:cs typeface="Times New Roman" pitchFamily="18" charset="0"/>
                        </a:rPr>
                        <a:t>Russia</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120,000</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23 MAR 2001</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Controlled</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28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Skylab</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USA</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69,000</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11 JUL 1979</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Uncontrolled</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4809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Salyut 7/Cosmos 1686</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USSR</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40,000</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07 FEB 1991</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Uncontrolled</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4809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Salyut 6/Cosmos 1267</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USSR</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35,000</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29 JUL 1982</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Controlled</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28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Cosmos 557</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USSR</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19,400</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22 MAY 1973</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Uncontrolled</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28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Salyut 5</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USSR</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19,000</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08 AUG 1977</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Controlled</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28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Salyut 1</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USSR</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18,900</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11 OCT 1971</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Controlled</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28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Salyut 3</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USSR</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18,900</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24 JAN 1975</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Controlled</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28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Salyut 4</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USSR</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18,900</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02 FEB 1977</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Controlled</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4809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Apollo SA-5 Nose Cone</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USA</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17,100</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30 APR 1966</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Uncontrolled</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4809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Apollo SA-6 CSM BP-13</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USA</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16,900</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01 JUN 1964</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Uncontrolled</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4809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Apollo SA-7 CSM BP-15</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USA</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16,650</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22 SEP 1964</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Uncontrolled</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28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Cosmos 929</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USSR</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15,000</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02 FEB 1978</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Controlled</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28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Cosmos 1443</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USSR</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15,000</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19 SEP 1983</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Controlled</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28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Compton GRO</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USA</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14,910</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2060"/>
                          </a:solidFill>
                          <a:effectLst/>
                          <a:latin typeface="Arial Narrow" pitchFamily="34" charset="0"/>
                          <a:cs typeface="Times New Roman" pitchFamily="18" charset="0"/>
                        </a:rPr>
                        <a:t>04 JUN 2000</a:t>
                      </a:r>
                      <a:endParaRPr kumimoji="0" lang="ru-RU" sz="1200" b="0" i="0" u="none" strike="noStrike" cap="none" normalizeH="0" baseline="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Narrow" pitchFamily="34" charset="0"/>
                          <a:cs typeface="Times New Roman" pitchFamily="18" charset="0"/>
                        </a:rPr>
                        <a:t>Controlled</a:t>
                      </a:r>
                      <a:endParaRPr kumimoji="0" lang="ru-RU" sz="1200" b="0"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bl>
          </a:graphicData>
        </a:graphic>
      </p:graphicFrame>
      <p:sp>
        <p:nvSpPr>
          <p:cNvPr id="13418" name="Text Box 106"/>
          <p:cNvSpPr txBox="1">
            <a:spLocks noChangeArrowheads="1"/>
          </p:cNvSpPr>
          <p:nvPr/>
        </p:nvSpPr>
        <p:spPr bwMode="auto">
          <a:xfrm>
            <a:off x="1692274" y="188913"/>
            <a:ext cx="5472013" cy="461665"/>
          </a:xfrm>
          <a:prstGeom prst="rect">
            <a:avLst/>
          </a:prstGeom>
          <a:noFill/>
          <a:ln w="9525">
            <a:noFill/>
            <a:miter lim="800000"/>
            <a:headEnd/>
            <a:tailEnd/>
          </a:ln>
        </p:spPr>
        <p:txBody>
          <a:bodyPr wrap="square">
            <a:spAutoFit/>
          </a:bodyPr>
          <a:lstStyle/>
          <a:p>
            <a:r>
              <a:rPr lang="es-MX" sz="2400" b="1" dirty="0">
                <a:solidFill>
                  <a:schemeClr val="tx1"/>
                </a:solidFill>
                <a:latin typeface="Arial Narrow" pitchFamily="34" charset="0"/>
              </a:rPr>
              <a:t>La basura que cayó a la Tierra.</a:t>
            </a:r>
            <a:endParaRPr lang="ru-RU" sz="2400" b="1" dirty="0">
              <a:solidFill>
                <a:schemeClr val="tx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418"/>
                                        </p:tgtEl>
                                        <p:attrNameLst>
                                          <p:attrName>style.visibility</p:attrName>
                                        </p:attrNameLst>
                                      </p:cBhvr>
                                      <p:to>
                                        <p:strVal val="visible"/>
                                      </p:to>
                                    </p:set>
                                    <p:animEffect transition="in" filter="box(in)">
                                      <p:cBhvr>
                                        <p:cTn id="7" dur="500"/>
                                        <p:tgtEl>
                                          <p:spTgt spid="134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72386"/>
                                        </p:tgtEl>
                                        <p:attrNameLst>
                                          <p:attrName>style.visibility</p:attrName>
                                        </p:attrNameLst>
                                      </p:cBhvr>
                                      <p:to>
                                        <p:strVal val="visible"/>
                                      </p:to>
                                    </p:set>
                                    <p:animEffect transition="in" filter="checkerboard(across)">
                                      <p:cBhvr>
                                        <p:cTn id="12" dur="500"/>
                                        <p:tgtEl>
                                          <p:spTgt spid="272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TotalTime>
  <Words>2302</Words>
  <Application>Microsoft Office PowerPoint</Application>
  <PresentationFormat>Presentación en pantalla (4:3)</PresentationFormat>
  <Paragraphs>279</Paragraphs>
  <Slides>50</Slides>
  <Notes>16</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50</vt:i4>
      </vt:variant>
    </vt:vector>
  </HeadingPairs>
  <TitlesOfParts>
    <vt:vector size="52" baseType="lpstr">
      <vt:lpstr>Tema de Office</vt:lpstr>
      <vt:lpstr>Fotografía de Photo Editor</vt:lpstr>
      <vt:lpstr>Diapositiva 1</vt:lpstr>
      <vt:lpstr>Diapositiva 2</vt:lpstr>
      <vt:lpstr>Diapositiva 3</vt:lpstr>
      <vt:lpstr>ERA ESPACIAL</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Las zonas protegidas del espacio cercano a la Tierra. El dibujo de la Agencia Espacial Europea. </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Изображения обнаруженного 20 мая 2007 г. в Терскольской обсерватории неизвестного фрагмента  и каталожного объекта. (сложены 4 кадра с интервалом в 30 сек. ) </vt:lpstr>
      <vt:lpstr>Diapositiva 34</vt:lpstr>
      <vt:lpstr>Diapositiva 35</vt:lpstr>
      <vt:lpstr>Diapositiva 36</vt:lpstr>
      <vt:lpstr>Diapositiva 37</vt:lpstr>
      <vt:lpstr>Diapositiva 38</vt:lpstr>
      <vt:lpstr>30 de abril de 2012</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ticila</dc:creator>
  <cp:lastModifiedBy>ticila</cp:lastModifiedBy>
  <cp:revision>36</cp:revision>
  <dcterms:created xsi:type="dcterms:W3CDTF">2012-04-26T21:58:25Z</dcterms:created>
  <dcterms:modified xsi:type="dcterms:W3CDTF">2012-05-03T05:56:11Z</dcterms:modified>
</cp:coreProperties>
</file>