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258" r:id="rId3"/>
    <p:sldId id="287" r:id="rId4"/>
    <p:sldId id="261" r:id="rId5"/>
    <p:sldId id="262" r:id="rId6"/>
    <p:sldId id="289" r:id="rId7"/>
    <p:sldId id="290" r:id="rId8"/>
    <p:sldId id="265" r:id="rId9"/>
    <p:sldId id="266" r:id="rId10"/>
    <p:sldId id="268" r:id="rId11"/>
    <p:sldId id="269" r:id="rId12"/>
    <p:sldId id="270" r:id="rId13"/>
    <p:sldId id="271" r:id="rId14"/>
    <p:sldId id="291" r:id="rId15"/>
    <p:sldId id="272" r:id="rId16"/>
    <p:sldId id="285" r:id="rId17"/>
    <p:sldId id="284" r:id="rId18"/>
    <p:sldId id="288" r:id="rId19"/>
    <p:sldId id="260" r:id="rId20"/>
    <p:sldId id="286" r:id="rId21"/>
    <p:sldId id="264" r:id="rId22"/>
    <p:sldId id="259" r:id="rId23"/>
    <p:sldId id="278" r:id="rId24"/>
    <p:sldId id="279" r:id="rId25"/>
    <p:sldId id="280" r:id="rId26"/>
    <p:sldId id="281" r:id="rId27"/>
    <p:sldId id="282" r:id="rId28"/>
    <p:sldId id="283" r:id="rId29"/>
    <p:sldId id="267" r:id="rId3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0E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snapToGrid="0" snapToObjects="1">
      <p:cViewPr varScale="1">
        <p:scale>
          <a:sx n="140" d="100"/>
          <a:sy n="140" d="100"/>
        </p:scale>
        <p:origin x="-2248" y="-104"/>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596974-8235-244A-A372-F230955E7B49}" type="datetimeFigureOut">
              <a:rPr kumimoji="1" lang="ja-JP" altLang="en-US" smtClean="0"/>
              <a:t>12/07/11</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3A62A8-FEB4-9144-BA55-6B5074CA087B}" type="slidenum">
              <a:rPr kumimoji="1" lang="ja-JP" altLang="en-US" smtClean="0"/>
              <a:t>‹#›</a:t>
            </a:fld>
            <a:endParaRPr kumimoji="1" lang="ja-JP" altLang="en-US"/>
          </a:p>
        </p:txBody>
      </p:sp>
    </p:spTree>
    <p:extLst>
      <p:ext uri="{BB962C8B-B14F-4D97-AF65-F5344CB8AC3E}">
        <p14:creationId xmlns:p14="http://schemas.microsoft.com/office/powerpoint/2010/main" val="1420933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CB92D-3820-E44E-B830-C8C064E44569}" type="datetimeFigureOut">
              <a:rPr kumimoji="1" lang="ja-JP" altLang="en-US" smtClean="0"/>
              <a:t>12/07/11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E2824-5069-2045-9432-7F84DE4E5BD9}" type="slidenum">
              <a:rPr kumimoji="1" lang="ja-JP" altLang="en-US" smtClean="0"/>
              <a:t>‹#›</a:t>
            </a:fld>
            <a:endParaRPr kumimoji="1" lang="ja-JP" altLang="en-US"/>
          </a:p>
        </p:txBody>
      </p:sp>
    </p:spTree>
    <p:extLst>
      <p:ext uri="{BB962C8B-B14F-4D97-AF65-F5344CB8AC3E}">
        <p14:creationId xmlns:p14="http://schemas.microsoft.com/office/powerpoint/2010/main" val="25375798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This presentation introduces the search strategy of breakup</a:t>
            </a:r>
            <a:r>
              <a:rPr kumimoji="1" lang="en-US" altLang="ja-JP" baseline="0" dirty="0" smtClean="0"/>
              <a:t> fragments</a:t>
            </a:r>
            <a:r>
              <a:rPr kumimoji="1" lang="en-US" altLang="ja-JP" dirty="0" smtClean="0"/>
              <a:t> especially</a:t>
            </a:r>
            <a:r>
              <a:rPr kumimoji="1" lang="en-US" altLang="ja-JP" baseline="0" dirty="0" smtClean="0"/>
              <a:t> focusing on the observation planning and origin identification techniques demonstrated in the collaborative observations.  I have been validating the search strategy by selecting the search target from a confirmed breakup event in GEO.  This collaborative observation targets the well-known breakup event of Titan IIIC </a:t>
            </a:r>
            <a:r>
              <a:rPr kumimoji="1" lang="en-US" altLang="ja-JP" baseline="0" dirty="0" err="1" smtClean="0"/>
              <a:t>Transtage</a:t>
            </a:r>
            <a:r>
              <a:rPr kumimoji="1" lang="en-US" altLang="ja-JP" baseline="0" dirty="0" smtClean="0"/>
              <a:t> whose ID is 1968-081E. (As you can see in the map, I employed three sensors from two observation sites in Japan and Taiwan. (and more explanation about the sensors if necessary)) The purpose of collaboration is to assure the detectability of target fragments. Usually suffered by the weather conditions, and any operational issues unexpected.  In near future, I am going to apply the developing search strategy to the unconfirmed breakup events in the earth orbits.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smtClean="0"/>
              <a:t>I acquired a remarkable result in the collaborative observation, which detected forty </a:t>
            </a:r>
            <a:r>
              <a:rPr kumimoji="1" lang="en-US" altLang="ja-JP" baseline="0" dirty="0" err="1" smtClean="0"/>
              <a:t>uncataloged</a:t>
            </a:r>
            <a:r>
              <a:rPr kumimoji="1" lang="en-US" altLang="ja-JP" baseline="0" dirty="0" smtClean="0"/>
              <a:t> objects that are associated with the target breakup event. So,</a:t>
            </a:r>
            <a:r>
              <a:rPr kumimoji="1" lang="en-US" altLang="ja-JP" dirty="0" smtClean="0"/>
              <a:t> </a:t>
            </a:r>
            <a:r>
              <a:rPr lang="en-US" altLang="ja-JP" sz="1200" dirty="0" smtClean="0"/>
              <a:t>From now,</a:t>
            </a:r>
            <a:r>
              <a:rPr lang="en-US" altLang="ja-JP" sz="1200" baseline="0" dirty="0" smtClean="0"/>
              <a:t> I would like to introduce the search strategy we have demonstrated in the collaborative observations.  </a:t>
            </a:r>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2</a:t>
            </a:fld>
            <a:endParaRPr kumimoji="1" lang="ja-JP" altLang="en-US"/>
          </a:p>
        </p:txBody>
      </p:sp>
    </p:spTree>
    <p:extLst>
      <p:ext uri="{BB962C8B-B14F-4D97-AF65-F5344CB8AC3E}">
        <p14:creationId xmlns:p14="http://schemas.microsoft.com/office/powerpoint/2010/main" val="3510333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40</a:t>
            </a:r>
            <a:r>
              <a:rPr kumimoji="1" lang="en-US" altLang="ja-JP" baseline="0" dirty="0" smtClean="0"/>
              <a:t> measurement points out of 96 are finally associated with the probability distribution.  Thus, we can conclude that the 40 UCTs are identified with the </a:t>
            </a:r>
            <a:r>
              <a:rPr kumimoji="1" lang="en-US" altLang="ja-JP" baseline="0" dirty="0" err="1" smtClean="0"/>
              <a:t>Transtage</a:t>
            </a:r>
            <a:r>
              <a:rPr kumimoji="1" lang="en-US" altLang="ja-JP" baseline="0" dirty="0" smtClean="0"/>
              <a:t> fragments.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11</a:t>
            </a:fld>
            <a:endParaRPr kumimoji="1" lang="ja-JP" altLang="en-US"/>
          </a:p>
        </p:txBody>
      </p:sp>
    </p:spTree>
    <p:extLst>
      <p:ext uri="{BB962C8B-B14F-4D97-AF65-F5344CB8AC3E}">
        <p14:creationId xmlns:p14="http://schemas.microsoft.com/office/powerpoint/2010/main" val="420897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associated</a:t>
            </a:r>
            <a:r>
              <a:rPr kumimoji="1" lang="en-US" altLang="ja-JP" baseline="0" dirty="0" smtClean="0"/>
              <a:t> UCTs have also unique feature in motion frame.  In the motion frame, the associated UCTs are clearly distinguished from not associated ones.  The traveling speed of associated UCTs have a bias from the prediction results.  However, (Click) the </a:t>
            </a:r>
            <a:r>
              <a:rPr kumimoji="1" lang="en-US" altLang="ja-JP" baseline="0" dirty="0" err="1" smtClean="0"/>
              <a:t>qualtitative</a:t>
            </a:r>
            <a:r>
              <a:rPr kumimoji="1" lang="en-US" altLang="ja-JP" baseline="0" dirty="0" smtClean="0"/>
              <a:t> features of measured motions and predicted ones are in good correspondence.  From these evidences, we can conclude the observation planning worked well as intended.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12</a:t>
            </a:fld>
            <a:endParaRPr kumimoji="1" lang="ja-JP" altLang="en-US"/>
          </a:p>
        </p:txBody>
      </p:sp>
    </p:spTree>
    <p:extLst>
      <p:ext uri="{BB962C8B-B14F-4D97-AF65-F5344CB8AC3E}">
        <p14:creationId xmlns:p14="http://schemas.microsoft.com/office/powerpoint/2010/main" val="46361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a:t>
            </a:r>
            <a:r>
              <a:rPr kumimoji="1" lang="en-US" altLang="ja-JP" baseline="0" dirty="0" smtClean="0"/>
              <a:t> would like to conclude the presentation.  First, </a:t>
            </a:r>
            <a:r>
              <a:rPr kumimoji="1" lang="en-US" altLang="ja-JP" baseline="0" dirty="0" err="1" smtClean="0"/>
              <a:t>blablabla</a:t>
            </a:r>
            <a:r>
              <a:rPr kumimoji="1" lang="en-US" altLang="ja-JP" baseline="0" dirty="0" smtClean="0"/>
              <a:t>…. Second, </a:t>
            </a:r>
            <a:r>
              <a:rPr kumimoji="1" lang="en-US" altLang="ja-JP" baseline="0" dirty="0" err="1" smtClean="0"/>
              <a:t>blablabla</a:t>
            </a:r>
            <a:r>
              <a:rPr kumimoji="1" lang="en-US" altLang="ja-JP" baseline="0"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13</a:t>
            </a:fld>
            <a:endParaRPr kumimoji="1" lang="ja-JP" altLang="en-US"/>
          </a:p>
        </p:txBody>
      </p:sp>
    </p:spTree>
    <p:extLst>
      <p:ext uri="{BB962C8B-B14F-4D97-AF65-F5344CB8AC3E}">
        <p14:creationId xmlns:p14="http://schemas.microsoft.com/office/powerpoint/2010/main" val="182620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am</a:t>
            </a:r>
            <a:r>
              <a:rPr kumimoji="1" lang="en-US" altLang="ja-JP" baseline="0" dirty="0" smtClean="0"/>
              <a:t> really appreciated that many persons joined in this research with interests.  </a:t>
            </a:r>
            <a:r>
              <a:rPr kumimoji="1" lang="en-US" altLang="ja-JP" dirty="0" smtClean="0"/>
              <a:t>I could not accomplished the collaborative</a:t>
            </a:r>
            <a:r>
              <a:rPr kumimoji="1" lang="en-US" altLang="ja-JP" baseline="0" dirty="0" smtClean="0"/>
              <a:t> observations without the supports by them.  This is the end of my presentation. Thank you for your kind listening.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14</a:t>
            </a:fld>
            <a:endParaRPr kumimoji="1" lang="ja-JP" altLang="en-US"/>
          </a:p>
        </p:txBody>
      </p:sp>
    </p:spTree>
    <p:extLst>
      <p:ext uri="{BB962C8B-B14F-4D97-AF65-F5344CB8AC3E}">
        <p14:creationId xmlns:p14="http://schemas.microsoft.com/office/powerpoint/2010/main" val="21572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targets of this research are breakup events in the geostationary region.  There are two confirmed breakup events.  Explosion of the </a:t>
            </a:r>
            <a:r>
              <a:rPr kumimoji="1" lang="en-US" altLang="ja-JP" baseline="0" dirty="0" err="1" smtClean="0"/>
              <a:t>Ekran</a:t>
            </a:r>
            <a:r>
              <a:rPr kumimoji="1" lang="en-US" altLang="ja-JP" baseline="0" dirty="0" smtClean="0"/>
              <a:t> II is the first major breakup that have been reported in a past conference.</a:t>
            </a:r>
          </a:p>
          <a:p>
            <a:r>
              <a:rPr kumimoji="1" lang="en-US" altLang="ja-JP" baseline="0" dirty="0" smtClean="0"/>
              <a:t>The second one is the explosion of Titan IIIC </a:t>
            </a:r>
            <a:r>
              <a:rPr kumimoji="1" lang="en-US" altLang="ja-JP" baseline="0" dirty="0" err="1" smtClean="0"/>
              <a:t>transtage</a:t>
            </a:r>
            <a:r>
              <a:rPr kumimoji="1" lang="en-US" altLang="ja-JP" baseline="0" dirty="0" smtClean="0"/>
              <a:t>. And this </a:t>
            </a:r>
            <a:r>
              <a:rPr kumimoji="1" lang="en-US" altLang="ja-JP" baseline="0" dirty="0" err="1" smtClean="0"/>
              <a:t>transage</a:t>
            </a:r>
            <a:r>
              <a:rPr kumimoji="1" lang="en-US" altLang="ja-JP" baseline="0" dirty="0" smtClean="0"/>
              <a:t> is the search target in the collaborative observations.  And also, there might be 9 or more unconfirmed breakups occurred in the geostationary region that will be discussed in my another presentation tomorrow. </a:t>
            </a:r>
            <a:endParaRPr kumimoji="1" lang="ja-JP" altLang="en-US" dirty="0"/>
          </a:p>
        </p:txBody>
      </p:sp>
      <p:sp>
        <p:nvSpPr>
          <p:cNvPr id="4" name="スライド番号プレースホルダー 3"/>
          <p:cNvSpPr>
            <a:spLocks noGrp="1"/>
          </p:cNvSpPr>
          <p:nvPr>
            <p:ph type="sldNum" sz="quarter" idx="10"/>
          </p:nvPr>
        </p:nvSpPr>
        <p:spPr/>
        <p:txBody>
          <a:bodyPr/>
          <a:lstStyle/>
          <a:p>
            <a:fld id="{CB14BD51-3F32-4E4D-8DE2-941FC95FEF88}" type="slidenum">
              <a:rPr kumimoji="1" lang="ja-JP" altLang="en-US" smtClean="0"/>
              <a:t>16</a:t>
            </a:fld>
            <a:endParaRPr kumimoji="1" lang="ja-JP" altLang="en-US"/>
          </a:p>
        </p:txBody>
      </p:sp>
    </p:spTree>
    <p:extLst>
      <p:ext uri="{BB962C8B-B14F-4D97-AF65-F5344CB8AC3E}">
        <p14:creationId xmlns:p14="http://schemas.microsoft.com/office/powerpoint/2010/main" val="2147554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ea typeface="Osaka" charset="0"/>
                <a:cs typeface="Osaka" charset="0"/>
              </a:rPr>
              <a:t>This research aims to contribute to space situational awareness (SSA) in the geosynchronous orbit (GEO) region</a:t>
            </a:r>
            <a:r>
              <a:rPr lang="en-US" altLang="ja-JP" baseline="0" dirty="0" smtClean="0">
                <a:ea typeface="Osaka" charset="0"/>
                <a:cs typeface="Osaka" charset="0"/>
              </a:rPr>
              <a:t> by two approaches. </a:t>
            </a:r>
            <a:endParaRPr lang="en-US" altLang="ja-JP" dirty="0" smtClean="0">
              <a:ea typeface="Osaka" charset="0"/>
              <a:cs typeface="Osaka" charset="0"/>
            </a:endParaRPr>
          </a:p>
          <a:p>
            <a:r>
              <a:rPr lang="en-US" altLang="ja-JP" dirty="0" smtClean="0">
                <a:ea typeface="Osaka" charset="0"/>
                <a:cs typeface="Osaka" charset="0"/>
              </a:rPr>
              <a:t>This research proposes to apply the orbital debris (OD) modeling techniques to devise an effective search strategy applicable for breakup fragments in the geostationary region.  The OD modeling techniques describe debris generation and propagation to effectively conduct predictive analyses of space objects that include characterizing, tracking and predicting the behavior of individual and groups of space objects.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5511D7E-1DFA-A346-BE28-5CF4FFB29190}" type="slidenum">
              <a:rPr kumimoji="1" lang="ja-JP" altLang="en-US" smtClean="0"/>
              <a:t>17</a:t>
            </a:fld>
            <a:endParaRPr kumimoji="1" lang="ja-JP" altLang="en-US"/>
          </a:p>
        </p:txBody>
      </p:sp>
    </p:spTree>
    <p:extLst>
      <p:ext uri="{BB962C8B-B14F-4D97-AF65-F5344CB8AC3E}">
        <p14:creationId xmlns:p14="http://schemas.microsoft.com/office/powerpoint/2010/main" val="422399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a:t>
            </a:r>
            <a:r>
              <a:rPr kumimoji="1" lang="en-US" altLang="ja-JP" baseline="0" dirty="0" smtClean="0"/>
              <a:t> shows a basic scheme of the breakup fragments modeling for the predictive analyses</a:t>
            </a:r>
          </a:p>
          <a:p>
            <a:r>
              <a:rPr kumimoji="1" lang="en-US" altLang="ja-JP" baseline="0" dirty="0" smtClean="0"/>
              <a:t>… In general, a propagation period from a breakup epoch to a observation epoch becomes 10 years or 20 years or more, so that propagation error of their positions become huge.  And that is true for the </a:t>
            </a:r>
            <a:r>
              <a:rPr kumimoji="1" lang="en-US" altLang="ja-JP" baseline="0" dirty="0" err="1" smtClean="0"/>
              <a:t>Transtage</a:t>
            </a:r>
            <a:r>
              <a:rPr kumimoji="1" lang="en-US" altLang="ja-JP" baseline="0" dirty="0" smtClean="0"/>
              <a:t> fragments.</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18</a:t>
            </a:fld>
            <a:endParaRPr kumimoji="1" lang="ja-JP" altLang="en-US"/>
          </a:p>
        </p:txBody>
      </p:sp>
    </p:spTree>
    <p:extLst>
      <p:ext uri="{BB962C8B-B14F-4D97-AF65-F5344CB8AC3E}">
        <p14:creationId xmlns:p14="http://schemas.microsoft.com/office/powerpoint/2010/main" val="3178669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introduced search strategy can be summarized into a sequence as shown in this figure.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19</a:t>
            </a:fld>
            <a:endParaRPr kumimoji="1" lang="ja-JP" altLang="en-US"/>
          </a:p>
        </p:txBody>
      </p:sp>
    </p:spTree>
    <p:extLst>
      <p:ext uri="{BB962C8B-B14F-4D97-AF65-F5344CB8AC3E}">
        <p14:creationId xmlns:p14="http://schemas.microsoft.com/office/powerpoint/2010/main" val="1408287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dirty="0" smtClean="0"/>
              <a:t>189 </a:t>
            </a:r>
            <a:r>
              <a:rPr lang="en-US" altLang="ja-JP" sz="1200" dirty="0" smtClean="0"/>
              <a:t>sets of images</a:t>
            </a:r>
            <a:r>
              <a:rPr kumimoji="1" lang="en-US" altLang="ja-JP" sz="1200" dirty="0" smtClean="0"/>
              <a:t> / 3 nights</a:t>
            </a:r>
          </a:p>
          <a:p>
            <a:r>
              <a:rPr kumimoji="1" lang="en-US" altLang="ja-JP" sz="1200" dirty="0" smtClean="0"/>
              <a:t>51 objects</a:t>
            </a:r>
            <a:r>
              <a:rPr kumimoji="1" lang="en-US" altLang="ja-JP" sz="1200" baseline="0" dirty="0" smtClean="0"/>
              <a:t> are correlated with cataloged objects of SSN, while 96 objects are uncorrelated.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21</a:t>
            </a:fld>
            <a:endParaRPr kumimoji="1" lang="ja-JP" altLang="en-US"/>
          </a:p>
        </p:txBody>
      </p:sp>
    </p:spTree>
    <p:extLst>
      <p:ext uri="{BB962C8B-B14F-4D97-AF65-F5344CB8AC3E}">
        <p14:creationId xmlns:p14="http://schemas.microsoft.com/office/powerpoint/2010/main" val="16558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Again</a:t>
            </a:r>
            <a:r>
              <a:rPr kumimoji="1" lang="en-US" altLang="ja-JP" baseline="0" dirty="0" smtClean="0"/>
              <a:t>, I took a survey method for breakup fragments as shown in this figure.  First, I select a observation point in inertial space</a:t>
            </a:r>
            <a:endParaRPr kumimoji="1" lang="ja-JP" altLang="en-US" dirty="0" smtClean="0"/>
          </a:p>
          <a:p>
            <a:r>
              <a:rPr kumimoji="1" lang="en-US" altLang="ja-JP" baseline="0" dirty="0" smtClean="0"/>
              <a:t> where most fragments will pass through.  And then, a sensor keeps pointing at the observation point.  But, a sensor stops the tracking during taking images to get a higher signal-to-noise ratio of fragments in the geostationary region.</a:t>
            </a:r>
          </a:p>
          <a:p>
            <a:r>
              <a:rPr kumimoji="1" lang="en-US" altLang="ja-JP" baseline="0" dirty="0" smtClean="0"/>
              <a:t>So, the tracking direction shifts from a point to another point by several minutes.</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22</a:t>
            </a:fld>
            <a:endParaRPr kumimoji="1" lang="ja-JP" altLang="en-US"/>
          </a:p>
        </p:txBody>
      </p:sp>
    </p:spTree>
    <p:extLst>
      <p:ext uri="{BB962C8B-B14F-4D97-AF65-F5344CB8AC3E}">
        <p14:creationId xmlns:p14="http://schemas.microsoft.com/office/powerpoint/2010/main" val="227233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begin with reviewing characteristics of breakup</a:t>
            </a:r>
            <a:r>
              <a:rPr kumimoji="1" lang="en-US" altLang="ja-JP" baseline="0" dirty="0" smtClean="0"/>
              <a:t> fragments …</a:t>
            </a:r>
          </a:p>
          <a:p>
            <a:r>
              <a:rPr kumimoji="1" lang="en-US" altLang="ja-JP" baseline="0" dirty="0" smtClean="0"/>
              <a:t>Therefore we need introducing predictive analyses of fragments into a strategy to effectively search them.</a:t>
            </a:r>
            <a:endParaRPr kumimoji="1" lang="ja-JP" altLang="en-US" dirty="0"/>
          </a:p>
        </p:txBody>
      </p:sp>
      <p:sp>
        <p:nvSpPr>
          <p:cNvPr id="4" name="スライド番号プレースホルダー 3"/>
          <p:cNvSpPr>
            <a:spLocks noGrp="1"/>
          </p:cNvSpPr>
          <p:nvPr>
            <p:ph type="sldNum" sz="quarter" idx="10"/>
          </p:nvPr>
        </p:nvSpPr>
        <p:spPr/>
        <p:txBody>
          <a:bodyPr/>
          <a:lstStyle/>
          <a:p>
            <a:fld id="{E5511D7E-1DFA-A346-BE28-5CF4FFB29190}" type="slidenum">
              <a:rPr kumimoji="1" lang="ja-JP" altLang="en-US" smtClean="0"/>
              <a:t>3</a:t>
            </a:fld>
            <a:endParaRPr kumimoji="1" lang="ja-JP" altLang="en-US"/>
          </a:p>
        </p:txBody>
      </p:sp>
    </p:spTree>
    <p:extLst>
      <p:ext uri="{BB962C8B-B14F-4D97-AF65-F5344CB8AC3E}">
        <p14:creationId xmlns:p14="http://schemas.microsoft.com/office/powerpoint/2010/main" val="4024476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en-US" dirty="0" smtClean="0"/>
              <a:t>検出例</a:t>
            </a:r>
            <a:r>
              <a:rPr kumimoji="1" lang="en-US" altLang="ja-JP" dirty="0" smtClean="0"/>
              <a:t>(2011.3.4, 17.7</a:t>
            </a:r>
            <a:r>
              <a:rPr kumimoji="1" lang="ja-JP" altLang="en-US" dirty="0" smtClean="0"/>
              <a:t>等級</a:t>
            </a:r>
            <a:r>
              <a:rPr lang="en-US" altLang="ja-JP"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FDB05E2-E310-E449-9A94-D2EB2D31AD42}" type="slidenum">
              <a:rPr kumimoji="1" lang="ja-JP" altLang="en-US" smtClean="0"/>
              <a:t>26</a:t>
            </a:fld>
            <a:endParaRPr kumimoji="1" lang="ja-JP" altLang="en-US"/>
          </a:p>
        </p:txBody>
      </p:sp>
    </p:spTree>
    <p:extLst>
      <p:ext uri="{BB962C8B-B14F-4D97-AF65-F5344CB8AC3E}">
        <p14:creationId xmlns:p14="http://schemas.microsoft.com/office/powerpoint/2010/main" val="3293051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a:t>
            </a:r>
            <a:r>
              <a:rPr kumimoji="1" lang="en-US" altLang="ja-JP" baseline="0" dirty="0" smtClean="0"/>
              <a:t> is the workflow of the search strategy demonstrated in the collaborative observation.  After defining hypothesis of target breakup event, I predict the population and motion of the breakup fragments at observation epoch. And then I plan a observation using the prediction results.  The consideration of motion in the planning is enhances the effectiveness of the observation because, </a:t>
            </a:r>
            <a:r>
              <a:rPr kumimoji="1" lang="en-US" altLang="ja-JP" dirty="0" smtClean="0"/>
              <a:t>Smaller</a:t>
            </a:r>
            <a:r>
              <a:rPr kumimoji="1" lang="en-US" altLang="ja-JP" baseline="0" dirty="0" smtClean="0"/>
              <a:t> the motion in sensor frames becomes, Better the SN ratio we can get.  After the observation, I may detect </a:t>
            </a:r>
            <a:r>
              <a:rPr kumimoji="1" lang="en-US" altLang="ja-JP" baseline="0" dirty="0" err="1" smtClean="0"/>
              <a:t>uncataloged</a:t>
            </a:r>
            <a:r>
              <a:rPr kumimoji="1" lang="en-US" altLang="ja-JP" baseline="0" dirty="0" smtClean="0"/>
              <a:t> objects that are usually called UCT.  Again, I evaluate whether origin identification of UCTs are associated with the target breakup event as the final procedure.  These predictive analyses utilize the orbital debris modeling technique including the NASA standard breakup model to generate breakup fragments, and numerical propagator to propagate the orbits of the fragments.</a:t>
            </a:r>
          </a:p>
          <a:p>
            <a:r>
              <a:rPr kumimoji="1" lang="en-US" altLang="ja-JP" baseline="0" dirty="0" smtClean="0"/>
              <a:t>From now, (Click), I would like to focus on how I conducted observation planning and origin identifications.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4</a:t>
            </a:fld>
            <a:endParaRPr kumimoji="1" lang="ja-JP" altLang="en-US"/>
          </a:p>
        </p:txBody>
      </p:sp>
    </p:spTree>
    <p:extLst>
      <p:ext uri="{BB962C8B-B14F-4D97-AF65-F5344CB8AC3E}">
        <p14:creationId xmlns:p14="http://schemas.microsoft.com/office/powerpoint/2010/main" val="288422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Prediction results</a:t>
            </a:r>
            <a:r>
              <a:rPr kumimoji="1" lang="en-US" altLang="ja-JP" baseline="0" dirty="0" smtClean="0"/>
              <a:t> h</a:t>
            </a:r>
            <a:r>
              <a:rPr kumimoji="1" lang="en-US" altLang="ja-JP" dirty="0" smtClean="0"/>
              <a:t>ereinafter assumes scale factor, the</a:t>
            </a:r>
            <a:r>
              <a:rPr kumimoji="1" lang="en-US" altLang="ja-JP" baseline="0" dirty="0" smtClean="0"/>
              <a:t> scale of explosion breakup, as 1.0, and size of fragments larger than 10 cm.</a:t>
            </a:r>
          </a:p>
          <a:p>
            <a:r>
              <a:rPr kumimoji="1" lang="en-US" altLang="ja-JP" baseline="0" dirty="0" smtClean="0"/>
              <a:t>I planned the observation period at each night as 6 hours, so that this distribution represents the population of fragments during 6 hours in the sphere defined by right ascension and declination.  </a:t>
            </a:r>
          </a:p>
          <a:p>
            <a:r>
              <a:rPr kumimoji="1" lang="en-US" altLang="ja-JP" baseline="0" dirty="0" smtClean="0"/>
              <a:t>You can see one peak region for each right ascension column, which forms a peak line, and you will also see two peak regions in the peak line.  </a:t>
            </a:r>
          </a:p>
          <a:p>
            <a:r>
              <a:rPr kumimoji="1" lang="en-US" altLang="ja-JP" baseline="0" dirty="0" smtClean="0"/>
              <a:t>In the next slide, I evaluate the speed of fragments in the peak lines seen from the ground.</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5</a:t>
            </a:fld>
            <a:endParaRPr kumimoji="1" lang="ja-JP" altLang="en-US"/>
          </a:p>
        </p:txBody>
      </p:sp>
    </p:spTree>
    <p:extLst>
      <p:ext uri="{BB962C8B-B14F-4D97-AF65-F5344CB8AC3E}">
        <p14:creationId xmlns:p14="http://schemas.microsoft.com/office/powerpoint/2010/main" val="8996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From</a:t>
            </a:r>
            <a:r>
              <a:rPr kumimoji="1" lang="en-US" altLang="ja-JP" sz="1200" kern="1200" baseline="0" dirty="0" smtClean="0">
                <a:solidFill>
                  <a:schemeClr val="tx1"/>
                </a:solidFill>
                <a:effectLst/>
                <a:latin typeface="+mn-lt"/>
                <a:ea typeface="+mn-ea"/>
                <a:cs typeface="+mn-cs"/>
              </a:rPr>
              <a:t> this result, </a:t>
            </a:r>
            <a:r>
              <a:rPr kumimoji="1" lang="en-US" altLang="ja-JP" sz="1200" kern="1200" dirty="0" smtClean="0">
                <a:solidFill>
                  <a:schemeClr val="tx1"/>
                </a:solidFill>
                <a:effectLst/>
                <a:latin typeface="+mn-lt"/>
                <a:ea typeface="+mn-ea"/>
                <a:cs typeface="+mn-cs"/>
              </a:rPr>
              <a:t>You will see an</a:t>
            </a:r>
            <a:r>
              <a:rPr kumimoji="1" lang="en-US" altLang="ja-JP" sz="1200" kern="1200" baseline="0" dirty="0" smtClean="0">
                <a:solidFill>
                  <a:schemeClr val="tx1"/>
                </a:solidFill>
                <a:effectLst/>
                <a:latin typeface="+mn-lt"/>
                <a:ea typeface="+mn-ea"/>
                <a:cs typeface="+mn-cs"/>
              </a:rPr>
              <a:t> importance of considering the traveling speed of fragments to plan the observations.</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Difference of maximum</a:t>
            </a:r>
            <a:r>
              <a:rPr kumimoji="1" lang="en-US" altLang="ja-JP" sz="1200" kern="1200" baseline="0" dirty="0" smtClean="0">
                <a:solidFill>
                  <a:schemeClr val="tx1"/>
                </a:solidFill>
                <a:effectLst/>
                <a:latin typeface="+mn-lt"/>
                <a:ea typeface="+mn-ea"/>
                <a:cs typeface="+mn-cs"/>
              </a:rPr>
              <a:t> speed and minimum speed is</a:t>
            </a:r>
            <a:r>
              <a:rPr kumimoji="1" lang="en-US" altLang="ja-JP" sz="1200" kern="1200" dirty="0" smtClean="0">
                <a:solidFill>
                  <a:schemeClr val="tx1"/>
                </a:solidFill>
                <a:effectLst/>
                <a:latin typeface="+mn-lt"/>
                <a:ea typeface="+mn-ea"/>
                <a:cs typeface="+mn-cs"/>
              </a:rPr>
              <a:t> approximately 2.0 “/seconds.   The maximum exposure</a:t>
            </a:r>
            <a:r>
              <a:rPr kumimoji="1" lang="en-US" altLang="ja-JP" sz="1200" kern="1200" baseline="0" dirty="0" smtClean="0">
                <a:solidFill>
                  <a:schemeClr val="tx1"/>
                </a:solidFill>
                <a:effectLst/>
                <a:latin typeface="+mn-lt"/>
                <a:ea typeface="+mn-ea"/>
                <a:cs typeface="+mn-cs"/>
              </a:rPr>
              <a:t> time to</a:t>
            </a:r>
            <a:r>
              <a:rPr kumimoji="1" lang="en-US" altLang="ja-JP" sz="1200" kern="1200" dirty="0" smtClean="0">
                <a:solidFill>
                  <a:schemeClr val="tx1"/>
                </a:solidFill>
                <a:effectLst/>
                <a:latin typeface="+mn-lt"/>
                <a:ea typeface="+mn-ea"/>
                <a:cs typeface="+mn-cs"/>
              </a:rPr>
              <a:t> keep the image</a:t>
            </a:r>
            <a:r>
              <a:rPr kumimoji="1" lang="en-US" altLang="ja-JP" sz="1200" kern="1200" baseline="0" dirty="0" smtClean="0">
                <a:solidFill>
                  <a:schemeClr val="tx1"/>
                </a:solidFill>
                <a:effectLst/>
                <a:latin typeface="+mn-lt"/>
                <a:ea typeface="+mn-ea"/>
                <a:cs typeface="+mn-cs"/>
              </a:rPr>
              <a:t> of a </a:t>
            </a:r>
            <a:r>
              <a:rPr kumimoji="1" lang="en-US" altLang="ja-JP" sz="1200" kern="1200" dirty="0" smtClean="0">
                <a:solidFill>
                  <a:schemeClr val="tx1"/>
                </a:solidFill>
                <a:effectLst/>
                <a:latin typeface="+mn-lt"/>
                <a:ea typeface="+mn-ea"/>
                <a:cs typeface="+mn-cs"/>
              </a:rPr>
              <a:t>fragment within one pixel (e.g. 1 pixel = 3“ × 3“) per each shot is the</a:t>
            </a:r>
            <a:r>
              <a:rPr kumimoji="1" lang="en-US" altLang="ja-JP" sz="1200" kern="1200" baseline="0" dirty="0" smtClean="0">
                <a:solidFill>
                  <a:schemeClr val="tx1"/>
                </a:solidFill>
                <a:effectLst/>
                <a:latin typeface="+mn-lt"/>
                <a:ea typeface="+mn-ea"/>
                <a:cs typeface="+mn-cs"/>
              </a:rPr>
              <a:t> optimal exposure time.</a:t>
            </a:r>
            <a:r>
              <a:rPr kumimoji="1" lang="en-US" altLang="ja-JP" sz="1200" kern="1200" dirty="0" smtClean="0">
                <a:solidFill>
                  <a:schemeClr val="tx1"/>
                </a:solidFill>
                <a:effectLst/>
                <a:latin typeface="+mn-lt"/>
                <a:ea typeface="+mn-ea"/>
                <a:cs typeface="+mn-cs"/>
              </a:rPr>
              <a:t> The</a:t>
            </a:r>
            <a:r>
              <a:rPr kumimoji="1" lang="en-US" altLang="ja-JP" sz="1200" kern="1200" baseline="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difference will alternate a</a:t>
            </a:r>
            <a:r>
              <a:rPr kumimoji="1" lang="en-US" altLang="ja-JP" sz="1200" kern="1200" baseline="0" dirty="0" smtClean="0">
                <a:solidFill>
                  <a:schemeClr val="tx1"/>
                </a:solidFill>
                <a:effectLst/>
                <a:latin typeface="+mn-lt"/>
                <a:ea typeface="+mn-ea"/>
                <a:cs typeface="+mn-cs"/>
              </a:rPr>
              <a:t> optimal</a:t>
            </a:r>
            <a:r>
              <a:rPr kumimoji="1" lang="en-US" altLang="ja-JP" sz="1200" kern="1200" dirty="0" smtClean="0">
                <a:solidFill>
                  <a:schemeClr val="tx1"/>
                </a:solidFill>
                <a:effectLst/>
                <a:latin typeface="+mn-lt"/>
                <a:ea typeface="+mn-ea"/>
                <a:cs typeface="+mn-cs"/>
              </a:rPr>
              <a:t> exposure time by 1.5 seconds. Such a difference in an exposure time results in a serious one for total exposure time of each night. Taking a advantage of longer exposure</a:t>
            </a:r>
            <a:r>
              <a:rPr kumimoji="1" lang="en-US" altLang="ja-JP" sz="1200" kern="1200" baseline="0" dirty="0" smtClean="0">
                <a:solidFill>
                  <a:schemeClr val="tx1"/>
                </a:solidFill>
                <a:effectLst/>
                <a:latin typeface="+mn-lt"/>
                <a:ea typeface="+mn-ea"/>
                <a:cs typeface="+mn-cs"/>
              </a:rPr>
              <a:t> time also may result in the higher detection rate.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6</a:t>
            </a:fld>
            <a:endParaRPr kumimoji="1" lang="ja-JP" altLang="en-US"/>
          </a:p>
        </p:txBody>
      </p:sp>
    </p:spTree>
    <p:extLst>
      <p:ext uri="{BB962C8B-B14F-4D97-AF65-F5344CB8AC3E}">
        <p14:creationId xmlns:p14="http://schemas.microsoft.com/office/powerpoint/2010/main" val="92217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To conclude the observation planning, I select two specifi</a:t>
            </a:r>
            <a:r>
              <a:rPr kumimoji="1" lang="en-US" altLang="ja-JP" sz="1200" kern="1200" baseline="0" dirty="0" smtClean="0">
                <a:solidFill>
                  <a:schemeClr val="tx1"/>
                </a:solidFill>
                <a:effectLst/>
                <a:latin typeface="+mn-lt"/>
                <a:ea typeface="+mn-ea"/>
                <a:cs typeface="+mn-cs"/>
              </a:rPr>
              <a:t>c candidates as a observation point.  Temporal positions of fragments are unknown, so that we have to keep looking at a point for night.   </a:t>
            </a:r>
            <a:r>
              <a:rPr kumimoji="1" lang="en-US" altLang="ja-JP" sz="1200" kern="1200" dirty="0" smtClean="0">
                <a:solidFill>
                  <a:schemeClr val="tx1"/>
                </a:solidFill>
                <a:effectLst/>
                <a:latin typeface="+mn-lt"/>
                <a:ea typeface="+mn-ea"/>
                <a:cs typeface="+mn-cs"/>
              </a:rPr>
              <a:t>The point A is the bin of (6°, 5°) where the predicted population is the highest among whole bins, whereas the point B is the bin of (43°, 8°) where the traveling speed is almost half the point A’s but the predicted population is also half.</a:t>
            </a:r>
            <a:r>
              <a:rPr lang="ja-JP" altLang="ja-JP" dirty="0" smtClean="0">
                <a:effectLst/>
              </a:rPr>
              <a:t> </a:t>
            </a:r>
            <a:r>
              <a:rPr lang="en-US" altLang="ja-JP" dirty="0" smtClean="0">
                <a:effectLst/>
              </a:rPr>
              <a:t>Consequently</a:t>
            </a:r>
            <a:r>
              <a:rPr lang="en-US" altLang="ja-JP" baseline="0" dirty="0" smtClean="0">
                <a:effectLst/>
              </a:rPr>
              <a:t>, I select the point B for the search survey point.  </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7</a:t>
            </a:fld>
            <a:endParaRPr kumimoji="1" lang="ja-JP" altLang="en-US"/>
          </a:p>
        </p:txBody>
      </p:sp>
    </p:spTree>
    <p:extLst>
      <p:ext uri="{BB962C8B-B14F-4D97-AF65-F5344CB8AC3E}">
        <p14:creationId xmlns:p14="http://schemas.microsoft.com/office/powerpoint/2010/main" val="89967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1200" dirty="0" smtClean="0"/>
              <a:t>51 CTs and </a:t>
            </a:r>
            <a:r>
              <a:rPr kumimoji="1" lang="en-US" altLang="ja-JP" sz="1200" b="1" dirty="0" smtClean="0">
                <a:solidFill>
                  <a:srgbClr val="FF0000"/>
                </a:solidFill>
              </a:rPr>
              <a:t>96 UCTs</a:t>
            </a:r>
            <a:endParaRPr kumimoji="1" lang="en-US" altLang="ja-JP" baseline="0" dirty="0" smtClean="0"/>
          </a:p>
          <a:p>
            <a:r>
              <a:rPr kumimoji="1" lang="en-US" altLang="ja-JP" baseline="0" dirty="0" smtClean="0"/>
              <a:t>Precise orbit determination was not conducted in the collaborative observations by some operational constraints, so that this presentation demonstrates the origin identification of UCTs with the </a:t>
            </a:r>
            <a:r>
              <a:rPr kumimoji="1" lang="en-US" altLang="ja-JP" baseline="0" dirty="0" err="1" smtClean="0"/>
              <a:t>Transtage</a:t>
            </a:r>
            <a:r>
              <a:rPr kumimoji="1" lang="en-US" altLang="ja-JP" baseline="0" dirty="0" smtClean="0"/>
              <a:t> fragments by estimating their orbits as circular ones.  </a:t>
            </a:r>
          </a:p>
          <a:p>
            <a:r>
              <a:rPr kumimoji="1" lang="en-US" altLang="ja-JP" baseline="0" dirty="0" smtClean="0"/>
              <a:t>Simple calculations can recover the semi-major axis, inclination, and right ascension of ascending node from two angles measurements.  </a:t>
            </a:r>
          </a:p>
          <a:p>
            <a:r>
              <a:rPr kumimoji="1" lang="en-US" altLang="ja-JP" baseline="0" dirty="0" smtClean="0"/>
              <a:t>And then we can conduct the origin identification in the </a:t>
            </a:r>
            <a:r>
              <a:rPr kumimoji="1" lang="en-US" altLang="ja-JP" baseline="0" dirty="0" err="1" smtClean="0"/>
              <a:t>icos</a:t>
            </a:r>
            <a:r>
              <a:rPr kumimoji="1" lang="en-US" altLang="ja-JP" baseline="0" dirty="0" smtClean="0"/>
              <a:t>(omega) </a:t>
            </a:r>
            <a:r>
              <a:rPr kumimoji="1" lang="en-US" altLang="ja-JP" baseline="0" dirty="0" err="1" smtClean="0"/>
              <a:t>vs</a:t>
            </a:r>
            <a:r>
              <a:rPr kumimoji="1" lang="en-US" altLang="ja-JP" baseline="0" dirty="0" smtClean="0"/>
              <a:t> </a:t>
            </a:r>
            <a:r>
              <a:rPr kumimoji="1" lang="en-US" altLang="ja-JP" baseline="0" dirty="0" err="1" smtClean="0"/>
              <a:t>isin</a:t>
            </a:r>
            <a:r>
              <a:rPr kumimoji="1" lang="en-US" altLang="ja-JP" baseline="0" dirty="0" smtClean="0"/>
              <a:t>(omega) plane, where features of fragments appear clearly.  </a:t>
            </a:r>
          </a:p>
          <a:p>
            <a:r>
              <a:rPr kumimoji="1" lang="en-US" altLang="ja-JP" baseline="0" dirty="0" smtClean="0"/>
              <a:t>----- 会議メモ (12/07/10 16:38) -----</a:t>
            </a:r>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baseline="0" dirty="0" smtClean="0"/>
              <a:t>円軌道を仮定したorbit determinationでもorigin </a:t>
            </a:r>
            <a:r>
              <a:rPr kumimoji="1" lang="en-US" altLang="ja-JP" baseline="0" dirty="0" err="1" smtClean="0"/>
              <a:t>identificationできることを強調する</a:t>
            </a:r>
            <a:r>
              <a:rPr kumimoji="1" lang="ja-JP" altLang="en-US" baseline="0" dirty="0" smtClean="0"/>
              <a:t>．</a:t>
            </a:r>
            <a:endParaRPr kumimoji="1" lang="en-US" altLang="ja-JP" sz="1200" b="1" dirty="0" smtClean="0">
              <a:solidFill>
                <a:srgbClr val="FF0000"/>
              </a:solidFill>
            </a:endParaRPr>
          </a:p>
        </p:txBody>
      </p:sp>
      <p:sp>
        <p:nvSpPr>
          <p:cNvPr id="4" name="スライド番号プレースホルダー 3"/>
          <p:cNvSpPr>
            <a:spLocks noGrp="1"/>
          </p:cNvSpPr>
          <p:nvPr>
            <p:ph type="sldNum" sz="quarter" idx="10"/>
          </p:nvPr>
        </p:nvSpPr>
        <p:spPr/>
        <p:txBody>
          <a:bodyPr/>
          <a:lstStyle/>
          <a:p>
            <a:fld id="{F563A6A1-E0D9-6747-8389-22D84BBCC557}" type="slidenum">
              <a:rPr kumimoji="1" lang="ja-JP" altLang="en-US" smtClean="0"/>
              <a:t>8</a:t>
            </a:fld>
            <a:endParaRPr kumimoji="1" lang="ja-JP" altLang="en-US"/>
          </a:p>
        </p:txBody>
      </p:sp>
    </p:spTree>
    <p:extLst>
      <p:ext uri="{BB962C8B-B14F-4D97-AF65-F5344CB8AC3E}">
        <p14:creationId xmlns:p14="http://schemas.microsoft.com/office/powerpoint/2010/main" val="674314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figure shows the distributions</a:t>
            </a:r>
            <a:r>
              <a:rPr kumimoji="1" lang="en-US" altLang="ja-JP" baseline="0" dirty="0" smtClean="0"/>
              <a:t> of the </a:t>
            </a:r>
            <a:r>
              <a:rPr kumimoji="1" lang="en-US" altLang="ja-JP" baseline="0" dirty="0" err="1" smtClean="0"/>
              <a:t>Transtage</a:t>
            </a:r>
            <a:r>
              <a:rPr kumimoji="1" lang="en-US" altLang="ja-JP" baseline="0" dirty="0" smtClean="0"/>
              <a:t> fragments at the breakup epoch.  As you can see, there two legends, the green one is given true orbit, that means full elements are given, whereas the red one is given the circular orbit.  </a:t>
            </a:r>
          </a:p>
          <a:p>
            <a:r>
              <a:rPr kumimoji="1" lang="en-US" altLang="ja-JP" baseline="0" dirty="0" smtClean="0"/>
              <a:t>The distribution of circular orbit fragments are changed from the true orbit fragments, but still forms shape like a banana.  I evaluated this red points’ distribution into a probability distributions,  (Click)  As you can see in the right figure, circular orbit fragments shapes a probability distribution with single peak.</a:t>
            </a:r>
          </a:p>
          <a:p>
            <a:r>
              <a:rPr kumimoji="1" lang="en-US" altLang="ja-JP" baseline="0" dirty="0" smtClean="0"/>
              <a:t>This feature can be good enough to correlate the observation results with.  </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9</a:t>
            </a:fld>
            <a:endParaRPr kumimoji="1" lang="ja-JP" altLang="en-US"/>
          </a:p>
        </p:txBody>
      </p:sp>
    </p:spTree>
    <p:extLst>
      <p:ext uri="{BB962C8B-B14F-4D97-AF65-F5344CB8AC3E}">
        <p14:creationId xmlns:p14="http://schemas.microsoft.com/office/powerpoint/2010/main" val="188438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Let’s conduct the correlation</a:t>
            </a:r>
            <a:r>
              <a:rPr kumimoji="1" lang="en-US" altLang="ja-JP" baseline="0" dirty="0" smtClean="0"/>
              <a:t> between measurements and predictions.  </a:t>
            </a:r>
            <a:r>
              <a:rPr kumimoji="1" lang="en-US" altLang="ja-JP" dirty="0" smtClean="0"/>
              <a:t>After eliminating the too-small probability bins,  (Click)</a:t>
            </a:r>
            <a:endParaRPr kumimoji="1" lang="ja-JP" altLang="en-US" dirty="0"/>
          </a:p>
        </p:txBody>
      </p:sp>
      <p:sp>
        <p:nvSpPr>
          <p:cNvPr id="4" name="スライド番号プレースホルダー 3"/>
          <p:cNvSpPr>
            <a:spLocks noGrp="1"/>
          </p:cNvSpPr>
          <p:nvPr>
            <p:ph type="sldNum" sz="quarter" idx="10"/>
          </p:nvPr>
        </p:nvSpPr>
        <p:spPr/>
        <p:txBody>
          <a:bodyPr/>
          <a:lstStyle/>
          <a:p>
            <a:fld id="{F80E2824-5069-2045-9432-7F84DE4E5BD9}" type="slidenum">
              <a:rPr kumimoji="1" lang="ja-JP" altLang="en-US" smtClean="0"/>
              <a:t>10</a:t>
            </a:fld>
            <a:endParaRPr kumimoji="1" lang="ja-JP" altLang="en-US"/>
          </a:p>
        </p:txBody>
      </p:sp>
    </p:spTree>
    <p:extLst>
      <p:ext uri="{BB962C8B-B14F-4D97-AF65-F5344CB8AC3E}">
        <p14:creationId xmlns:p14="http://schemas.microsoft.com/office/powerpoint/2010/main" val="159691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1024529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2363965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335633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8034"/>
            <a:ext cx="8229600" cy="819003"/>
          </a:xfrm>
        </p:spPr>
        <p:txBody>
          <a:bodyPr/>
          <a:lstStyle>
            <a:lvl1pPr algn="l">
              <a:defRPr>
                <a:latin typeface="+mn-lt"/>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a:xfrm>
            <a:off x="457200" y="1150286"/>
            <a:ext cx="8229600" cy="4975878"/>
          </a:xfrm>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
        <p:nvSpPr>
          <p:cNvPr id="7" name="正方形/長方形 6"/>
          <p:cNvSpPr/>
          <p:nvPr userDrawn="1"/>
        </p:nvSpPr>
        <p:spPr>
          <a:xfrm>
            <a:off x="457200" y="957044"/>
            <a:ext cx="8229600" cy="64416"/>
          </a:xfrm>
          <a:prstGeom prst="rect">
            <a:avLst/>
          </a:prstGeom>
          <a:solidFill>
            <a:srgbClr val="520E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4077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41188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7" name="スライド番号プレースホルダー 6"/>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276115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r>
              <a:rPr kumimoji="1" lang="en-US" altLang="ja-JP" smtClean="0"/>
              <a:t>16 July 2012</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9" name="スライド番号プレースホルダー 8"/>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71540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5" name="スライド番号プレースホルダー 4"/>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659542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kumimoji="1" lang="en-US" altLang="ja-JP" smtClean="0"/>
              <a:t>16 July 2012</a:t>
            </a:r>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4" name="スライド番号プレースホルダー 3"/>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280266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7" name="スライド番号プレースホルダー 6"/>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398709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7" name="スライド番号プレースホルダー 6"/>
          <p:cNvSpPr>
            <a:spLocks noGrp="1"/>
          </p:cNvSpPr>
          <p:nvPr>
            <p:ph type="sldNum" sz="quarter" idx="12"/>
          </p:nvPr>
        </p:nvSpPr>
        <p:spPr/>
        <p:txBody>
          <a:bodyPr/>
          <a:lstStyle/>
          <a:p>
            <a:fld id="{EA35321F-AD9D-574D-9016-251E9E3666C3}" type="slidenum">
              <a:rPr kumimoji="1" lang="ja-JP" altLang="en-US" smtClean="0"/>
              <a:t>‹#›</a:t>
            </a:fld>
            <a:endParaRPr kumimoji="1" lang="ja-JP" altLang="en-US"/>
          </a:p>
        </p:txBody>
      </p:sp>
    </p:spTree>
    <p:extLst>
      <p:ext uri="{BB962C8B-B14F-4D97-AF65-F5344CB8AC3E}">
        <p14:creationId xmlns:p14="http://schemas.microsoft.com/office/powerpoint/2010/main" val="8160453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912456"/>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361938"/>
            <a:ext cx="8229600" cy="4764225"/>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1558184" cy="365125"/>
          </a:xfrm>
          <a:prstGeom prst="rect">
            <a:avLst/>
          </a:prstGeom>
        </p:spPr>
        <p:txBody>
          <a:bodyPr vert="horz" lIns="91440" tIns="45720" rIns="91440" bIns="45720" rtlCol="0" anchor="ctr"/>
          <a:lstStyle>
            <a:lvl1pPr algn="l">
              <a:defRPr sz="1400">
                <a:solidFill>
                  <a:schemeClr val="tx1">
                    <a:lumMod val="75000"/>
                    <a:lumOff val="25000"/>
                  </a:schemeClr>
                </a:solidFill>
                <a:latin typeface="+mj-lt"/>
              </a:defRPr>
            </a:lvl1pPr>
          </a:lstStyle>
          <a:p>
            <a:r>
              <a:rPr lang="en-US" altLang="ja-JP" smtClean="0"/>
              <a:t>16 July 2012</a:t>
            </a:r>
            <a:endParaRPr lang="ja-JP" altLang="en-US"/>
          </a:p>
        </p:txBody>
      </p:sp>
      <p:sp>
        <p:nvSpPr>
          <p:cNvPr id="5" name="フッター プレースホルダー 4"/>
          <p:cNvSpPr>
            <a:spLocks noGrp="1"/>
          </p:cNvSpPr>
          <p:nvPr>
            <p:ph type="ftr" sz="quarter" idx="3"/>
          </p:nvPr>
        </p:nvSpPr>
        <p:spPr>
          <a:xfrm>
            <a:off x="2242000" y="6356350"/>
            <a:ext cx="4660000" cy="365125"/>
          </a:xfrm>
          <a:prstGeom prst="rect">
            <a:avLst/>
          </a:prstGeom>
        </p:spPr>
        <p:txBody>
          <a:bodyPr vert="horz" lIns="91440" tIns="45720" rIns="91440" bIns="45720" rtlCol="0" anchor="ctr"/>
          <a:lstStyle>
            <a:lvl1pPr algn="ctr">
              <a:defRPr sz="1400">
                <a:solidFill>
                  <a:schemeClr val="tx1">
                    <a:lumMod val="75000"/>
                    <a:lumOff val="25000"/>
                  </a:schemeClr>
                </a:solidFill>
                <a:latin typeface="+mj-lt"/>
              </a:defRPr>
            </a:lvl1pPr>
          </a:lstStyle>
          <a:p>
            <a:r>
              <a:rPr lang="en-US" altLang="ja-JP" smtClean="0"/>
              <a:t>39th COSPAR Scientific Assembly, PEDAS.1-0002-12</a:t>
            </a:r>
            <a:endParaRPr lang="ja-JP" altLang="en-US" dirty="0"/>
          </a:p>
        </p:txBody>
      </p:sp>
      <p:sp>
        <p:nvSpPr>
          <p:cNvPr id="6" name="スライド番号プレースホルダー 5"/>
          <p:cNvSpPr>
            <a:spLocks noGrp="1"/>
          </p:cNvSpPr>
          <p:nvPr>
            <p:ph type="sldNum" sz="quarter" idx="4"/>
          </p:nvPr>
        </p:nvSpPr>
        <p:spPr>
          <a:xfrm>
            <a:off x="7067648" y="6356350"/>
            <a:ext cx="1619152" cy="365125"/>
          </a:xfrm>
          <a:prstGeom prst="rect">
            <a:avLst/>
          </a:prstGeom>
        </p:spPr>
        <p:txBody>
          <a:bodyPr vert="horz" lIns="91440" tIns="45720" rIns="91440" bIns="45720" rtlCol="0" anchor="ctr"/>
          <a:lstStyle>
            <a:lvl1pPr algn="r">
              <a:defRPr sz="1400">
                <a:solidFill>
                  <a:schemeClr val="tx1">
                    <a:lumMod val="75000"/>
                    <a:lumOff val="25000"/>
                  </a:schemeClr>
                </a:solidFill>
                <a:latin typeface="+mj-lt"/>
              </a:defRPr>
            </a:lvl1pPr>
          </a:lstStyle>
          <a:p>
            <a:fld id="{EA35321F-AD9D-574D-9016-251E9E3666C3}" type="slidenum">
              <a:rPr lang="ja-JP" altLang="en-US" smtClean="0"/>
              <a:pPr/>
              <a:t>‹#›</a:t>
            </a:fld>
            <a:endParaRPr lang="ja-JP" altLang="en-US"/>
          </a:p>
        </p:txBody>
      </p:sp>
      <p:sp>
        <p:nvSpPr>
          <p:cNvPr id="7" name="正方形/長方形 6"/>
          <p:cNvSpPr/>
          <p:nvPr userDrawn="1"/>
        </p:nvSpPr>
        <p:spPr>
          <a:xfrm>
            <a:off x="457200" y="6324142"/>
            <a:ext cx="8229600" cy="64416"/>
          </a:xfrm>
          <a:prstGeom prst="rect">
            <a:avLst/>
          </a:prstGeom>
          <a:solidFill>
            <a:srgbClr val="520E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14248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3.wdp"/><Relationship Id="rId5" Type="http://schemas.openxmlformats.org/officeDocument/2006/relationships/image" Target="../media/image23.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16.emf"/><Relationship Id="rId6" Type="http://schemas.openxmlformats.org/officeDocument/2006/relationships/oleObject" Target="../embeddings/oleObject2.bin"/><Relationship Id="rId7"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7200" y="1638007"/>
            <a:ext cx="8229600" cy="1962444"/>
          </a:xfrm>
        </p:spPr>
        <p:txBody>
          <a:bodyPr>
            <a:noAutofit/>
          </a:bodyPr>
          <a:lstStyle/>
          <a:p>
            <a:pPr algn="l"/>
            <a:r>
              <a:rPr kumimoji="1" lang="en-US" altLang="ja-JP" sz="4000" dirty="0" smtClean="0"/>
              <a:t>Collaborative observations to search 1968-081E fragments</a:t>
            </a:r>
            <a:endParaRPr kumimoji="1" lang="ja-JP" altLang="en-US" sz="4000" dirty="0"/>
          </a:p>
        </p:txBody>
      </p:sp>
      <p:sp>
        <p:nvSpPr>
          <p:cNvPr id="3" name="サブタイトル 2"/>
          <p:cNvSpPr>
            <a:spLocks noGrp="1"/>
          </p:cNvSpPr>
          <p:nvPr>
            <p:ph type="subTitle" idx="1"/>
          </p:nvPr>
        </p:nvSpPr>
        <p:spPr>
          <a:xfrm>
            <a:off x="457201" y="3636010"/>
            <a:ext cx="8229600" cy="2561590"/>
          </a:xfrm>
        </p:spPr>
        <p:txBody>
          <a:bodyPr>
            <a:noAutofit/>
          </a:bodyPr>
          <a:lstStyle/>
          <a:p>
            <a:pPr algn="l">
              <a:lnSpc>
                <a:spcPct val="110000"/>
              </a:lnSpc>
            </a:pPr>
            <a:r>
              <a:rPr lang="en-US" altLang="ja-JP" sz="2000" u="sng" dirty="0" smtClean="0">
                <a:solidFill>
                  <a:schemeClr val="tx1">
                    <a:lumMod val="75000"/>
                    <a:lumOff val="25000"/>
                  </a:schemeClr>
                </a:solidFill>
              </a:rPr>
              <a:t>UETSUHARA Masahiko</a:t>
            </a:r>
            <a:r>
              <a:rPr lang="en-US" altLang="ja-JP" sz="2000" baseline="30000" dirty="0" smtClean="0">
                <a:solidFill>
                  <a:schemeClr val="tx1">
                    <a:lumMod val="75000"/>
                    <a:lumOff val="25000"/>
                  </a:schemeClr>
                </a:solidFill>
              </a:rPr>
              <a:t>1</a:t>
            </a:r>
            <a:r>
              <a:rPr lang="en-US" altLang="ja-JP" sz="2000" dirty="0" smtClean="0">
                <a:solidFill>
                  <a:schemeClr val="tx1">
                    <a:lumMod val="75000"/>
                    <a:lumOff val="25000"/>
                  </a:schemeClr>
                </a:solidFill>
              </a:rPr>
              <a:t>, YANAGISAWA Toshifumi</a:t>
            </a:r>
            <a:r>
              <a:rPr lang="en-US" altLang="ja-JP" sz="2000" baseline="30000" dirty="0" smtClean="0">
                <a:solidFill>
                  <a:schemeClr val="tx1">
                    <a:lumMod val="75000"/>
                    <a:lumOff val="25000"/>
                  </a:schemeClr>
                </a:solidFill>
              </a:rPr>
              <a:t>2</a:t>
            </a:r>
            <a:r>
              <a:rPr lang="en-US" altLang="ja-JP" sz="2000" dirty="0" smtClean="0">
                <a:solidFill>
                  <a:schemeClr val="tx1">
                    <a:lumMod val="75000"/>
                    <a:lumOff val="25000"/>
                  </a:schemeClr>
                </a:solidFill>
              </a:rPr>
              <a:t>, KINOSHITA Daisuke</a:t>
            </a:r>
            <a:r>
              <a:rPr lang="en-US" altLang="ja-JP" sz="2000" baseline="30000" dirty="0" smtClean="0">
                <a:solidFill>
                  <a:schemeClr val="tx1">
                    <a:lumMod val="75000"/>
                    <a:lumOff val="25000"/>
                  </a:schemeClr>
                </a:solidFill>
              </a:rPr>
              <a:t>3</a:t>
            </a:r>
            <a:r>
              <a:rPr lang="en-US" altLang="ja-JP" sz="2000" dirty="0" smtClean="0">
                <a:solidFill>
                  <a:schemeClr val="tx1">
                    <a:lumMod val="75000"/>
                    <a:lumOff val="25000"/>
                  </a:schemeClr>
                </a:solidFill>
              </a:rPr>
              <a:t>,</a:t>
            </a:r>
            <a:br>
              <a:rPr lang="en-US" altLang="ja-JP" sz="2000" dirty="0" smtClean="0">
                <a:solidFill>
                  <a:schemeClr val="tx1">
                    <a:lumMod val="75000"/>
                    <a:lumOff val="25000"/>
                  </a:schemeClr>
                </a:solidFill>
              </a:rPr>
            </a:br>
            <a:r>
              <a:rPr lang="en-US" altLang="ja-JP" sz="2000" dirty="0" smtClean="0">
                <a:solidFill>
                  <a:schemeClr val="tx1">
                    <a:lumMod val="75000"/>
                    <a:lumOff val="25000"/>
                  </a:schemeClr>
                </a:solidFill>
              </a:rPr>
              <a:t>HANADA Toshiya</a:t>
            </a:r>
            <a:r>
              <a:rPr lang="en-US" altLang="ja-JP" sz="2000" baseline="30000" dirty="0">
                <a:solidFill>
                  <a:schemeClr val="tx1">
                    <a:lumMod val="75000"/>
                    <a:lumOff val="25000"/>
                  </a:schemeClr>
                </a:solidFill>
              </a:rPr>
              <a:t>1</a:t>
            </a:r>
            <a:r>
              <a:rPr lang="en-US" altLang="ja-JP" sz="2000" dirty="0" smtClean="0">
                <a:solidFill>
                  <a:schemeClr val="tx1">
                    <a:lumMod val="75000"/>
                    <a:lumOff val="25000"/>
                  </a:schemeClr>
                </a:solidFill>
              </a:rPr>
              <a:t>, KITAZAWA Yukihito</a:t>
            </a:r>
            <a:r>
              <a:rPr lang="en-US" altLang="ja-JP" sz="2000" baseline="30000" dirty="0" smtClean="0">
                <a:solidFill>
                  <a:schemeClr val="tx1">
                    <a:lumMod val="75000"/>
                    <a:lumOff val="25000"/>
                  </a:schemeClr>
                </a:solidFill>
              </a:rPr>
              <a:t>4</a:t>
            </a:r>
            <a:endParaRPr lang="en-US" altLang="ja-JP" sz="2000" dirty="0" smtClean="0">
              <a:solidFill>
                <a:schemeClr val="tx1">
                  <a:lumMod val="75000"/>
                  <a:lumOff val="25000"/>
                </a:schemeClr>
              </a:solidFill>
            </a:endParaRPr>
          </a:p>
          <a:p>
            <a:pPr algn="l">
              <a:lnSpc>
                <a:spcPct val="120000"/>
              </a:lnSpc>
            </a:pPr>
            <a:endParaRPr kumimoji="1" lang="en-US" altLang="ja-JP" sz="2000" dirty="0">
              <a:solidFill>
                <a:schemeClr val="tx1">
                  <a:lumMod val="75000"/>
                  <a:lumOff val="25000"/>
                </a:schemeClr>
              </a:solidFill>
            </a:endParaRPr>
          </a:p>
          <a:p>
            <a:pPr algn="l">
              <a:lnSpc>
                <a:spcPct val="90000"/>
              </a:lnSpc>
            </a:pPr>
            <a:r>
              <a:rPr lang="en-US" altLang="ja-JP" sz="1800" baseline="30000" dirty="0" smtClean="0">
                <a:solidFill>
                  <a:schemeClr val="tx1">
                    <a:lumMod val="75000"/>
                    <a:lumOff val="25000"/>
                  </a:schemeClr>
                </a:solidFill>
              </a:rPr>
              <a:t>1 </a:t>
            </a:r>
            <a:r>
              <a:rPr lang="en-US" altLang="ja-JP" sz="1800" dirty="0" smtClean="0">
                <a:solidFill>
                  <a:schemeClr val="tx1">
                    <a:lumMod val="75000"/>
                    <a:lumOff val="25000"/>
                  </a:schemeClr>
                </a:solidFill>
              </a:rPr>
              <a:t>Kyushu University</a:t>
            </a:r>
            <a:r>
              <a:rPr kumimoji="1" lang="en-US" altLang="ja-JP" sz="1800" dirty="0" smtClean="0">
                <a:solidFill>
                  <a:schemeClr val="tx1">
                    <a:lumMod val="75000"/>
                    <a:lumOff val="25000"/>
                  </a:schemeClr>
                </a:solidFill>
              </a:rPr>
              <a:t>, Fukuoka, Japan</a:t>
            </a:r>
          </a:p>
          <a:p>
            <a:pPr algn="l">
              <a:lnSpc>
                <a:spcPct val="90000"/>
              </a:lnSpc>
            </a:pPr>
            <a:r>
              <a:rPr lang="en-US" altLang="ja-JP" sz="1800" baseline="30000" dirty="0" smtClean="0">
                <a:solidFill>
                  <a:schemeClr val="tx1">
                    <a:lumMod val="75000"/>
                    <a:lumOff val="25000"/>
                  </a:schemeClr>
                </a:solidFill>
              </a:rPr>
              <a:t>2 </a:t>
            </a:r>
            <a:r>
              <a:rPr lang="en-US" altLang="ja-JP" sz="1800" dirty="0" smtClean="0">
                <a:solidFill>
                  <a:schemeClr val="tx1">
                    <a:lumMod val="75000"/>
                    <a:lumOff val="25000"/>
                  </a:schemeClr>
                </a:solidFill>
              </a:rPr>
              <a:t>Japan Aerospace Exploration Agency, Tokyo, Japan</a:t>
            </a:r>
          </a:p>
          <a:p>
            <a:pPr algn="l">
              <a:lnSpc>
                <a:spcPct val="90000"/>
              </a:lnSpc>
            </a:pPr>
            <a:r>
              <a:rPr lang="en-US" altLang="ja-JP" sz="1800" baseline="30000" dirty="0" smtClean="0">
                <a:solidFill>
                  <a:schemeClr val="tx1">
                    <a:lumMod val="75000"/>
                    <a:lumOff val="25000"/>
                  </a:schemeClr>
                </a:solidFill>
              </a:rPr>
              <a:t>3 </a:t>
            </a:r>
            <a:r>
              <a:rPr lang="en-US" altLang="ja-JP" sz="1800" dirty="0" smtClean="0">
                <a:solidFill>
                  <a:schemeClr val="tx1">
                    <a:lumMod val="75000"/>
                    <a:lumOff val="25000"/>
                  </a:schemeClr>
                </a:solidFill>
              </a:rPr>
              <a:t>National Central University, </a:t>
            </a:r>
            <a:r>
              <a:rPr lang="en-US" altLang="ja-JP" sz="1800" dirty="0" err="1" smtClean="0">
                <a:solidFill>
                  <a:schemeClr val="tx1">
                    <a:lumMod val="75000"/>
                    <a:lumOff val="25000"/>
                  </a:schemeClr>
                </a:solidFill>
              </a:rPr>
              <a:t>Taoyuan</a:t>
            </a:r>
            <a:r>
              <a:rPr lang="en-US" altLang="ja-JP" sz="1800" dirty="0" smtClean="0">
                <a:solidFill>
                  <a:schemeClr val="tx1">
                    <a:lumMod val="75000"/>
                    <a:lumOff val="25000"/>
                  </a:schemeClr>
                </a:solidFill>
              </a:rPr>
              <a:t>, Taiwan</a:t>
            </a:r>
          </a:p>
          <a:p>
            <a:pPr algn="l">
              <a:lnSpc>
                <a:spcPct val="90000"/>
              </a:lnSpc>
            </a:pPr>
            <a:r>
              <a:rPr lang="en-US" altLang="ja-JP" sz="1800" baseline="30000" dirty="0" smtClean="0">
                <a:solidFill>
                  <a:schemeClr val="tx1">
                    <a:lumMod val="75000"/>
                    <a:lumOff val="25000"/>
                  </a:schemeClr>
                </a:solidFill>
              </a:rPr>
              <a:t>4 </a:t>
            </a:r>
            <a:r>
              <a:rPr lang="en-US" altLang="ja-JP" sz="1800" dirty="0" smtClean="0">
                <a:solidFill>
                  <a:schemeClr val="tx1">
                    <a:lumMod val="75000"/>
                    <a:lumOff val="25000"/>
                  </a:schemeClr>
                </a:solidFill>
              </a:rPr>
              <a:t>IHI Corporation, Tokyo, Japan</a:t>
            </a:r>
            <a:endParaRPr lang="en-US" altLang="ja-JP" sz="1800" dirty="0">
              <a:solidFill>
                <a:schemeClr val="tx1">
                  <a:lumMod val="75000"/>
                  <a:lumOff val="25000"/>
                </a:schemeClr>
              </a:solidFill>
            </a:endParaRPr>
          </a:p>
        </p:txBody>
      </p:sp>
      <p:pic>
        <p:nvPicPr>
          <p:cNvPr id="4" name="図 3"/>
          <p:cNvPicPr>
            <a:picLocks noChangeAspect="1"/>
          </p:cNvPicPr>
          <p:nvPr/>
        </p:nvPicPr>
        <p:blipFill>
          <a:blip r:embed="rId2"/>
          <a:stretch>
            <a:fillRect/>
          </a:stretch>
        </p:blipFill>
        <p:spPr>
          <a:xfrm>
            <a:off x="457201" y="605776"/>
            <a:ext cx="3733800" cy="647700"/>
          </a:xfrm>
          <a:prstGeom prst="rect">
            <a:avLst/>
          </a:prstGeom>
        </p:spPr>
      </p:pic>
      <p:sp>
        <p:nvSpPr>
          <p:cNvPr id="5" name="正方形/長方形 4"/>
          <p:cNvSpPr/>
          <p:nvPr/>
        </p:nvSpPr>
        <p:spPr>
          <a:xfrm>
            <a:off x="457200" y="1355077"/>
            <a:ext cx="8229600" cy="90852"/>
          </a:xfrm>
          <a:prstGeom prst="rect">
            <a:avLst/>
          </a:prstGeom>
          <a:solidFill>
            <a:srgbClr val="520E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日付プレースホルダー 5"/>
          <p:cNvSpPr>
            <a:spLocks noGrp="1"/>
          </p:cNvSpPr>
          <p:nvPr>
            <p:ph type="dt" sz="half" idx="10"/>
          </p:nvPr>
        </p:nvSpPr>
        <p:spPr/>
        <p:txBody>
          <a:bodyPr/>
          <a:lstStyle/>
          <a:p>
            <a:r>
              <a:rPr kumimoji="1" lang="en-US" altLang="ja-JP" smtClean="0"/>
              <a:t>16 July 2012</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39th COSPAR Scientific Assembly, PEDAS.1-0002-12</a:t>
            </a:r>
            <a:endParaRPr kumimoji="1" lang="ja-JP" altLang="en-US" dirty="0"/>
          </a:p>
        </p:txBody>
      </p:sp>
      <p:sp>
        <p:nvSpPr>
          <p:cNvPr id="8" name="スライド番号プレースホルダー 7"/>
          <p:cNvSpPr>
            <a:spLocks noGrp="1"/>
          </p:cNvSpPr>
          <p:nvPr>
            <p:ph type="sldNum" sz="quarter" idx="12"/>
          </p:nvPr>
        </p:nvSpPr>
        <p:spPr/>
        <p:txBody>
          <a:bodyPr/>
          <a:lstStyle/>
          <a:p>
            <a:fld id="{EA35321F-AD9D-574D-9016-251E9E3666C3}" type="slidenum">
              <a:rPr kumimoji="1" lang="ja-JP" altLang="en-US" smtClean="0"/>
              <a:t>1</a:t>
            </a:fld>
            <a:endParaRPr kumimoji="1" lang="ja-JP" altLang="en-US"/>
          </a:p>
        </p:txBody>
      </p:sp>
      <p:pic>
        <p:nvPicPr>
          <p:cNvPr id="14" name="図 13" descr="ファイル:IHI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69953" y="681977"/>
            <a:ext cx="1195390" cy="448271"/>
          </a:xfrm>
          <a:prstGeom prst="rect">
            <a:avLst/>
          </a:prstGeom>
        </p:spPr>
      </p:pic>
      <p:pic>
        <p:nvPicPr>
          <p:cNvPr id="15" name="図 14" descr="ファイル:Jaxa 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3796" y="567624"/>
            <a:ext cx="1178814" cy="732776"/>
          </a:xfrm>
          <a:prstGeom prst="rect">
            <a:avLst/>
          </a:prstGeom>
        </p:spPr>
      </p:pic>
      <p:pic>
        <p:nvPicPr>
          <p:cNvPr id="17" name="図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9300" y="656524"/>
            <a:ext cx="688715" cy="596952"/>
          </a:xfrm>
          <a:prstGeom prst="rect">
            <a:avLst/>
          </a:prstGeom>
        </p:spPr>
      </p:pic>
    </p:spTree>
    <p:extLst>
      <p:ext uri="{BB962C8B-B14F-4D97-AF65-F5344CB8AC3E}">
        <p14:creationId xmlns:p14="http://schemas.microsoft.com/office/powerpoint/2010/main" val="27873313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Macintosh HD:Users:m0g3p0n:Desktop:Histogram_icnisn_mc100_norm.png"/>
          <p:cNvPicPr/>
          <p:nvPr/>
        </p:nvPicPr>
        <p:blipFill rotWithShape="1">
          <a:blip r:embed="rId3" cstate="screen">
            <a:alphaModFix/>
            <a:extLst>
              <a:ext uri="{28A0092B-C50C-407E-A947-70E740481C1C}">
                <a14:useLocalDpi xmlns:a14="http://schemas.microsoft.com/office/drawing/2010/main"/>
              </a:ext>
            </a:extLst>
          </a:blip>
          <a:srcRect l="12730" t="13471" r="20647" b="7731"/>
          <a:stretch/>
        </p:blipFill>
        <p:spPr bwMode="auto">
          <a:xfrm>
            <a:off x="243039" y="1062656"/>
            <a:ext cx="4790341" cy="5141294"/>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lstStyle/>
          <a:p>
            <a:r>
              <a:rPr kumimoji="1" lang="en-US" altLang="ja-JP" dirty="0" smtClean="0"/>
              <a:t>Origin identification (3)</a:t>
            </a:r>
            <a:endParaRPr kumimoji="1" lang="ja-JP" altLang="en-US" dirty="0"/>
          </a:p>
        </p:txBody>
      </p:sp>
      <p:sp>
        <p:nvSpPr>
          <p:cNvPr id="3" name="コンテンツ プレースホルダー 2"/>
          <p:cNvSpPr>
            <a:spLocks noGrp="1"/>
          </p:cNvSpPr>
          <p:nvPr>
            <p:ph idx="1"/>
          </p:nvPr>
        </p:nvSpPr>
        <p:spPr>
          <a:xfrm>
            <a:off x="5033380" y="1173604"/>
            <a:ext cx="3844137" cy="2052195"/>
          </a:xfrm>
        </p:spPr>
        <p:txBody>
          <a:bodyPr>
            <a:normAutofit/>
          </a:bodyPr>
          <a:lstStyle/>
          <a:p>
            <a:pPr marL="0" indent="0">
              <a:buNone/>
            </a:pPr>
            <a:r>
              <a:rPr lang="en-US" altLang="ja-JP" sz="2400" dirty="0" smtClean="0"/>
              <a:t>Probability distribution of 1968-081E fragments, applied a threshold</a:t>
            </a:r>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10</a:t>
            </a:fld>
            <a:endParaRPr kumimoji="1" lang="ja-JP" altLang="en-US"/>
          </a:p>
        </p:txBody>
      </p:sp>
      <p:pic>
        <p:nvPicPr>
          <p:cNvPr id="6" name="図 5" descr="Macintosh HD:Users:m0g3p0n:Desktop:Histogram_icnisn_mc100_norm-0.97.png"/>
          <p:cNvPicPr/>
          <p:nvPr/>
        </p:nvPicPr>
        <p:blipFill rotWithShape="1">
          <a:blip r:embed="rId4" cstate="screen">
            <a:extLst>
              <a:ext uri="{28A0092B-C50C-407E-A947-70E740481C1C}">
                <a14:useLocalDpi xmlns:a14="http://schemas.microsoft.com/office/drawing/2010/main"/>
              </a:ext>
            </a:extLst>
          </a:blip>
          <a:srcRect/>
          <a:stretch/>
        </p:blipFill>
        <p:spPr bwMode="auto">
          <a:xfrm>
            <a:off x="204113" y="1135732"/>
            <a:ext cx="4829267" cy="5068218"/>
          </a:xfrm>
          <a:prstGeom prst="rect">
            <a:avLst/>
          </a:prstGeom>
          <a:noFill/>
          <a:ln>
            <a:noFill/>
          </a:ln>
          <a:extLst>
            <a:ext uri="{53640926-AAD7-44d8-BBD7-CCE9431645EC}">
              <a14:shadowObscured xmlns:a14="http://schemas.microsoft.com/office/drawing/2010/main"/>
            </a:ext>
          </a:extLst>
        </p:spPr>
      </p:pic>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2545189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Macintosh HD:Users:m0g3p0n:Desktop:Histogram_icnisn_mc100_norm-0.97_withCorrelation.png"/>
          <p:cNvPicPr/>
          <p:nvPr/>
        </p:nvPicPr>
        <p:blipFill rotWithShape="1">
          <a:blip r:embed="rId3" cstate="screen">
            <a:extLst>
              <a:ext uri="{28A0092B-C50C-407E-A947-70E740481C1C}">
                <a14:useLocalDpi xmlns:a14="http://schemas.microsoft.com/office/drawing/2010/main"/>
              </a:ext>
            </a:extLst>
          </a:blip>
          <a:srcRect/>
          <a:stretch/>
        </p:blipFill>
        <p:spPr bwMode="auto">
          <a:xfrm>
            <a:off x="204112" y="1106020"/>
            <a:ext cx="4829267" cy="5175796"/>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lstStyle/>
          <a:p>
            <a:r>
              <a:rPr kumimoji="1" lang="en-US" altLang="ja-JP" dirty="0" smtClean="0"/>
              <a:t>Origin identification (3)</a:t>
            </a:r>
            <a:endParaRPr kumimoji="1" lang="ja-JP" altLang="en-US" dirty="0"/>
          </a:p>
        </p:txBody>
      </p:sp>
      <p:sp>
        <p:nvSpPr>
          <p:cNvPr id="3" name="コンテンツ プレースホルダー 2"/>
          <p:cNvSpPr>
            <a:spLocks noGrp="1"/>
          </p:cNvSpPr>
          <p:nvPr>
            <p:ph idx="1"/>
          </p:nvPr>
        </p:nvSpPr>
        <p:spPr>
          <a:xfrm>
            <a:off x="5033380" y="1177912"/>
            <a:ext cx="3844137" cy="4355447"/>
          </a:xfrm>
        </p:spPr>
        <p:txBody>
          <a:bodyPr>
            <a:normAutofit/>
          </a:bodyPr>
          <a:lstStyle/>
          <a:p>
            <a:pPr marL="0" indent="0">
              <a:buNone/>
            </a:pPr>
            <a:r>
              <a:rPr lang="en-US" altLang="ja-JP" sz="2400" dirty="0" smtClean="0"/>
              <a:t>40 UCTs are correlated with the 1968-081E fragments in total</a:t>
            </a:r>
          </a:p>
          <a:p>
            <a:pPr marL="0" indent="0">
              <a:buNone/>
            </a:pPr>
            <a:endParaRPr kumimoji="1" lang="ja-JP" altLang="en-US" sz="2400"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11</a:t>
            </a:fld>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390351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Macintosh HD:Users:m0g3p0n:Dropbox:MyPapers:COSPAR:JPTWCollaborativeObservation:Paper:Figure:DXDY_PredictedMotion_TAOS.png"/>
          <p:cNvPicPr/>
          <p:nvPr/>
        </p:nvPicPr>
        <p:blipFill rotWithShape="1">
          <a:blip r:embed="rId3" cstate="screen">
            <a:alphaModFix/>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827794" y="1349486"/>
            <a:ext cx="4127628" cy="4139181"/>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normAutofit/>
          </a:bodyPr>
          <a:lstStyle/>
          <a:p>
            <a:r>
              <a:rPr lang="en-US" altLang="ja-JP" sz="3000" dirty="0" smtClean="0"/>
              <a:t>Validation of observation planning</a:t>
            </a:r>
            <a:endParaRPr kumimoji="1" lang="ja-JP" altLang="en-US" sz="3000"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12</a:t>
            </a:fld>
            <a:endParaRPr kumimoji="1" lang="ja-JP" altLang="en-US"/>
          </a:p>
        </p:txBody>
      </p:sp>
      <p:sp>
        <p:nvSpPr>
          <p:cNvPr id="6" name="コンテンツ プレースホルダー 5"/>
          <p:cNvSpPr>
            <a:spLocks noGrp="1"/>
          </p:cNvSpPr>
          <p:nvPr>
            <p:ph idx="1"/>
          </p:nvPr>
        </p:nvSpPr>
        <p:spPr>
          <a:xfrm>
            <a:off x="5261592" y="1440209"/>
            <a:ext cx="3425208" cy="2390111"/>
          </a:xfrm>
        </p:spPr>
        <p:txBody>
          <a:bodyPr>
            <a:normAutofit/>
          </a:bodyPr>
          <a:lstStyle/>
          <a:p>
            <a:r>
              <a:rPr lang="en-US" altLang="ja-JP" sz="2400" dirty="0" smtClean="0"/>
              <a:t>Traveling speed of correlated objects </a:t>
            </a:r>
          </a:p>
          <a:p>
            <a:pPr lvl="1"/>
            <a:r>
              <a:rPr kumimoji="1" lang="en-US" altLang="ja-JP" sz="2000" dirty="0" smtClean="0"/>
              <a:t>1.25 </a:t>
            </a:r>
            <a:r>
              <a:rPr lang="en-US" altLang="en-US" sz="2000" dirty="0" smtClean="0"/>
              <a:t>± 0.76 “/sec</a:t>
            </a:r>
          </a:p>
          <a:p>
            <a:r>
              <a:rPr kumimoji="1" lang="en-US" altLang="ja-JP" sz="2400" dirty="0" smtClean="0"/>
              <a:t>Prediction results </a:t>
            </a:r>
          </a:p>
          <a:p>
            <a:pPr lvl="1"/>
            <a:r>
              <a:rPr lang="en-US" altLang="ja-JP" sz="2000" dirty="0" smtClean="0"/>
              <a:t>0.87 ± 0.61 “/sec</a:t>
            </a:r>
          </a:p>
        </p:txBody>
      </p:sp>
      <p:pic>
        <p:nvPicPr>
          <p:cNvPr id="8" name="図 7" descr="Macintosh HD:Users:m0g3p0n:Dropbox:MyPapers:COSPAR:JPTWCollaborativeObservation:Paper:Figure:DXDY_CorrelationResult.pdf"/>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r="3108"/>
          <a:stretch/>
        </p:blipFill>
        <p:spPr bwMode="auto">
          <a:xfrm>
            <a:off x="170095" y="1242762"/>
            <a:ext cx="4871525" cy="5028381"/>
          </a:xfrm>
          <a:prstGeom prst="rect">
            <a:avLst/>
          </a:prstGeom>
          <a:noFill/>
          <a:ln>
            <a:noFill/>
          </a:ln>
          <a:extLst>
            <a:ext uri="{53640926-AAD7-44d8-BBD7-CCE9431645EC}">
              <a14:shadowObscured xmlns:a14="http://schemas.microsoft.com/office/drawing/2010/main"/>
            </a:ext>
          </a:extLst>
        </p:spPr>
      </p:pic>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pic>
        <p:nvPicPr>
          <p:cNvPr id="10" name="図 9" descr="Macintosh HD:Users:m0g3p0n:Dropbox:MyPapers:COSPAR:JPTWCollaborativeObservation:Paper:Figure:DXDY_PredictedMotion_TAOS.png"/>
          <p:cNvPicPr/>
          <p:nvPr/>
        </p:nvPicPr>
        <p:blipFill rotWithShape="1">
          <a:blip r:embed="rId3" cstate="screen">
            <a:alphaModFix amt="93000"/>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831364" y="1343150"/>
            <a:ext cx="4127628" cy="4139181"/>
          </a:xfrm>
          <a:prstGeom prst="rect">
            <a:avLst/>
          </a:prstGeom>
          <a:noFill/>
          <a:ln>
            <a:noFill/>
          </a:ln>
          <a:extLst>
            <a:ext uri="{53640926-AAD7-44d8-BBD7-CCE9431645EC}">
              <a14:shadowObscured xmlns:a14="http://schemas.microsoft.com/office/drawing/2010/main"/>
            </a:ext>
          </a:extLst>
        </p:spPr>
      </p:pic>
      <p:sp>
        <p:nvSpPr>
          <p:cNvPr id="11" name="コンテンツ プレースホルダー 5"/>
          <p:cNvSpPr txBox="1">
            <a:spLocks/>
          </p:cNvSpPr>
          <p:nvPr/>
        </p:nvSpPr>
        <p:spPr>
          <a:xfrm>
            <a:off x="5261592" y="3616960"/>
            <a:ext cx="3425208" cy="20986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lgn="just"/>
            <a:r>
              <a:rPr lang="en-US" altLang="ja-JP" sz="2400" dirty="0" smtClean="0"/>
              <a:t>Qualitative features of measured motions and predicted ones are in good correspondence</a:t>
            </a:r>
          </a:p>
        </p:txBody>
      </p:sp>
    </p:spTree>
    <p:extLst>
      <p:ext uri="{BB962C8B-B14F-4D97-AF65-F5344CB8AC3E}">
        <p14:creationId xmlns:p14="http://schemas.microsoft.com/office/powerpoint/2010/main" val="5139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xit" presetSubtype="0" fill="hold" nodeType="afterEffect">
                                  <p:stCondLst>
                                    <p:cond delay="3000"/>
                                  </p:stCondLst>
                                  <p:childTnLst>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Conclusions</a:t>
            </a:r>
            <a:endParaRPr kumimoji="1" lang="ja-JP" altLang="en-US" dirty="0"/>
          </a:p>
        </p:txBody>
      </p:sp>
      <p:sp>
        <p:nvSpPr>
          <p:cNvPr id="3" name="コンテンツ プレースホルダー 2"/>
          <p:cNvSpPr>
            <a:spLocks noGrp="1"/>
          </p:cNvSpPr>
          <p:nvPr>
            <p:ph idx="1"/>
          </p:nvPr>
        </p:nvSpPr>
        <p:spPr>
          <a:xfrm>
            <a:off x="604131" y="1150286"/>
            <a:ext cx="7935739" cy="4975878"/>
          </a:xfrm>
        </p:spPr>
        <p:txBody>
          <a:bodyPr>
            <a:normAutofit lnSpcReduction="10000"/>
          </a:bodyPr>
          <a:lstStyle/>
          <a:p>
            <a:pPr algn="just">
              <a:lnSpc>
                <a:spcPct val="110000"/>
              </a:lnSpc>
            </a:pPr>
            <a:r>
              <a:rPr lang="en-US" altLang="ja-JP" sz="2800" dirty="0" smtClean="0"/>
              <a:t>Collaborative observations with the search strategy successfully demonstrated the detections of 1968-081E fragments</a:t>
            </a:r>
          </a:p>
          <a:p>
            <a:pPr lvl="1" algn="just">
              <a:lnSpc>
                <a:spcPct val="110000"/>
              </a:lnSpc>
            </a:pPr>
            <a:r>
              <a:rPr lang="en-US" altLang="ja-JP" sz="2600" dirty="0" smtClean="0"/>
              <a:t>Observation </a:t>
            </a:r>
            <a:r>
              <a:rPr lang="en-US" altLang="ja-JP" sz="2600" dirty="0"/>
              <a:t>planning with a consideration of </a:t>
            </a:r>
            <a:r>
              <a:rPr lang="en-US" altLang="ja-JP" sz="2600" dirty="0" smtClean="0"/>
              <a:t>traveling speed of the fragments in a sensor’s FOV</a:t>
            </a:r>
            <a:endParaRPr kumimoji="1" lang="en-US" altLang="ja-JP" sz="2600" dirty="0" smtClean="0"/>
          </a:p>
          <a:p>
            <a:pPr lvl="1" algn="just">
              <a:lnSpc>
                <a:spcPct val="110000"/>
              </a:lnSpc>
            </a:pPr>
            <a:r>
              <a:rPr kumimoji="1" lang="en-US" altLang="ja-JP" sz="2600" dirty="0" smtClean="0"/>
              <a:t>Origin identification of UCTs by the circular obit </a:t>
            </a:r>
            <a:r>
              <a:rPr lang="en-US" altLang="ja-JP" sz="2600" dirty="0" smtClean="0"/>
              <a:t>estimation</a:t>
            </a:r>
            <a:endParaRPr lang="en-US" altLang="ja-JP" sz="2600" dirty="0"/>
          </a:p>
          <a:p>
            <a:pPr algn="just">
              <a:lnSpc>
                <a:spcPct val="110000"/>
              </a:lnSpc>
            </a:pPr>
            <a:endParaRPr lang="en-US" altLang="ja-JP" sz="1100" dirty="0" smtClean="0"/>
          </a:p>
          <a:p>
            <a:pPr algn="just">
              <a:lnSpc>
                <a:spcPct val="110000"/>
              </a:lnSpc>
            </a:pPr>
            <a:r>
              <a:rPr kumimoji="1" lang="en-US" altLang="ja-JP" sz="3000" dirty="0" smtClean="0"/>
              <a:t>40 objects were correlated with 1968-081E fragments, which will be evaluated to characterize the breakup event… stay tuned!</a:t>
            </a:r>
            <a:endParaRPr kumimoji="1" lang="ja-JP" altLang="en-US" sz="3000"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13</a:t>
            </a:fld>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26156359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Acknowledgements</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marL="0" indent="0" algn="just">
              <a:lnSpc>
                <a:spcPct val="120000"/>
              </a:lnSpc>
              <a:buNone/>
            </a:pPr>
            <a:r>
              <a:rPr lang="en-US" altLang="ja-JP" u="sng" dirty="0" smtClean="0"/>
              <a:t>For </a:t>
            </a:r>
            <a:r>
              <a:rPr lang="en-US" altLang="ja-JP" u="sng" dirty="0"/>
              <a:t>dedicated assistances to the </a:t>
            </a:r>
            <a:r>
              <a:rPr lang="en-US" altLang="ja-JP" u="sng" dirty="0" smtClean="0"/>
              <a:t>observations</a:t>
            </a:r>
          </a:p>
          <a:p>
            <a:pPr marL="0" indent="0" algn="just">
              <a:lnSpc>
                <a:spcPct val="120000"/>
              </a:lnSpc>
              <a:buNone/>
            </a:pPr>
            <a:r>
              <a:rPr lang="en-US" altLang="ja-JP" dirty="0" smtClean="0"/>
              <a:t>Mr</a:t>
            </a:r>
            <a:r>
              <a:rPr lang="en-US" altLang="ja-JP" dirty="0"/>
              <a:t>. Hirohisa Kurosaki, Mr. Yoshitaka </a:t>
            </a:r>
            <a:r>
              <a:rPr lang="en-US" altLang="ja-JP" dirty="0" err="1"/>
              <a:t>Nakaniwa</a:t>
            </a:r>
            <a:r>
              <a:rPr lang="en-US" altLang="ja-JP" dirty="0"/>
              <a:t>, Mr. Osamu </a:t>
            </a:r>
            <a:r>
              <a:rPr lang="en-US" altLang="ja-JP" dirty="0" err="1"/>
              <a:t>Hikawa</a:t>
            </a:r>
            <a:r>
              <a:rPr lang="en-US" altLang="ja-JP" dirty="0"/>
              <a:t>, </a:t>
            </a:r>
            <a:r>
              <a:rPr lang="en-US" altLang="ja-JP" dirty="0" smtClean="0"/>
              <a:t>Mr</a:t>
            </a:r>
            <a:r>
              <a:rPr lang="en-US" altLang="ja-JP" dirty="0"/>
              <a:t>. </a:t>
            </a:r>
            <a:r>
              <a:rPr lang="en-US" altLang="ja-JP" dirty="0" err="1"/>
              <a:t>Takenori</a:t>
            </a:r>
            <a:r>
              <a:rPr lang="en-US" altLang="ja-JP" dirty="0"/>
              <a:t> </a:t>
            </a:r>
            <a:r>
              <a:rPr lang="en-US" altLang="ja-JP" dirty="0" err="1"/>
              <a:t>Ohtsuka</a:t>
            </a:r>
            <a:r>
              <a:rPr lang="en-US" altLang="ja-JP" dirty="0"/>
              <a:t>, Mr. </a:t>
            </a:r>
            <a:r>
              <a:rPr lang="en-US" altLang="ja-JP" dirty="0" err="1"/>
              <a:t>Taku</a:t>
            </a:r>
            <a:r>
              <a:rPr lang="en-US" altLang="ja-JP" dirty="0"/>
              <a:t> </a:t>
            </a:r>
            <a:r>
              <a:rPr lang="en-US" altLang="ja-JP" dirty="0" err="1"/>
              <a:t>Izumiyama</a:t>
            </a:r>
            <a:r>
              <a:rPr lang="en-US" altLang="ja-JP" dirty="0"/>
              <a:t>, Mr. Andrew Wang, </a:t>
            </a:r>
            <a:r>
              <a:rPr lang="en-US" altLang="ja-JP" dirty="0" smtClean="0"/>
              <a:t>Mr</a:t>
            </a:r>
            <a:r>
              <a:rPr lang="en-US" altLang="ja-JP" dirty="0"/>
              <a:t>. </a:t>
            </a:r>
            <a:r>
              <a:rPr lang="en-US" altLang="ja-JP" dirty="0" err="1"/>
              <a:t>Dunkan</a:t>
            </a:r>
            <a:r>
              <a:rPr lang="en-US" altLang="ja-JP" dirty="0"/>
              <a:t> Chen, Mr. Jason Wu, Dr. Shin-</a:t>
            </a:r>
            <a:r>
              <a:rPr lang="en-US" altLang="ja-JP" dirty="0" err="1"/>
              <a:t>ichiro</a:t>
            </a:r>
            <a:r>
              <a:rPr lang="en-US" altLang="ja-JP" dirty="0"/>
              <a:t> Okumura, </a:t>
            </a:r>
            <a:r>
              <a:rPr lang="en-US" altLang="ja-JP" dirty="0" smtClean="0"/>
              <a:t>Dr</a:t>
            </a:r>
            <a:r>
              <a:rPr lang="en-US" altLang="ja-JP" dirty="0"/>
              <a:t>. Tsuyoshi Sakamoto, and the Japan Space Guard </a:t>
            </a:r>
            <a:r>
              <a:rPr lang="en-US" altLang="ja-JP" dirty="0" smtClean="0"/>
              <a:t>Association</a:t>
            </a:r>
          </a:p>
          <a:p>
            <a:pPr marL="0" indent="0" algn="just">
              <a:lnSpc>
                <a:spcPct val="120000"/>
              </a:lnSpc>
              <a:buNone/>
            </a:pPr>
            <a:endParaRPr lang="en-US" altLang="ja-JP" dirty="0" smtClean="0"/>
          </a:p>
          <a:p>
            <a:pPr marL="0" indent="0" algn="just">
              <a:lnSpc>
                <a:spcPct val="120000"/>
              </a:lnSpc>
              <a:buNone/>
            </a:pPr>
            <a:r>
              <a:rPr lang="en-US" altLang="ja-JP" u="sng" dirty="0" smtClean="0"/>
              <a:t>For contributions </a:t>
            </a:r>
            <a:r>
              <a:rPr lang="en-US" altLang="ja-JP" u="sng" dirty="0"/>
              <a:t>to the </a:t>
            </a:r>
            <a:r>
              <a:rPr lang="en-US" altLang="ja-JP" u="sng" dirty="0" smtClean="0"/>
              <a:t>research</a:t>
            </a:r>
            <a:endParaRPr lang="en-US" altLang="ja-JP" dirty="0" smtClean="0"/>
          </a:p>
          <a:p>
            <a:pPr marL="0" indent="0" algn="just">
              <a:lnSpc>
                <a:spcPct val="120000"/>
              </a:lnSpc>
              <a:buNone/>
            </a:pPr>
            <a:r>
              <a:rPr lang="en-US" altLang="ja-JP" dirty="0" smtClean="0"/>
              <a:t>Dr</a:t>
            </a:r>
            <a:r>
              <a:rPr lang="en-US" altLang="ja-JP" dirty="0"/>
              <a:t>. Hitoshi Yamaoka, Dr. Tomoko Fujiwara, Dr. </a:t>
            </a:r>
            <a:r>
              <a:rPr lang="en-US" altLang="ja-JP" dirty="0" err="1"/>
              <a:t>Tetsuharu</a:t>
            </a:r>
            <a:r>
              <a:rPr lang="en-US" altLang="ja-JP" dirty="0"/>
              <a:t> Fuse, </a:t>
            </a:r>
            <a:r>
              <a:rPr lang="en-US" altLang="ja-JP" dirty="0" smtClean="0"/>
              <a:t>Mrs</a:t>
            </a:r>
            <a:r>
              <a:rPr lang="en-US" altLang="ja-JP" dirty="0"/>
              <a:t>. Kozue Hashimoto, and Mr. </a:t>
            </a:r>
            <a:r>
              <a:rPr lang="en-US" altLang="ja-JP" dirty="0" err="1"/>
              <a:t>Aritsune</a:t>
            </a:r>
            <a:r>
              <a:rPr lang="en-US" altLang="ja-JP" dirty="0"/>
              <a:t> </a:t>
            </a:r>
            <a:r>
              <a:rPr lang="en-US" altLang="ja-JP" dirty="0" err="1"/>
              <a:t>Kawabe</a:t>
            </a:r>
            <a:r>
              <a:rPr lang="en-US" altLang="ja-JP" dirty="0"/>
              <a:t> </a:t>
            </a:r>
            <a:endParaRPr lang="en-US" altLang="ja-JP" dirty="0" smtClean="0"/>
          </a:p>
          <a:p>
            <a:pPr marL="0" indent="0" algn="just">
              <a:lnSpc>
                <a:spcPct val="120000"/>
              </a:lnSpc>
              <a:buNone/>
            </a:pPr>
            <a:endParaRPr lang="en-US" altLang="ja-JP" dirty="0"/>
          </a:p>
          <a:p>
            <a:pPr marL="0" indent="0" algn="just">
              <a:lnSpc>
                <a:spcPct val="120000"/>
              </a:lnSpc>
              <a:buNone/>
            </a:pPr>
            <a:r>
              <a:rPr lang="en-US" altLang="ja-JP" dirty="0" smtClean="0"/>
              <a:t>IHI </a:t>
            </a:r>
            <a:r>
              <a:rPr lang="en-US" altLang="ja-JP" dirty="0"/>
              <a:t>Corporation wishes to acknowledge US Air Force Office of Scientific Research (AFOSR) Asian Office of Aerospace Research and Development (AOARD) to support the research under the grant No. FA2386-10-1-4136 (AOARD 104136). </a:t>
            </a:r>
            <a:endParaRPr kumimoji="1" lang="ja-JP" altLang="en-US" dirty="0"/>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14</a:t>
            </a:fld>
            <a:endParaRPr kumimoji="1" lang="ja-JP" altLang="en-US"/>
          </a:p>
        </p:txBody>
      </p:sp>
    </p:spTree>
    <p:extLst>
      <p:ext uri="{BB962C8B-B14F-4D97-AF65-F5344CB8AC3E}">
        <p14:creationId xmlns:p14="http://schemas.microsoft.com/office/powerpoint/2010/main" val="412081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Backup slides</a:t>
            </a:r>
            <a:endParaRPr kumimoji="1" lang="ja-JP" altLang="en-US" dirty="0"/>
          </a:p>
        </p:txBody>
      </p:sp>
      <p:sp>
        <p:nvSpPr>
          <p:cNvPr id="3" name="テキス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15</a:t>
            </a:fld>
            <a:endParaRPr kumimoji="1" lang="ja-JP" altLang="en-US"/>
          </a:p>
        </p:txBody>
      </p:sp>
    </p:spTree>
    <p:extLst>
      <p:ext uri="{BB962C8B-B14F-4D97-AF65-F5344CB8AC3E}">
        <p14:creationId xmlns:p14="http://schemas.microsoft.com/office/powerpoint/2010/main" val="18401694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4000" dirty="0"/>
              <a:t>Historical breakup events in GEO</a:t>
            </a:r>
            <a:endParaRPr kumimoji="1" lang="ja-JP" altLang="en-US" sz="4000" dirty="0"/>
          </a:p>
        </p:txBody>
      </p:sp>
      <p:sp>
        <p:nvSpPr>
          <p:cNvPr id="3" name="コンテンツ プレースホルダー 2"/>
          <p:cNvSpPr>
            <a:spLocks noGrp="1"/>
          </p:cNvSpPr>
          <p:nvPr>
            <p:ph idx="1"/>
          </p:nvPr>
        </p:nvSpPr>
        <p:spPr>
          <a:xfrm>
            <a:off x="457200" y="1179954"/>
            <a:ext cx="8229600" cy="4515996"/>
          </a:xfrm>
        </p:spPr>
        <p:txBody>
          <a:bodyPr>
            <a:normAutofit lnSpcReduction="10000"/>
          </a:bodyPr>
          <a:lstStyle/>
          <a:p>
            <a:r>
              <a:rPr lang="en-US" altLang="ja-JP" sz="2800" u="sng" dirty="0" err="1">
                <a:cs typeface="Arial"/>
              </a:rPr>
              <a:t>Ekran</a:t>
            </a:r>
            <a:r>
              <a:rPr lang="en-US" altLang="ja-JP" sz="2800" u="sng" dirty="0">
                <a:cs typeface="Arial"/>
              </a:rPr>
              <a:t> II (1977-092A)</a:t>
            </a:r>
          </a:p>
          <a:p>
            <a:pPr lvl="1"/>
            <a:r>
              <a:rPr lang="en-US" altLang="ja-JP" sz="2400" dirty="0">
                <a:cs typeface="Arial"/>
              </a:rPr>
              <a:t>Breakup epoch: 1978.6.23</a:t>
            </a:r>
          </a:p>
          <a:p>
            <a:pPr lvl="1"/>
            <a:r>
              <a:rPr lang="en-US" altLang="ja-JP" sz="2400" dirty="0">
                <a:cs typeface="Arial"/>
              </a:rPr>
              <a:t>Explosion breakup (battery malfunction)</a:t>
            </a:r>
          </a:p>
          <a:p>
            <a:pPr lvl="1"/>
            <a:r>
              <a:rPr lang="en-US" altLang="ja-JP" sz="2400" dirty="0">
                <a:cs typeface="Arial"/>
              </a:rPr>
              <a:t>4 cataloged </a:t>
            </a:r>
            <a:r>
              <a:rPr lang="en-US" altLang="ja-JP" sz="2400" dirty="0" smtClean="0">
                <a:cs typeface="Arial"/>
              </a:rPr>
              <a:t>fragments</a:t>
            </a:r>
          </a:p>
          <a:p>
            <a:pPr lvl="1"/>
            <a:endParaRPr kumimoji="1" lang="en-US" altLang="ja-JP" sz="1000" u="sng" dirty="0" smtClean="0">
              <a:ea typeface="ヒラギノ角ゴ Pro W6"/>
              <a:cs typeface="ヒラギノ角ゴ Pro W6"/>
            </a:endParaRPr>
          </a:p>
          <a:p>
            <a:r>
              <a:rPr kumimoji="1" lang="en-US" altLang="ja-JP" sz="2600" b="1" u="sng" dirty="0" smtClean="0">
                <a:solidFill>
                  <a:srgbClr val="FF0000"/>
                </a:solidFill>
                <a:ea typeface="ヒラギノ角ゴ Pro W6"/>
                <a:cs typeface="ヒラギノ角ゴ Pro W6"/>
              </a:rPr>
              <a:t>Titan IIIC Transtage (1968-081E)</a:t>
            </a:r>
            <a:endParaRPr lang="en-US" altLang="ja-JP" sz="2600" b="1" u="sng" dirty="0">
              <a:solidFill>
                <a:srgbClr val="FF0000"/>
              </a:solidFill>
              <a:ea typeface="ヒラギノ角ゴ Pro W6"/>
              <a:cs typeface="ヒラギノ角ゴ Pro W6"/>
            </a:endParaRPr>
          </a:p>
          <a:p>
            <a:pPr lvl="1"/>
            <a:r>
              <a:rPr lang="en-US" altLang="ja-JP" sz="2400" dirty="0" smtClean="0"/>
              <a:t>Breakup epoch: 1992.2.21</a:t>
            </a:r>
          </a:p>
          <a:p>
            <a:pPr lvl="1"/>
            <a:r>
              <a:rPr lang="en-US" altLang="ja-JP" sz="2400" dirty="0" smtClean="0"/>
              <a:t>Explosion breakup (remnant fuel)</a:t>
            </a:r>
          </a:p>
          <a:p>
            <a:pPr lvl="1"/>
            <a:r>
              <a:rPr lang="en-US" altLang="ja-JP" sz="2400" b="1" dirty="0" smtClean="0">
                <a:solidFill>
                  <a:srgbClr val="FF0000"/>
                </a:solidFill>
              </a:rPr>
              <a:t>23</a:t>
            </a:r>
            <a:r>
              <a:rPr lang="en-US" altLang="ja-JP" sz="2400" dirty="0" smtClean="0"/>
              <a:t> fragments have been observed in near breakup epoch </a:t>
            </a:r>
            <a:r>
              <a:rPr lang="en-US" altLang="ja-JP" sz="1800" dirty="0" smtClean="0"/>
              <a:t>(</a:t>
            </a:r>
            <a:r>
              <a:rPr lang="en-US" altLang="ja-JP" sz="1800" i="1" dirty="0" err="1" smtClean="0"/>
              <a:t>Pensa</a:t>
            </a:r>
            <a:r>
              <a:rPr lang="en-US" altLang="ja-JP" sz="1800" i="1" dirty="0" smtClean="0"/>
              <a:t>, et al., 1996</a:t>
            </a:r>
            <a:r>
              <a:rPr lang="en-US" altLang="ja-JP" sz="1800" dirty="0" smtClean="0"/>
              <a:t>)</a:t>
            </a:r>
          </a:p>
          <a:p>
            <a:pPr lvl="1"/>
            <a:r>
              <a:rPr lang="en-US" altLang="ja-JP" sz="2400" b="1" dirty="0" smtClean="0">
                <a:solidFill>
                  <a:srgbClr val="FF0000"/>
                </a:solidFill>
              </a:rPr>
              <a:t>8</a:t>
            </a:r>
            <a:r>
              <a:rPr lang="en-US" altLang="ja-JP" sz="2400" dirty="0" smtClean="0"/>
              <a:t> cataloged fragments</a:t>
            </a:r>
            <a:endParaRPr kumimoji="1" lang="en-US" altLang="ja-JP" sz="2400" dirty="0" smtClean="0"/>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FE4819B2-2CFF-8D4D-8010-E8636504717B}" type="slidenum">
              <a:rPr kumimoji="1" lang="ja-JP" altLang="en-US" smtClean="0"/>
              <a:t>16</a:t>
            </a:fld>
            <a:endParaRPr kumimoji="1" lang="ja-JP" altLang="en-US"/>
          </a:p>
        </p:txBody>
      </p:sp>
      <p:pic>
        <p:nvPicPr>
          <p:cNvPr id="9" name="図 8" descr="Fig1-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90047" y="1338703"/>
            <a:ext cx="1896753" cy="2421747"/>
          </a:xfrm>
          <a:prstGeom prst="rect">
            <a:avLst/>
          </a:prstGeom>
        </p:spPr>
      </p:pic>
      <p:sp>
        <p:nvSpPr>
          <p:cNvPr id="11" name="コンテンツ プレースホルダー 2"/>
          <p:cNvSpPr txBox="1">
            <a:spLocks/>
          </p:cNvSpPr>
          <p:nvPr/>
        </p:nvSpPr>
        <p:spPr>
          <a:xfrm>
            <a:off x="457200" y="5467350"/>
            <a:ext cx="8686800" cy="8001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sz="2800" dirty="0" smtClean="0">
                <a:latin typeface="+mj-lt"/>
                <a:cs typeface="Arial"/>
              </a:rPr>
              <a:t>And ≥ </a:t>
            </a:r>
            <a:r>
              <a:rPr lang="en-US" altLang="ja-JP" sz="2800" b="1" dirty="0" smtClean="0">
                <a:latin typeface="+mj-lt"/>
                <a:cs typeface="Arial"/>
              </a:rPr>
              <a:t>9</a:t>
            </a:r>
            <a:r>
              <a:rPr lang="en-US" altLang="ja-JP" sz="2800" dirty="0" smtClean="0">
                <a:latin typeface="+mj-lt"/>
                <a:cs typeface="Arial"/>
              </a:rPr>
              <a:t> suspected (unconfirmed) events</a:t>
            </a:r>
            <a:endParaRPr lang="ja-JP" altLang="en-US" sz="2800" dirty="0">
              <a:latin typeface="+mj-lt"/>
              <a:cs typeface="Arial"/>
            </a:endParaRPr>
          </a:p>
        </p:txBody>
      </p:sp>
      <p:sp>
        <p:nvSpPr>
          <p:cNvPr id="12" name="テキスト ボックス 11"/>
          <p:cNvSpPr txBox="1"/>
          <p:nvPr/>
        </p:nvSpPr>
        <p:spPr>
          <a:xfrm>
            <a:off x="6790047" y="3760450"/>
            <a:ext cx="1896754" cy="584776"/>
          </a:xfrm>
          <a:prstGeom prst="rect">
            <a:avLst/>
          </a:prstGeom>
          <a:noFill/>
        </p:spPr>
        <p:txBody>
          <a:bodyPr wrap="square" rtlCol="0">
            <a:spAutoFit/>
          </a:bodyPr>
          <a:lstStyle/>
          <a:p>
            <a:r>
              <a:rPr lang="en-US" altLang="ja-JP" sz="1600" i="1" dirty="0" smtClean="0">
                <a:latin typeface="Times New Roman"/>
                <a:cs typeface="Times New Roman"/>
              </a:rPr>
              <a:t>Transtage (ref. U.S. Air Force website)</a:t>
            </a:r>
            <a:endParaRPr kumimoji="1" lang="ja-JP" altLang="en-US" sz="1600" i="1" dirty="0">
              <a:latin typeface="Times New Roman"/>
              <a:cs typeface="Times New Roman"/>
            </a:endParaRPr>
          </a:p>
        </p:txBody>
      </p:sp>
    </p:spTree>
    <p:extLst>
      <p:ext uri="{BB962C8B-B14F-4D97-AF65-F5344CB8AC3E}">
        <p14:creationId xmlns:p14="http://schemas.microsoft.com/office/powerpoint/2010/main" val="21221589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dirty="0" smtClean="0"/>
              <a:t>Research objective</a:t>
            </a:r>
            <a:endParaRPr kumimoji="1" lang="ja-JP" altLang="en-US" sz="4000" dirty="0"/>
          </a:p>
        </p:txBody>
      </p:sp>
      <p:sp>
        <p:nvSpPr>
          <p:cNvPr id="6" name="スライド番号プレースホルダー 5"/>
          <p:cNvSpPr>
            <a:spLocks noGrp="1"/>
          </p:cNvSpPr>
          <p:nvPr>
            <p:ph type="sldNum" sz="quarter" idx="12"/>
          </p:nvPr>
        </p:nvSpPr>
        <p:spPr/>
        <p:txBody>
          <a:bodyPr/>
          <a:lstStyle/>
          <a:p>
            <a:fld id="{FD39CE96-57A3-DA4F-AF9D-B1017772B706}" type="slidenum">
              <a:rPr kumimoji="1" lang="ja-JP" altLang="en-US" smtClean="0"/>
              <a:t>17</a:t>
            </a:fld>
            <a:endParaRPr kumimoji="1" lang="ja-JP" altLang="en-US"/>
          </a:p>
        </p:txBody>
      </p:sp>
      <p:sp>
        <p:nvSpPr>
          <p:cNvPr id="7" name="コンテンツ プレースホルダー 2"/>
          <p:cNvSpPr>
            <a:spLocks noGrp="1"/>
          </p:cNvSpPr>
          <p:nvPr>
            <p:ph sz="half" idx="1"/>
          </p:nvPr>
        </p:nvSpPr>
        <p:spPr>
          <a:xfrm>
            <a:off x="196718" y="1260041"/>
            <a:ext cx="8736225" cy="2428086"/>
          </a:xfrm>
          <a:ln w="28575" cmpd="sng">
            <a:solidFill>
              <a:schemeClr val="tx1">
                <a:lumMod val="50000"/>
                <a:lumOff val="50000"/>
              </a:schemeClr>
            </a:solidFill>
          </a:ln>
        </p:spPr>
        <p:txBody>
          <a:bodyPr>
            <a:noAutofit/>
          </a:bodyPr>
          <a:lstStyle/>
          <a:p>
            <a:pPr marL="0" indent="0" algn="just">
              <a:buFontTx/>
              <a:buNone/>
              <a:defRPr/>
            </a:pPr>
            <a:r>
              <a:rPr lang="en-US" altLang="ja-JP" sz="2700" b="1" dirty="0" smtClean="0">
                <a:latin typeface="Calibri"/>
                <a:ea typeface="ＭＳ ゴシック" charset="0"/>
                <a:cs typeface="Calibri"/>
              </a:rPr>
              <a:t>Final goal </a:t>
            </a:r>
            <a:r>
              <a:rPr lang="en-US" altLang="ja-JP" sz="2700" dirty="0" smtClean="0">
                <a:latin typeface="Calibri"/>
                <a:ea typeface="ＭＳ ゴシック" charset="0"/>
                <a:cs typeface="Calibri"/>
              </a:rPr>
              <a:t>aims </a:t>
            </a:r>
            <a:r>
              <a:rPr lang="en-US" altLang="ja-JP" sz="2700" dirty="0">
                <a:latin typeface="Calibri"/>
                <a:ea typeface="ＭＳ ゴシック" charset="0"/>
                <a:cs typeface="Calibri"/>
              </a:rPr>
              <a:t>to </a:t>
            </a:r>
            <a:r>
              <a:rPr lang="en-US" altLang="ja-JP" sz="2700" dirty="0" smtClean="0">
                <a:latin typeface="Calibri"/>
                <a:ea typeface="ＭＳ ゴシック" charset="0"/>
                <a:cs typeface="Calibri"/>
              </a:rPr>
              <a:t>contribute to </a:t>
            </a:r>
            <a:r>
              <a:rPr lang="en-US" altLang="ja-JP" sz="2700" b="1" dirty="0">
                <a:solidFill>
                  <a:srgbClr val="FF0000"/>
                </a:solidFill>
                <a:latin typeface="Calibri"/>
                <a:ea typeface="ＭＳ ゴシック" charset="0"/>
                <a:cs typeface="Calibri"/>
              </a:rPr>
              <a:t>Space Situational </a:t>
            </a:r>
            <a:r>
              <a:rPr lang="en-US" altLang="ja-JP" sz="2700" b="1" dirty="0" smtClean="0">
                <a:solidFill>
                  <a:srgbClr val="FF0000"/>
                </a:solidFill>
                <a:latin typeface="Calibri"/>
                <a:ea typeface="ＭＳ ゴシック" charset="0"/>
                <a:cs typeface="Calibri"/>
              </a:rPr>
              <a:t>Awareness</a:t>
            </a:r>
          </a:p>
          <a:p>
            <a:pPr marL="514350" indent="-514350" algn="just">
              <a:buFont typeface="+mj-lt"/>
              <a:buAutoNum type="arabicPeriod"/>
              <a:defRPr/>
            </a:pPr>
            <a:r>
              <a:rPr lang="en-US" altLang="ja-JP" sz="2800" dirty="0" smtClean="0">
                <a:latin typeface="Calibri"/>
                <a:ea typeface="ＭＳ ゴシック" charset="0"/>
                <a:cs typeface="Calibri"/>
              </a:rPr>
              <a:t>Investigation </a:t>
            </a:r>
            <a:r>
              <a:rPr lang="en-US" altLang="ja-JP" sz="2800" dirty="0">
                <a:latin typeface="Calibri"/>
                <a:ea typeface="ＭＳ ゴシック" charset="0"/>
                <a:cs typeface="Calibri"/>
              </a:rPr>
              <a:t>of </a:t>
            </a:r>
            <a:r>
              <a:rPr lang="en-US" altLang="ja-JP" sz="2800" dirty="0">
                <a:solidFill>
                  <a:srgbClr val="FF0000"/>
                </a:solidFill>
                <a:latin typeface="Calibri"/>
                <a:ea typeface="ＭＳ ゴシック" charset="0"/>
                <a:cs typeface="Calibri"/>
              </a:rPr>
              <a:t>orbital debris generation process</a:t>
            </a:r>
          </a:p>
          <a:p>
            <a:pPr lvl="1" algn="just">
              <a:defRPr/>
            </a:pPr>
            <a:r>
              <a:rPr lang="en-US" altLang="ja-JP" sz="2200" b="1" dirty="0">
                <a:latin typeface="Calibri"/>
                <a:ea typeface="ＭＳ ゴシック" charset="0"/>
                <a:cs typeface="Calibri"/>
              </a:rPr>
              <a:t>Model</a:t>
            </a:r>
            <a:r>
              <a:rPr lang="en-US" altLang="ja-JP" sz="2200" dirty="0">
                <a:latin typeface="Calibri"/>
                <a:ea typeface="ＭＳ ゴシック" charset="0"/>
                <a:cs typeface="Calibri"/>
              </a:rPr>
              <a:t> predictions vs. </a:t>
            </a:r>
            <a:r>
              <a:rPr lang="en-US" altLang="ja-JP" sz="2200" b="1" dirty="0">
                <a:latin typeface="Calibri"/>
                <a:ea typeface="ＭＳ ゴシック" charset="0"/>
                <a:cs typeface="Calibri"/>
              </a:rPr>
              <a:t>Observation</a:t>
            </a:r>
            <a:r>
              <a:rPr lang="en-US" altLang="ja-JP" sz="2200" dirty="0">
                <a:latin typeface="Calibri"/>
                <a:ea typeface="ＭＳ ゴシック" charset="0"/>
                <a:cs typeface="Calibri"/>
              </a:rPr>
              <a:t> results</a:t>
            </a:r>
            <a:endParaRPr lang="ja-JP" sz="2200" dirty="0">
              <a:latin typeface="Calibri"/>
              <a:ea typeface="ＭＳ ゴシック" charset="0"/>
              <a:cs typeface="Calibri"/>
            </a:endParaRPr>
          </a:p>
          <a:p>
            <a:pPr marL="514350" indent="-514350" algn="just">
              <a:buFont typeface="+mj-lt"/>
              <a:buAutoNum type="arabicPeriod"/>
              <a:defRPr/>
            </a:pPr>
            <a:r>
              <a:rPr lang="en-US" altLang="ja-JP" sz="2800" dirty="0">
                <a:latin typeface="Calibri"/>
                <a:ea typeface="ＭＳ ゴシック" charset="0"/>
                <a:cs typeface="Calibri"/>
              </a:rPr>
              <a:t>Evaluation of orbital debris </a:t>
            </a:r>
            <a:r>
              <a:rPr lang="en-US" altLang="ja-JP" sz="2800" dirty="0">
                <a:solidFill>
                  <a:srgbClr val="FF0000"/>
                </a:solidFill>
                <a:latin typeface="Calibri"/>
                <a:ea typeface="ＭＳ ゴシック" charset="0"/>
                <a:cs typeface="Calibri"/>
              </a:rPr>
              <a:t>environment</a:t>
            </a:r>
            <a:endParaRPr lang="ja-JP" sz="2800" dirty="0">
              <a:solidFill>
                <a:srgbClr val="FF0000"/>
              </a:solidFill>
              <a:latin typeface="Calibri"/>
              <a:ea typeface="ＭＳ ゴシック" charset="0"/>
              <a:cs typeface="Calibri"/>
            </a:endParaRPr>
          </a:p>
          <a:p>
            <a:pPr lvl="1" algn="just">
              <a:defRPr/>
            </a:pPr>
            <a:r>
              <a:rPr lang="en-US" altLang="ja-JP" sz="2200" dirty="0">
                <a:latin typeface="Calibri"/>
                <a:ea typeface="ＭＳ ゴシック" charset="0"/>
                <a:cs typeface="Calibri"/>
              </a:rPr>
              <a:t>Better definition of the current situation </a:t>
            </a:r>
            <a:r>
              <a:rPr lang="en-US" altLang="ja-JP" sz="2200" b="1" dirty="0">
                <a:latin typeface="Calibri"/>
                <a:ea typeface="ＭＳ ゴシック" charset="0"/>
                <a:cs typeface="Calibri"/>
              </a:rPr>
              <a:t>for secure space </a:t>
            </a:r>
            <a:r>
              <a:rPr lang="en-US" altLang="ja-JP" sz="2200" b="1" dirty="0" smtClean="0">
                <a:latin typeface="Calibri"/>
                <a:ea typeface="ＭＳ ゴシック" charset="0"/>
                <a:cs typeface="Calibri"/>
              </a:rPr>
              <a:t>activities</a:t>
            </a:r>
            <a:endParaRPr lang="ja-JP" sz="2200" b="1" dirty="0">
              <a:latin typeface="Calibri"/>
              <a:ea typeface="ＭＳ ゴシック" charset="0"/>
              <a:cs typeface="Calibri"/>
            </a:endParaRPr>
          </a:p>
        </p:txBody>
      </p:sp>
      <p:grpSp>
        <p:nvGrpSpPr>
          <p:cNvPr id="5" name="図形グループ 4"/>
          <p:cNvGrpSpPr/>
          <p:nvPr/>
        </p:nvGrpSpPr>
        <p:grpSpPr>
          <a:xfrm>
            <a:off x="196718" y="3688128"/>
            <a:ext cx="8736225" cy="2386083"/>
            <a:chOff x="196718" y="3688128"/>
            <a:chExt cx="8736225" cy="2386083"/>
          </a:xfrm>
        </p:grpSpPr>
        <p:sp>
          <p:nvSpPr>
            <p:cNvPr id="15" name="下矢印 1"/>
            <p:cNvSpPr>
              <a:spLocks noChangeArrowheads="1"/>
            </p:cNvSpPr>
            <p:nvPr/>
          </p:nvSpPr>
          <p:spPr bwMode="auto">
            <a:xfrm>
              <a:off x="4187005" y="3688128"/>
              <a:ext cx="755650" cy="511340"/>
            </a:xfrm>
            <a:prstGeom prst="downArrow">
              <a:avLst>
                <a:gd name="adj1" fmla="val 50000"/>
                <a:gd name="adj2" fmla="val 50000"/>
              </a:avLst>
            </a:prstGeom>
            <a:solidFill>
              <a:schemeClr val="tx1">
                <a:lumMod val="50000"/>
                <a:lumOff val="50000"/>
              </a:schemeClr>
            </a:solidFill>
            <a:ln w="9525">
              <a:noFill/>
              <a:round/>
              <a:headEnd/>
              <a:tailEnd/>
            </a:ln>
          </p:spPr>
          <p:txBody>
            <a:bodyPr/>
            <a:lstStyle/>
            <a:p>
              <a:pPr eaLnBrk="0" hangingPunct="0"/>
              <a:endParaRPr kumimoji="0" lang="ja-JP" altLang="en-US"/>
            </a:p>
          </p:txBody>
        </p:sp>
        <p:sp>
          <p:nvSpPr>
            <p:cNvPr id="14" name="コンテンツ プレースホルダー 10"/>
            <p:cNvSpPr txBox="1">
              <a:spLocks/>
            </p:cNvSpPr>
            <p:nvPr/>
          </p:nvSpPr>
          <p:spPr>
            <a:xfrm>
              <a:off x="196718" y="4199468"/>
              <a:ext cx="8736225" cy="1874743"/>
            </a:xfrm>
            <a:prstGeom prst="rect">
              <a:avLst/>
            </a:prstGeom>
            <a:ln w="76200" cmpd="sng">
              <a:solidFill>
                <a:srgbClr val="0000FF"/>
              </a:solidFill>
            </a:ln>
          </p:spPr>
          <p:txBody>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Tx/>
                <a:buNone/>
                <a:defRPr/>
              </a:pPr>
              <a:r>
                <a:rPr lang="en-US" altLang="ja-JP" sz="2800" b="1" u="sng" dirty="0" smtClean="0">
                  <a:ea typeface="ＭＳ ゴシック" pitchFamily="49" charset="-128"/>
                </a:rPr>
                <a:t>This study;</a:t>
              </a:r>
              <a:endParaRPr lang="en-US" altLang="ja-JP" sz="2800" u="sng" dirty="0" smtClean="0">
                <a:ea typeface="ＭＳ ゴシック" pitchFamily="49" charset="-128"/>
              </a:endParaRPr>
            </a:p>
            <a:p>
              <a:pPr marL="457200" indent="-284163">
                <a:defRPr/>
              </a:pPr>
              <a:r>
                <a:rPr lang="en-US" altLang="ja-JP" sz="2800" dirty="0" smtClean="0">
                  <a:ea typeface="ＭＳ ゴシック" pitchFamily="49" charset="-128"/>
                </a:rPr>
                <a:t>Establishment of </a:t>
              </a:r>
              <a:r>
                <a:rPr lang="en-US" altLang="ja-JP" sz="2800" b="1" dirty="0" smtClean="0">
                  <a:solidFill>
                    <a:srgbClr val="FF0000"/>
                  </a:solidFill>
                  <a:ea typeface="ＭＳ ゴシック" pitchFamily="49" charset="-128"/>
                </a:rPr>
                <a:t>effective search strategy </a:t>
              </a:r>
              <a:r>
                <a:rPr lang="en-US" altLang="ja-JP" sz="2800" dirty="0" smtClean="0">
                  <a:ea typeface="ＭＳ ゴシック" pitchFamily="49" charset="-128"/>
                </a:rPr>
                <a:t>applicable for </a:t>
              </a:r>
              <a:r>
                <a:rPr lang="en-US" altLang="ja-JP" sz="2800" b="1" dirty="0" smtClean="0">
                  <a:solidFill>
                    <a:srgbClr val="FF0000"/>
                  </a:solidFill>
                  <a:ea typeface="ＭＳ ゴシック" pitchFamily="49" charset="-128"/>
                </a:rPr>
                <a:t>breakup fragments </a:t>
              </a:r>
              <a:r>
                <a:rPr lang="en-US" altLang="ja-JP" sz="2800" b="1" dirty="0" smtClean="0">
                  <a:ea typeface="ＭＳ ゴシック" pitchFamily="49" charset="-128"/>
                </a:rPr>
                <a:t>in the geostationary region</a:t>
              </a:r>
              <a:r>
                <a:rPr lang="en-US" altLang="ja-JP" sz="2800" b="1" dirty="0" smtClean="0">
                  <a:solidFill>
                    <a:srgbClr val="FF0000"/>
                  </a:solidFill>
                  <a:ea typeface="ＭＳ ゴシック" pitchFamily="49" charset="-128"/>
                </a:rPr>
                <a:t> </a:t>
              </a:r>
              <a:br>
                <a:rPr lang="en-US" altLang="ja-JP" sz="2800" b="1" dirty="0" smtClean="0">
                  <a:solidFill>
                    <a:srgbClr val="FF0000"/>
                  </a:solidFill>
                  <a:ea typeface="ＭＳ ゴシック" pitchFamily="49" charset="-128"/>
                </a:rPr>
              </a:br>
              <a:r>
                <a:rPr lang="en-US" altLang="ja-JP" sz="2800" dirty="0" smtClean="0">
                  <a:ea typeface="ＭＳ ゴシック" pitchFamily="49" charset="-128"/>
                </a:rPr>
                <a:t>by means of optical observations</a:t>
              </a:r>
            </a:p>
          </p:txBody>
        </p:sp>
      </p:gr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495723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3323" t="53409" r="1168" b="1982"/>
          <a:stretch/>
        </p:blipFill>
        <p:spPr>
          <a:xfrm>
            <a:off x="498518" y="2235200"/>
            <a:ext cx="8146965" cy="2834640"/>
          </a:xfrm>
          <a:prstGeom prst="rect">
            <a:avLst/>
          </a:prstGeom>
        </p:spPr>
      </p:pic>
      <p:sp>
        <p:nvSpPr>
          <p:cNvPr id="2" name="タイトル 1"/>
          <p:cNvSpPr>
            <a:spLocks noGrp="1"/>
          </p:cNvSpPr>
          <p:nvPr>
            <p:ph type="title"/>
          </p:nvPr>
        </p:nvSpPr>
        <p:spPr/>
        <p:txBody>
          <a:bodyPr/>
          <a:lstStyle/>
          <a:p>
            <a:r>
              <a:rPr kumimoji="1" lang="en-US" altLang="ja-JP" dirty="0" smtClean="0"/>
              <a:t>Modeling of breakup fragments</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18</a:t>
            </a:fld>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4993500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The search strategy (previous)</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19</a:t>
            </a:fld>
            <a:endParaRPr kumimoji="1" lang="ja-JP" altLang="en-US"/>
          </a:p>
        </p:txBody>
      </p:sp>
      <p:pic>
        <p:nvPicPr>
          <p:cNvPr id="6" name="図 5" descr="Macintosh HD:Users:m0g3p0n:Desktop:Work_Flow_2nd.pdf"/>
          <p:cNvPicPr/>
          <p:nvPr/>
        </p:nvPicPr>
        <p:blipFill>
          <a:blip r:embed="rId3">
            <a:extLst>
              <a:ext uri="{28A0092B-C50C-407E-A947-70E740481C1C}">
                <a14:useLocalDpi xmlns:a14="http://schemas.microsoft.com/office/drawing/2010/main"/>
              </a:ext>
            </a:extLst>
          </a:blip>
          <a:srcRect/>
          <a:stretch>
            <a:fillRect/>
          </a:stretch>
        </p:blipFill>
        <p:spPr bwMode="auto">
          <a:xfrm>
            <a:off x="759074" y="1464073"/>
            <a:ext cx="7625852" cy="4256130"/>
          </a:xfrm>
          <a:prstGeom prst="rect">
            <a:avLst/>
          </a:prstGeom>
          <a:noFill/>
          <a:ln>
            <a:noFill/>
          </a:ln>
        </p:spPr>
      </p:pic>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75102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図形グループ 15"/>
          <p:cNvGrpSpPr/>
          <p:nvPr/>
        </p:nvGrpSpPr>
        <p:grpSpPr>
          <a:xfrm>
            <a:off x="3823946" y="1145551"/>
            <a:ext cx="3098373" cy="3172514"/>
            <a:chOff x="5588427" y="1226766"/>
            <a:chExt cx="3098373" cy="3172514"/>
          </a:xfrm>
        </p:grpSpPr>
        <p:pic>
          <p:nvPicPr>
            <p:cNvPr id="3" name="図 2" descr="asia_asia_kouiki_east_1.gif"/>
            <p:cNvPicPr>
              <a:picLocks noChangeAspect="1"/>
            </p:cNvPicPr>
            <p:nvPr/>
          </p:nvPicPr>
          <p:blipFill rotWithShape="1">
            <a:blip r:embed="rId3" cstate="screen">
              <a:extLst>
                <a:ext uri="{28A0092B-C50C-407E-A947-70E740481C1C}">
                  <a14:useLocalDpi xmlns:a14="http://schemas.microsoft.com/office/drawing/2010/main"/>
                </a:ext>
              </a:extLst>
            </a:blip>
            <a:srcRect l="59111" t="24582" r="2555" b="10000"/>
            <a:stretch/>
          </p:blipFill>
          <p:spPr>
            <a:xfrm>
              <a:off x="5588427" y="1226766"/>
              <a:ext cx="3098373" cy="3172514"/>
            </a:xfrm>
            <a:prstGeom prst="rect">
              <a:avLst/>
            </a:prstGeom>
          </p:spPr>
        </p:pic>
        <p:sp>
          <p:nvSpPr>
            <p:cNvPr id="14" name="円/楕円 13"/>
            <p:cNvSpPr/>
            <p:nvPr/>
          </p:nvSpPr>
          <p:spPr>
            <a:xfrm>
              <a:off x="5946140" y="3929380"/>
              <a:ext cx="86360" cy="863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7717790" y="2519680"/>
              <a:ext cx="86360" cy="863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6" name="タイトル 5"/>
          <p:cNvSpPr>
            <a:spLocks noGrp="1"/>
          </p:cNvSpPr>
          <p:nvPr>
            <p:ph type="title"/>
          </p:nvPr>
        </p:nvSpPr>
        <p:spPr/>
        <p:txBody>
          <a:bodyPr>
            <a:normAutofit/>
          </a:bodyPr>
          <a:lstStyle/>
          <a:p>
            <a:r>
              <a:rPr lang="en-US" altLang="ja-JP" sz="3600" dirty="0" smtClean="0"/>
              <a:t>Overview of the collaborative observations</a:t>
            </a:r>
            <a:endParaRPr kumimoji="1" lang="ja-JP" altLang="en-US" sz="3600" dirty="0"/>
          </a:p>
        </p:txBody>
      </p:sp>
      <p:sp>
        <p:nvSpPr>
          <p:cNvPr id="7" name="コンテンツ プレースホルダー 6"/>
          <p:cNvSpPr>
            <a:spLocks noGrp="1"/>
          </p:cNvSpPr>
          <p:nvPr>
            <p:ph idx="1"/>
          </p:nvPr>
        </p:nvSpPr>
        <p:spPr>
          <a:xfrm>
            <a:off x="1531760" y="5559892"/>
            <a:ext cx="7155040" cy="699770"/>
          </a:xfrm>
        </p:spPr>
        <p:txBody>
          <a:bodyPr>
            <a:noAutofit/>
          </a:bodyPr>
          <a:lstStyle/>
          <a:p>
            <a:pPr marL="0" indent="0">
              <a:lnSpc>
                <a:spcPct val="80000"/>
              </a:lnSpc>
              <a:buNone/>
            </a:pPr>
            <a:r>
              <a:rPr lang="en-US" altLang="ja-JP" sz="2400" dirty="0" smtClean="0">
                <a:solidFill>
                  <a:srgbClr val="FF0000"/>
                </a:solidFill>
              </a:rPr>
              <a:t>40 uncataloged objects</a:t>
            </a:r>
            <a:r>
              <a:rPr lang="en-US" altLang="ja-JP" sz="2400" dirty="0">
                <a:solidFill>
                  <a:srgbClr val="FF0000"/>
                </a:solidFill>
              </a:rPr>
              <a:t> </a:t>
            </a:r>
            <a:r>
              <a:rPr lang="en-US" altLang="ja-JP" sz="2400" dirty="0" smtClean="0"/>
              <a:t>are detected to be </a:t>
            </a:r>
            <a:r>
              <a:rPr lang="en-US" altLang="ja-JP" sz="2400" dirty="0" smtClean="0">
                <a:solidFill>
                  <a:srgbClr val="FF0000"/>
                </a:solidFill>
              </a:rPr>
              <a:t>identified with the 1968-081E fragments</a:t>
            </a:r>
            <a:endParaRPr kumimoji="1" lang="en-US" altLang="ja-JP" sz="2400" dirty="0" smtClean="0">
              <a:solidFill>
                <a:srgbClr val="FF0000"/>
              </a:solidFill>
            </a:endParaRPr>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a:t>
            </a:fld>
            <a:endParaRPr kumimoji="1" lang="ja-JP" altLang="en-US"/>
          </a:p>
        </p:txBody>
      </p:sp>
      <p:pic>
        <p:nvPicPr>
          <p:cNvPr id="11" name="図 10" descr="nyukasa3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2880" y="2815077"/>
            <a:ext cx="1183920" cy="1528504"/>
          </a:xfrm>
          <a:prstGeom prst="rect">
            <a:avLst/>
          </a:prstGeom>
        </p:spPr>
      </p:pic>
      <p:pic>
        <p:nvPicPr>
          <p:cNvPr id="12" name="図 11" descr="LOT.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72519" y="1145551"/>
            <a:ext cx="1297525" cy="1651042"/>
          </a:xfrm>
          <a:prstGeom prst="rect">
            <a:avLst/>
          </a:prstGeom>
        </p:spPr>
      </p:pic>
      <p:pic>
        <p:nvPicPr>
          <p:cNvPr id="13" name="図 12" descr="tela.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72519" y="2802993"/>
            <a:ext cx="1297525" cy="1535508"/>
          </a:xfrm>
          <a:prstGeom prst="rect">
            <a:avLst/>
          </a:prstGeom>
        </p:spPr>
      </p:pic>
      <p:cxnSp>
        <p:nvCxnSpPr>
          <p:cNvPr id="18" name="直線コネクタ 17"/>
          <p:cNvCxnSpPr>
            <a:stCxn id="15" idx="5"/>
            <a:endCxn id="11" idx="0"/>
          </p:cNvCxnSpPr>
          <p:nvPr/>
        </p:nvCxnSpPr>
        <p:spPr>
          <a:xfrm>
            <a:off x="6027022" y="2512178"/>
            <a:ext cx="2067818" cy="302899"/>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a:stCxn id="12" idx="3"/>
            <a:endCxn id="14" idx="1"/>
          </p:cNvCxnSpPr>
          <p:nvPr/>
        </p:nvCxnSpPr>
        <p:spPr>
          <a:xfrm>
            <a:off x="3470044" y="1971072"/>
            <a:ext cx="724262" cy="1889740"/>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a:stCxn id="13" idx="3"/>
            <a:endCxn id="14" idx="2"/>
          </p:cNvCxnSpPr>
          <p:nvPr/>
        </p:nvCxnSpPr>
        <p:spPr>
          <a:xfrm>
            <a:off x="3470044" y="3570747"/>
            <a:ext cx="711615" cy="320598"/>
          </a:xfrm>
          <a:prstGeom prst="line">
            <a:avLst/>
          </a:prstGeom>
          <a:ln w="28575"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368300" y="3131684"/>
            <a:ext cx="1873700" cy="1103379"/>
          </a:xfrm>
          <a:prstGeom prst="rect">
            <a:avLst/>
          </a:prstGeom>
        </p:spPr>
        <p:txBody>
          <a:bodyPr wrap="square">
            <a:spAutoFit/>
          </a:bodyPr>
          <a:lstStyle/>
          <a:p>
            <a:pPr marL="0" lvl="1">
              <a:lnSpc>
                <a:spcPct val="110000"/>
              </a:lnSpc>
            </a:pPr>
            <a:r>
              <a:rPr lang="en-US" altLang="ja-JP" sz="2400" b="1" dirty="0" smtClean="0">
                <a:solidFill>
                  <a:srgbClr val="0000FF"/>
                </a:solidFill>
              </a:rPr>
              <a:t>TAOS</a:t>
            </a:r>
            <a:r>
              <a:rPr lang="en-US" altLang="ja-JP" sz="2400" dirty="0" smtClean="0"/>
              <a:t> </a:t>
            </a:r>
            <a:r>
              <a:rPr lang="en-US" altLang="ja-JP" sz="2000" dirty="0" smtClean="0"/>
              <a:t>(</a:t>
            </a:r>
            <a:r>
              <a:rPr lang="el-GR" altLang="ja-JP" sz="2000" dirty="0" smtClean="0"/>
              <a:t>Φ</a:t>
            </a:r>
            <a:r>
              <a:rPr lang="en-US" altLang="ja-JP" sz="2000" dirty="0" smtClean="0"/>
              <a:t>50cm)</a:t>
            </a:r>
          </a:p>
          <a:p>
            <a:pPr marL="0" lvl="1">
              <a:lnSpc>
                <a:spcPct val="110000"/>
              </a:lnSpc>
            </a:pPr>
            <a:r>
              <a:rPr lang="en-US" altLang="ja-JP" dirty="0" smtClean="0"/>
              <a:t>FOV: 1.74</a:t>
            </a:r>
            <a:r>
              <a:rPr lang="en-US" altLang="ja-JP" dirty="0"/>
              <a:t>°×1.78</a:t>
            </a:r>
            <a:r>
              <a:rPr lang="en-US" altLang="ja-JP" dirty="0" smtClean="0"/>
              <a:t>° </a:t>
            </a:r>
          </a:p>
          <a:p>
            <a:pPr marL="0" lvl="1">
              <a:lnSpc>
                <a:spcPct val="110000"/>
              </a:lnSpc>
            </a:pPr>
            <a:r>
              <a:rPr lang="en-US" altLang="ja-JP" dirty="0" smtClean="0"/>
              <a:t>CCD: 2k2k</a:t>
            </a:r>
            <a:endParaRPr lang="en-US" altLang="ja-JP" dirty="0"/>
          </a:p>
        </p:txBody>
      </p:sp>
      <p:sp>
        <p:nvSpPr>
          <p:cNvPr id="26" name="正方形/長方形 25"/>
          <p:cNvSpPr/>
          <p:nvPr/>
        </p:nvSpPr>
        <p:spPr>
          <a:xfrm>
            <a:off x="368299" y="1449439"/>
            <a:ext cx="2052201" cy="1103379"/>
          </a:xfrm>
          <a:prstGeom prst="rect">
            <a:avLst/>
          </a:prstGeom>
        </p:spPr>
        <p:txBody>
          <a:bodyPr wrap="square">
            <a:spAutoFit/>
          </a:bodyPr>
          <a:lstStyle/>
          <a:p>
            <a:pPr marL="0" lvl="1">
              <a:lnSpc>
                <a:spcPct val="110000"/>
              </a:lnSpc>
            </a:pPr>
            <a:r>
              <a:rPr lang="en-US" altLang="ja-JP" sz="2400" b="1" dirty="0" smtClean="0">
                <a:solidFill>
                  <a:srgbClr val="0000FF"/>
                </a:solidFill>
              </a:rPr>
              <a:t>LOT</a:t>
            </a:r>
            <a:r>
              <a:rPr lang="en-US" altLang="ja-JP" sz="2400" dirty="0" smtClean="0"/>
              <a:t> </a:t>
            </a:r>
            <a:r>
              <a:rPr lang="en-US" altLang="ja-JP" sz="2000" dirty="0" smtClean="0"/>
              <a:t>(</a:t>
            </a:r>
            <a:r>
              <a:rPr lang="el-GR" altLang="ja-JP" sz="2000" dirty="0" smtClean="0"/>
              <a:t>Φ</a:t>
            </a:r>
            <a:r>
              <a:rPr lang="en-US" altLang="ja-JP" sz="2000" dirty="0" smtClean="0"/>
              <a:t>1m)</a:t>
            </a:r>
          </a:p>
          <a:p>
            <a:pPr marL="0" lvl="1">
              <a:lnSpc>
                <a:spcPct val="110000"/>
              </a:lnSpc>
            </a:pPr>
            <a:r>
              <a:rPr lang="en-US" altLang="ja-JP" dirty="0" smtClean="0"/>
              <a:t>FOV: </a:t>
            </a:r>
            <a:r>
              <a:rPr lang="en-US" altLang="ja-JP" dirty="0"/>
              <a:t>26.4’×13.2’</a:t>
            </a:r>
            <a:r>
              <a:rPr lang="en-US" altLang="ja-JP" dirty="0" smtClean="0"/>
              <a:t> </a:t>
            </a:r>
          </a:p>
          <a:p>
            <a:pPr marL="0" lvl="1">
              <a:lnSpc>
                <a:spcPct val="110000"/>
              </a:lnSpc>
            </a:pPr>
            <a:r>
              <a:rPr lang="en-US" altLang="ja-JP" dirty="0" smtClean="0"/>
              <a:t>CCD: 4k2k</a:t>
            </a:r>
          </a:p>
        </p:txBody>
      </p:sp>
      <p:sp>
        <p:nvSpPr>
          <p:cNvPr id="27" name="正方形/長方形 26"/>
          <p:cNvSpPr/>
          <p:nvPr/>
        </p:nvSpPr>
        <p:spPr>
          <a:xfrm>
            <a:off x="5769547" y="3131684"/>
            <a:ext cx="1956972" cy="1103379"/>
          </a:xfrm>
          <a:prstGeom prst="rect">
            <a:avLst/>
          </a:prstGeom>
        </p:spPr>
        <p:txBody>
          <a:bodyPr wrap="square">
            <a:spAutoFit/>
          </a:bodyPr>
          <a:lstStyle/>
          <a:p>
            <a:pPr marL="0" lvl="1">
              <a:lnSpc>
                <a:spcPct val="110000"/>
              </a:lnSpc>
            </a:pPr>
            <a:r>
              <a:rPr lang="en-US" altLang="ja-JP" sz="2400" b="1" dirty="0" smtClean="0">
                <a:solidFill>
                  <a:srgbClr val="0000FF"/>
                </a:solidFill>
              </a:rPr>
              <a:t>JNO</a:t>
            </a:r>
            <a:r>
              <a:rPr lang="en-US" altLang="ja-JP" dirty="0" smtClean="0"/>
              <a:t> </a:t>
            </a:r>
            <a:r>
              <a:rPr lang="en-US" altLang="ja-JP" sz="2000" dirty="0" smtClean="0"/>
              <a:t>(</a:t>
            </a:r>
            <a:r>
              <a:rPr lang="el-GR" altLang="ja-JP" sz="2000" dirty="0" smtClean="0"/>
              <a:t>Φ</a:t>
            </a:r>
            <a:r>
              <a:rPr lang="en-US" altLang="ja-JP" sz="2000" dirty="0" smtClean="0"/>
              <a:t>35cm)</a:t>
            </a:r>
          </a:p>
          <a:p>
            <a:pPr marL="0" lvl="1">
              <a:lnSpc>
                <a:spcPct val="110000"/>
              </a:lnSpc>
            </a:pPr>
            <a:r>
              <a:rPr lang="en-US" altLang="ja-JP" dirty="0" smtClean="0"/>
              <a:t>FOV: </a:t>
            </a:r>
            <a:r>
              <a:rPr lang="en-US" altLang="ja-JP" dirty="0"/>
              <a:t>1.27°×1.27</a:t>
            </a:r>
            <a:r>
              <a:rPr lang="en-US" altLang="ja-JP" dirty="0" smtClean="0"/>
              <a:t>°</a:t>
            </a:r>
          </a:p>
          <a:p>
            <a:pPr marL="0" lvl="1">
              <a:lnSpc>
                <a:spcPct val="110000"/>
              </a:lnSpc>
            </a:pPr>
            <a:r>
              <a:rPr lang="en-US" altLang="ja-JP" dirty="0" smtClean="0"/>
              <a:t>CCD: 2k2k</a:t>
            </a:r>
          </a:p>
        </p:txBody>
      </p:sp>
      <p:sp>
        <p:nvSpPr>
          <p:cNvPr id="29" name="正方形/長方形 28"/>
          <p:cNvSpPr/>
          <p:nvPr/>
        </p:nvSpPr>
        <p:spPr>
          <a:xfrm>
            <a:off x="6326663" y="1815692"/>
            <a:ext cx="1663142" cy="697114"/>
          </a:xfrm>
          <a:prstGeom prst="rect">
            <a:avLst/>
          </a:prstGeom>
        </p:spPr>
        <p:txBody>
          <a:bodyPr wrap="square">
            <a:spAutoFit/>
          </a:bodyPr>
          <a:lstStyle/>
          <a:p>
            <a:pPr marL="0" lvl="1">
              <a:lnSpc>
                <a:spcPct val="110000"/>
              </a:lnSpc>
            </a:pPr>
            <a:r>
              <a:rPr lang="en-US" altLang="ja-JP" b="1" dirty="0" err="1"/>
              <a:t>N</a:t>
            </a:r>
            <a:r>
              <a:rPr lang="en-US" altLang="ja-JP" b="1" dirty="0" err="1" smtClean="0"/>
              <a:t>yukasa</a:t>
            </a:r>
            <a:endParaRPr lang="en-US" altLang="ja-JP" b="1" dirty="0" smtClean="0"/>
          </a:p>
          <a:p>
            <a:pPr marL="0" lvl="1">
              <a:lnSpc>
                <a:spcPct val="110000"/>
              </a:lnSpc>
            </a:pPr>
            <a:r>
              <a:rPr lang="en-US" altLang="ja-JP" b="1" dirty="0"/>
              <a:t>o</a:t>
            </a:r>
            <a:r>
              <a:rPr lang="en-US" altLang="ja-JP" b="1" dirty="0" smtClean="0"/>
              <a:t>bservatory</a:t>
            </a:r>
          </a:p>
        </p:txBody>
      </p:sp>
      <p:sp>
        <p:nvSpPr>
          <p:cNvPr id="30" name="正方形/長方形 29"/>
          <p:cNvSpPr/>
          <p:nvPr/>
        </p:nvSpPr>
        <p:spPr>
          <a:xfrm>
            <a:off x="4299364" y="3550447"/>
            <a:ext cx="1663142" cy="697114"/>
          </a:xfrm>
          <a:prstGeom prst="rect">
            <a:avLst/>
          </a:prstGeom>
        </p:spPr>
        <p:txBody>
          <a:bodyPr wrap="square">
            <a:spAutoFit/>
          </a:bodyPr>
          <a:lstStyle/>
          <a:p>
            <a:pPr marL="0" lvl="1">
              <a:lnSpc>
                <a:spcPct val="110000"/>
              </a:lnSpc>
            </a:pPr>
            <a:r>
              <a:rPr lang="en-US" altLang="ja-JP" b="1" dirty="0" err="1" smtClean="0"/>
              <a:t>Lulin</a:t>
            </a:r>
            <a:r>
              <a:rPr lang="en-US" altLang="ja-JP" b="1" dirty="0"/>
              <a:t> </a:t>
            </a:r>
            <a:r>
              <a:rPr lang="en-US" altLang="ja-JP" b="1" dirty="0" smtClean="0"/>
              <a:t>observatory</a:t>
            </a:r>
          </a:p>
        </p:txBody>
      </p:sp>
      <p:sp>
        <p:nvSpPr>
          <p:cNvPr id="2" name="日付プレースホルダー 1"/>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9" name="ホームベース 8"/>
          <p:cNvSpPr/>
          <p:nvPr/>
        </p:nvSpPr>
        <p:spPr>
          <a:xfrm>
            <a:off x="476230" y="5674911"/>
            <a:ext cx="952500" cy="427764"/>
          </a:xfrm>
          <a:prstGeom prst="homePlat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10" name="表 9"/>
          <p:cNvGraphicFramePr>
            <a:graphicFrameLocks noGrp="1"/>
          </p:cNvGraphicFramePr>
          <p:nvPr>
            <p:extLst>
              <p:ext uri="{D42A27DB-BD31-4B8C-83A1-F6EECF244321}">
                <p14:modId xmlns:p14="http://schemas.microsoft.com/office/powerpoint/2010/main" val="1395682274"/>
              </p:ext>
            </p:extLst>
          </p:nvPr>
        </p:nvGraphicFramePr>
        <p:xfrm>
          <a:off x="476230" y="4496548"/>
          <a:ext cx="8210570" cy="1027233"/>
        </p:xfrm>
        <a:graphic>
          <a:graphicData uri="http://schemas.openxmlformats.org/drawingml/2006/table">
            <a:tbl>
              <a:tblPr>
                <a:tableStyleId>{5C22544A-7EE6-4342-B048-85BDC9FD1C3A}</a:tableStyleId>
              </a:tblPr>
              <a:tblGrid>
                <a:gridCol w="3354563"/>
                <a:gridCol w="4856007"/>
              </a:tblGrid>
              <a:tr h="342411">
                <a:tc>
                  <a:txBody>
                    <a:bodyPr/>
                    <a:lstStyle/>
                    <a:p>
                      <a:pPr>
                        <a:lnSpc>
                          <a:spcPct val="80000"/>
                        </a:lnSpc>
                      </a:pPr>
                      <a:r>
                        <a:rPr kumimoji="1" lang="en-US" altLang="ja-JP" sz="2000" dirty="0" smtClean="0">
                          <a:latin typeface="+mn-lt"/>
                        </a:rPr>
                        <a:t>Search target</a:t>
                      </a:r>
                      <a:endParaRPr kumimoji="1" lang="ja-JP" altLang="en-US" sz="2000" dirty="0">
                        <a:latin typeface="+mn-lt"/>
                      </a:endParaRPr>
                    </a:p>
                  </a:txBody>
                  <a:tcP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kumimoji="1" lang="en-US" altLang="ja-JP" sz="2000" dirty="0" smtClean="0">
                          <a:latin typeface="+mn-lt"/>
                        </a:rPr>
                        <a:t>1968-081E (Titan IIIC </a:t>
                      </a:r>
                      <a:r>
                        <a:rPr kumimoji="1" lang="en-US" altLang="ja-JP" sz="2000" dirty="0" err="1" smtClean="0">
                          <a:latin typeface="+mn-lt"/>
                        </a:rPr>
                        <a:t>Transtage</a:t>
                      </a:r>
                      <a:r>
                        <a:rPr kumimoji="1" lang="en-US" altLang="ja-JP" sz="2000" dirty="0" smtClean="0">
                          <a:latin typeface="+mn-lt"/>
                        </a:rPr>
                        <a:t>) fragments</a:t>
                      </a:r>
                      <a:endParaRPr kumimoji="1" lang="ja-JP" altLang="en-US" sz="2000" dirty="0">
                        <a:latin typeface="+mn-lt"/>
                      </a:endParaRPr>
                    </a:p>
                  </a:txBody>
                  <a:tcP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42411">
                <a:tc>
                  <a:txBody>
                    <a:bodyPr/>
                    <a:lstStyle/>
                    <a:p>
                      <a:pPr>
                        <a:lnSpc>
                          <a:spcPct val="80000"/>
                        </a:lnSpc>
                      </a:pPr>
                      <a:r>
                        <a:rPr kumimoji="1" lang="en-US" altLang="ja-JP" sz="2000" dirty="0" smtClean="0">
                          <a:latin typeface="+mn-lt"/>
                        </a:rPr>
                        <a:t>Observation period</a:t>
                      </a:r>
                      <a:endParaRPr kumimoji="1" lang="ja-JP" altLang="en-US" sz="2000" dirty="0">
                        <a:latin typeface="+mn-l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kumimoji="1" lang="en-US" altLang="ja-JP" sz="2000" dirty="0" smtClean="0">
                          <a:latin typeface="+mn-lt"/>
                        </a:rPr>
                        <a:t>20 –</a:t>
                      </a:r>
                      <a:r>
                        <a:rPr kumimoji="1" lang="en-US" altLang="ja-JP" sz="2000" baseline="0" dirty="0" smtClean="0">
                          <a:latin typeface="+mn-lt"/>
                        </a:rPr>
                        <a:t> 22 Oct. 2011 (3 nights)</a:t>
                      </a:r>
                      <a:endParaRPr kumimoji="1" lang="ja-JP" altLang="en-US" sz="2000" dirty="0">
                        <a:latin typeface="+mn-l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42411">
                <a:tc>
                  <a:txBody>
                    <a:bodyPr/>
                    <a:lstStyle/>
                    <a:p>
                      <a:pPr>
                        <a:lnSpc>
                          <a:spcPct val="80000"/>
                        </a:lnSpc>
                      </a:pPr>
                      <a:r>
                        <a:rPr kumimoji="1" lang="en-US" altLang="ja-JP" sz="2000" dirty="0" smtClean="0">
                          <a:latin typeface="+mn-lt"/>
                        </a:rPr>
                        <a:t>Observation mode</a:t>
                      </a:r>
                      <a:endParaRPr kumimoji="1" lang="ja-JP" altLang="en-US" sz="2000" dirty="0">
                        <a:latin typeface="+mn-lt"/>
                      </a:endParaRPr>
                    </a:p>
                  </a:txBody>
                  <a:tcPr>
                    <a:lnT w="12700"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kumimoji="1" lang="en-US" altLang="ja-JP" sz="2000" dirty="0" smtClean="0">
                          <a:latin typeface="+mn-lt"/>
                        </a:rPr>
                        <a:t>Survey (6 hours /</a:t>
                      </a:r>
                      <a:r>
                        <a:rPr kumimoji="1" lang="en-US" altLang="ja-JP" sz="2000" baseline="0" dirty="0" smtClean="0">
                          <a:latin typeface="+mn-lt"/>
                        </a:rPr>
                        <a:t> night)</a:t>
                      </a:r>
                      <a:endParaRPr kumimoji="1" lang="ja-JP" altLang="en-US" sz="2000" dirty="0">
                        <a:latin typeface="+mn-lt"/>
                      </a:endParaRPr>
                    </a:p>
                  </a:txBody>
                  <a:tcPr>
                    <a:lnT w="12700"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207723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animEffect transition="in" filter="wipe(left)">
                                      <p:cBhvr>
                                        <p:cTn id="9" dur="2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Breakup model</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20</a:t>
            </a:fld>
            <a:endParaRPr kumimoji="1" lang="ja-JP" altLang="en-US"/>
          </a:p>
        </p:txBody>
      </p:sp>
      <p:sp>
        <p:nvSpPr>
          <p:cNvPr id="10" name="テキスト ボックス 9"/>
          <p:cNvSpPr txBox="1"/>
          <p:nvPr/>
        </p:nvSpPr>
        <p:spPr>
          <a:xfrm>
            <a:off x="457201" y="4149899"/>
            <a:ext cx="1310878" cy="2123658"/>
          </a:xfrm>
          <a:prstGeom prst="rect">
            <a:avLst/>
          </a:prstGeom>
          <a:solidFill>
            <a:schemeClr val="accent1">
              <a:lumMod val="20000"/>
              <a:lumOff val="80000"/>
            </a:schemeClr>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kumimoji="1" lang="en-US" altLang="ja-JP" sz="2200" b="1" dirty="0" smtClean="0">
                <a:solidFill>
                  <a:schemeClr val="tx1"/>
                </a:solidFill>
              </a:rPr>
              <a:t>The NASA standard</a:t>
            </a:r>
          </a:p>
          <a:p>
            <a:r>
              <a:rPr kumimoji="1" lang="en-US" altLang="ja-JP" sz="2200" b="1" dirty="0" smtClean="0">
                <a:solidFill>
                  <a:schemeClr val="tx1"/>
                </a:solidFill>
              </a:rPr>
              <a:t>breakup model</a:t>
            </a:r>
          </a:p>
          <a:p>
            <a:endParaRPr kumimoji="1" lang="ja-JP" altLang="en-US" sz="2200" b="1" dirty="0">
              <a:solidFill>
                <a:schemeClr val="tx1"/>
              </a:solidFill>
            </a:endParaRPr>
          </a:p>
        </p:txBody>
      </p:sp>
      <p:pic>
        <p:nvPicPr>
          <p:cNvPr id="11" name="図 10"/>
          <p:cNvPicPr>
            <a:picLocks noChangeAspect="1"/>
          </p:cNvPicPr>
          <p:nvPr/>
        </p:nvPicPr>
        <p:blipFill>
          <a:blip r:embed="rId2"/>
          <a:stretch>
            <a:fillRect/>
          </a:stretch>
        </p:blipFill>
        <p:spPr>
          <a:xfrm>
            <a:off x="1768078" y="4115625"/>
            <a:ext cx="7059465" cy="2030173"/>
          </a:xfrm>
          <a:prstGeom prst="rect">
            <a:avLst/>
          </a:prstGeom>
        </p:spPr>
      </p:pic>
      <p:sp>
        <p:nvSpPr>
          <p:cNvPr id="12" name="正方形/長方形 11"/>
          <p:cNvSpPr/>
          <p:nvPr/>
        </p:nvSpPr>
        <p:spPr>
          <a:xfrm>
            <a:off x="457200" y="4149899"/>
            <a:ext cx="8229600" cy="212365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768079" y="5935003"/>
            <a:ext cx="3006370" cy="338554"/>
          </a:xfrm>
          <a:prstGeom prst="rect">
            <a:avLst/>
          </a:prstGeom>
          <a:noFill/>
        </p:spPr>
        <p:txBody>
          <a:bodyPr wrap="square" rtlCol="0">
            <a:spAutoFit/>
          </a:bodyPr>
          <a:lstStyle/>
          <a:p>
            <a:r>
              <a:rPr lang="en-US" altLang="en-US" sz="1600" i="1" dirty="0" smtClean="0">
                <a:latin typeface="Arial"/>
                <a:cs typeface="Arial"/>
              </a:rPr>
              <a:t>Ref. MASTER-2009 final report</a:t>
            </a:r>
            <a:endParaRPr kumimoji="1" lang="ja-JP" altLang="en-US" sz="1600" i="1" dirty="0">
              <a:latin typeface="Arial"/>
              <a:cs typeface="Arial"/>
            </a:endParaRPr>
          </a:p>
        </p:txBody>
      </p:sp>
      <p:sp>
        <p:nvSpPr>
          <p:cNvPr id="14" name="円/楕円 13"/>
          <p:cNvSpPr/>
          <p:nvPr/>
        </p:nvSpPr>
        <p:spPr>
          <a:xfrm>
            <a:off x="2857500" y="1243617"/>
            <a:ext cx="2799438" cy="2799438"/>
          </a:xfrm>
          <a:prstGeom prst="ellipse">
            <a:avLst/>
          </a:prstGeom>
          <a:gradFill flip="none" rotWithShape="1">
            <a:gsLst>
              <a:gs pos="0">
                <a:schemeClr val="accent5">
                  <a:lumMod val="75000"/>
                </a:schemeClr>
              </a:gs>
              <a:gs pos="71000">
                <a:srgbClr val="FFFF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4076068" y="2462185"/>
            <a:ext cx="362302" cy="362302"/>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図形グループ 3"/>
          <p:cNvGrpSpPr/>
          <p:nvPr/>
        </p:nvGrpSpPr>
        <p:grpSpPr>
          <a:xfrm>
            <a:off x="3016130" y="1876556"/>
            <a:ext cx="2111278" cy="1660984"/>
            <a:chOff x="3016130" y="1876556"/>
            <a:chExt cx="2111278" cy="1660984"/>
          </a:xfrm>
        </p:grpSpPr>
        <p:sp>
          <p:nvSpPr>
            <p:cNvPr id="15" name="円/楕円 14"/>
            <p:cNvSpPr/>
            <p:nvPr/>
          </p:nvSpPr>
          <p:spPr>
            <a:xfrm>
              <a:off x="3016130" y="2824487"/>
              <a:ext cx="211225" cy="21122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6" name="直線矢印コネクタ 15"/>
            <p:cNvCxnSpPr>
              <a:stCxn id="3" idx="2"/>
              <a:endCxn id="15" idx="6"/>
            </p:cNvCxnSpPr>
            <p:nvPr/>
          </p:nvCxnSpPr>
          <p:spPr>
            <a:xfrm flipH="1">
              <a:off x="3227355" y="2643336"/>
              <a:ext cx="848713" cy="286764"/>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sp>
          <p:nvSpPr>
            <p:cNvPr id="20" name="円/楕円 19"/>
            <p:cNvSpPr/>
            <p:nvPr/>
          </p:nvSpPr>
          <p:spPr>
            <a:xfrm>
              <a:off x="3805236" y="3029362"/>
              <a:ext cx="136527" cy="13652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H="1">
              <a:off x="3924300" y="2692990"/>
              <a:ext cx="311151" cy="342722"/>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sp>
          <p:nvSpPr>
            <p:cNvPr id="25" name="円/楕円 24"/>
            <p:cNvSpPr/>
            <p:nvPr/>
          </p:nvSpPr>
          <p:spPr>
            <a:xfrm>
              <a:off x="4129087" y="3093040"/>
              <a:ext cx="215900" cy="2159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6" name="直線矢印コネクタ 25"/>
            <p:cNvCxnSpPr>
              <a:stCxn id="3" idx="4"/>
            </p:cNvCxnSpPr>
            <p:nvPr/>
          </p:nvCxnSpPr>
          <p:spPr>
            <a:xfrm flipH="1">
              <a:off x="4235451" y="2824487"/>
              <a:ext cx="21768" cy="281253"/>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sp>
          <p:nvSpPr>
            <p:cNvPr id="29" name="円/楕円 28"/>
            <p:cNvSpPr/>
            <p:nvPr/>
          </p:nvSpPr>
          <p:spPr>
            <a:xfrm>
              <a:off x="3849687" y="2061163"/>
              <a:ext cx="136527" cy="13652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0" name="直線矢印コネクタ 29"/>
            <p:cNvCxnSpPr>
              <a:stCxn id="3" idx="1"/>
            </p:cNvCxnSpPr>
            <p:nvPr/>
          </p:nvCxnSpPr>
          <p:spPr>
            <a:xfrm flipH="1" flipV="1">
              <a:off x="3941763" y="2197690"/>
              <a:ext cx="187363" cy="317553"/>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sp>
          <p:nvSpPr>
            <p:cNvPr id="33" name="円/楕円 32"/>
            <p:cNvSpPr/>
            <p:nvPr/>
          </p:nvSpPr>
          <p:spPr>
            <a:xfrm>
              <a:off x="4273093" y="1876556"/>
              <a:ext cx="203657" cy="20365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4" name="直線矢印コネクタ 33"/>
            <p:cNvCxnSpPr/>
            <p:nvPr/>
          </p:nvCxnSpPr>
          <p:spPr>
            <a:xfrm flipV="1">
              <a:off x="4271506" y="2038914"/>
              <a:ext cx="92077" cy="552476"/>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sp>
          <p:nvSpPr>
            <p:cNvPr id="36" name="円/楕円 35"/>
            <p:cNvSpPr/>
            <p:nvPr/>
          </p:nvSpPr>
          <p:spPr>
            <a:xfrm>
              <a:off x="4883532" y="3423240"/>
              <a:ext cx="114300" cy="1143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7" name="直線矢印コネクタ 36"/>
            <p:cNvCxnSpPr>
              <a:stCxn id="3" idx="5"/>
              <a:endCxn id="36" idx="1"/>
            </p:cNvCxnSpPr>
            <p:nvPr/>
          </p:nvCxnSpPr>
          <p:spPr>
            <a:xfrm>
              <a:off x="4385312" y="2771429"/>
              <a:ext cx="514959" cy="668550"/>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sp>
          <p:nvSpPr>
            <p:cNvPr id="40" name="円/楕円 39"/>
            <p:cNvSpPr/>
            <p:nvPr/>
          </p:nvSpPr>
          <p:spPr>
            <a:xfrm>
              <a:off x="4968201" y="2373973"/>
              <a:ext cx="159207" cy="15920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円/楕円 40"/>
            <p:cNvSpPr/>
            <p:nvPr/>
          </p:nvSpPr>
          <p:spPr>
            <a:xfrm>
              <a:off x="4595274" y="2639103"/>
              <a:ext cx="159207" cy="15920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3112599" y="1924158"/>
              <a:ext cx="114756" cy="114756"/>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3" name="直線矢印コネクタ 42"/>
            <p:cNvCxnSpPr>
              <a:endCxn id="42" idx="5"/>
            </p:cNvCxnSpPr>
            <p:nvPr/>
          </p:nvCxnSpPr>
          <p:spPr>
            <a:xfrm flipH="1" flipV="1">
              <a:off x="3210549" y="2022108"/>
              <a:ext cx="865519" cy="569282"/>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endCxn id="41" idx="2"/>
            </p:cNvCxnSpPr>
            <p:nvPr/>
          </p:nvCxnSpPr>
          <p:spPr>
            <a:xfrm>
              <a:off x="4402492" y="2675685"/>
              <a:ext cx="192782" cy="43022"/>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cxnSp>
          <p:nvCxnSpPr>
            <p:cNvPr id="52" name="直線矢印コネクタ 51"/>
            <p:cNvCxnSpPr>
              <a:endCxn id="40" idx="2"/>
            </p:cNvCxnSpPr>
            <p:nvPr/>
          </p:nvCxnSpPr>
          <p:spPr>
            <a:xfrm flipV="1">
              <a:off x="4408739" y="2453577"/>
              <a:ext cx="559462" cy="133580"/>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grpSp>
      <p:sp>
        <p:nvSpPr>
          <p:cNvPr id="55" name="テキスト ボックス 54"/>
          <p:cNvSpPr txBox="1"/>
          <p:nvPr/>
        </p:nvSpPr>
        <p:spPr>
          <a:xfrm>
            <a:off x="654026" y="1272057"/>
            <a:ext cx="3006370" cy="338554"/>
          </a:xfrm>
          <a:prstGeom prst="rect">
            <a:avLst/>
          </a:prstGeom>
          <a:noFill/>
        </p:spPr>
        <p:txBody>
          <a:bodyPr wrap="square" rtlCol="0">
            <a:spAutoFit/>
          </a:bodyPr>
          <a:lstStyle/>
          <a:p>
            <a:r>
              <a:rPr lang="en-US" altLang="ja-JP" sz="1600" dirty="0" smtClean="0">
                <a:latin typeface="Arial"/>
                <a:cs typeface="Arial"/>
              </a:rPr>
              <a:t>Parent spacecraft fixed frame</a:t>
            </a:r>
            <a:endParaRPr kumimoji="1" lang="ja-JP" altLang="en-US" sz="1600" dirty="0">
              <a:latin typeface="Arial"/>
              <a:cs typeface="Arial"/>
            </a:endParaRPr>
          </a:p>
        </p:txBody>
      </p:sp>
      <p:sp>
        <p:nvSpPr>
          <p:cNvPr id="56" name="円/楕円 55"/>
          <p:cNvSpPr/>
          <p:nvPr/>
        </p:nvSpPr>
        <p:spPr>
          <a:xfrm>
            <a:off x="6292446" y="2672346"/>
            <a:ext cx="159207" cy="15920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円/楕円 56"/>
          <p:cNvSpPr/>
          <p:nvPr/>
        </p:nvSpPr>
        <p:spPr>
          <a:xfrm>
            <a:off x="6190898" y="2091275"/>
            <a:ext cx="362302" cy="362302"/>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矢印コネクタ 57"/>
          <p:cNvCxnSpPr/>
          <p:nvPr/>
        </p:nvCxnSpPr>
        <p:spPr>
          <a:xfrm flipH="1" flipV="1">
            <a:off x="6212195" y="3151921"/>
            <a:ext cx="319708" cy="1819"/>
          </a:xfrm>
          <a:prstGeom prst="straightConnector1">
            <a:avLst/>
          </a:prstGeom>
          <a:ln>
            <a:solidFill>
              <a:schemeClr val="tx1"/>
            </a:solidFill>
            <a:headEnd type="none"/>
            <a:tailEnd type="stealth" w="lg" len="lg"/>
          </a:ln>
        </p:spPr>
        <p:style>
          <a:lnRef idx="2">
            <a:schemeClr val="accent1"/>
          </a:lnRef>
          <a:fillRef idx="0">
            <a:schemeClr val="accent1"/>
          </a:fillRef>
          <a:effectRef idx="1">
            <a:schemeClr val="accent1"/>
          </a:effectRef>
          <a:fontRef idx="minor">
            <a:schemeClr val="tx1"/>
          </a:fontRef>
        </p:style>
      </p:cxnSp>
      <p:sp>
        <p:nvSpPr>
          <p:cNvPr id="62" name="テキスト ボックス 61"/>
          <p:cNvSpPr txBox="1"/>
          <p:nvPr/>
        </p:nvSpPr>
        <p:spPr>
          <a:xfrm>
            <a:off x="6553200" y="2097378"/>
            <a:ext cx="2133600" cy="338554"/>
          </a:xfrm>
          <a:prstGeom prst="rect">
            <a:avLst/>
          </a:prstGeom>
          <a:noFill/>
        </p:spPr>
        <p:txBody>
          <a:bodyPr wrap="square" rtlCol="0">
            <a:spAutoFit/>
          </a:bodyPr>
          <a:lstStyle/>
          <a:p>
            <a:r>
              <a:rPr lang="en-US" altLang="ja-JP" sz="1600" dirty="0" smtClean="0">
                <a:latin typeface="Arial"/>
                <a:cs typeface="Arial"/>
              </a:rPr>
              <a:t>Parent spacecraft</a:t>
            </a:r>
            <a:endParaRPr kumimoji="1" lang="ja-JP" altLang="en-US" sz="1600" dirty="0">
              <a:latin typeface="Arial"/>
              <a:cs typeface="Arial"/>
            </a:endParaRPr>
          </a:p>
        </p:txBody>
      </p:sp>
      <p:sp>
        <p:nvSpPr>
          <p:cNvPr id="63" name="テキスト ボックス 62"/>
          <p:cNvSpPr txBox="1"/>
          <p:nvPr/>
        </p:nvSpPr>
        <p:spPr>
          <a:xfrm>
            <a:off x="6560505" y="2588303"/>
            <a:ext cx="2133600" cy="338554"/>
          </a:xfrm>
          <a:prstGeom prst="rect">
            <a:avLst/>
          </a:prstGeom>
          <a:noFill/>
        </p:spPr>
        <p:txBody>
          <a:bodyPr wrap="square" rtlCol="0">
            <a:spAutoFit/>
          </a:bodyPr>
          <a:lstStyle/>
          <a:p>
            <a:r>
              <a:rPr lang="en-US" altLang="ja-JP" sz="1600" dirty="0" smtClean="0">
                <a:latin typeface="Arial"/>
                <a:cs typeface="Arial"/>
              </a:rPr>
              <a:t>Breakup fragments</a:t>
            </a:r>
            <a:endParaRPr kumimoji="1" lang="ja-JP" altLang="en-US" sz="1600" dirty="0">
              <a:latin typeface="Arial"/>
              <a:cs typeface="Arial"/>
            </a:endParaRPr>
          </a:p>
        </p:txBody>
      </p:sp>
      <p:sp>
        <p:nvSpPr>
          <p:cNvPr id="64" name="テキスト ボックス 63"/>
          <p:cNvSpPr txBox="1"/>
          <p:nvPr/>
        </p:nvSpPr>
        <p:spPr>
          <a:xfrm>
            <a:off x="6560505" y="2980546"/>
            <a:ext cx="2133600" cy="338554"/>
          </a:xfrm>
          <a:prstGeom prst="rect">
            <a:avLst/>
          </a:prstGeom>
          <a:noFill/>
        </p:spPr>
        <p:txBody>
          <a:bodyPr wrap="square" rtlCol="0">
            <a:spAutoFit/>
          </a:bodyPr>
          <a:lstStyle/>
          <a:p>
            <a:r>
              <a:rPr lang="en-US" altLang="ja-JP" sz="1600" dirty="0" err="1" smtClean="0">
                <a:latin typeface="Arial"/>
                <a:cs typeface="Arial"/>
              </a:rPr>
              <a:t>Δv</a:t>
            </a:r>
            <a:r>
              <a:rPr lang="en-US" altLang="ja-JP" sz="1600" dirty="0" smtClean="0">
                <a:latin typeface="Arial"/>
                <a:cs typeface="Arial"/>
              </a:rPr>
              <a:t> vector</a:t>
            </a:r>
            <a:endParaRPr kumimoji="1" lang="ja-JP" altLang="en-US" sz="1600" dirty="0">
              <a:latin typeface="Arial"/>
              <a:cs typeface="Arial"/>
            </a:endParaRPr>
          </a:p>
        </p:txBody>
      </p:sp>
      <p:sp>
        <p:nvSpPr>
          <p:cNvPr id="6" name="日付プレースホルダー 5"/>
          <p:cNvSpPr>
            <a:spLocks noGrp="1"/>
          </p:cNvSpPr>
          <p:nvPr>
            <p:ph type="dt" sz="half" idx="10"/>
          </p:nvPr>
        </p:nvSpPr>
        <p:spPr/>
        <p:txBody>
          <a:bodyPr/>
          <a:lstStyle/>
          <a:p>
            <a:r>
              <a:rPr kumimoji="1" lang="en-US" altLang="ja-JP" smtClean="0"/>
              <a:t>16 July 2012</a:t>
            </a:r>
            <a:endParaRPr kumimoji="1" lang="ja-JP" altLang="en-US"/>
          </a:p>
        </p:txBody>
      </p:sp>
      <p:sp>
        <p:nvSpPr>
          <p:cNvPr id="7" name="フッター プレースホルダー 6"/>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156739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 fill="hold"/>
                                        <p:tgtEl>
                                          <p:spTgt spid="4"/>
                                        </p:tgtEl>
                                        <p:attrNameLst>
                                          <p:attrName>ppt_w</p:attrName>
                                        </p:attrNameLst>
                                      </p:cBhvr>
                                      <p:tavLst>
                                        <p:tav tm="0">
                                          <p:val>
                                            <p:strVal val="2/3*#ppt_w"/>
                                          </p:val>
                                        </p:tav>
                                        <p:tav tm="100000">
                                          <p:val>
                                            <p:strVal val="#ppt_w"/>
                                          </p:val>
                                        </p:tav>
                                      </p:tavLst>
                                    </p:anim>
                                    <p:anim calcmode="lin" valueType="num">
                                      <p:cBhvr>
                                        <p:cTn id="8" dur="2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図形グループ 11"/>
          <p:cNvGrpSpPr/>
          <p:nvPr/>
        </p:nvGrpSpPr>
        <p:grpSpPr>
          <a:xfrm>
            <a:off x="1000447" y="1625601"/>
            <a:ext cx="7143107" cy="4635500"/>
            <a:chOff x="457200" y="3008244"/>
            <a:chExt cx="5380128" cy="3452401"/>
          </a:xfrm>
        </p:grpSpPr>
        <p:pic>
          <p:nvPicPr>
            <p:cNvPr id="6" name="図 5"/>
            <p:cNvPicPr>
              <a:picLocks noChangeAspect="1"/>
            </p:cNvPicPr>
            <p:nvPr/>
          </p:nvPicPr>
          <p:blipFill rotWithShape="1">
            <a:blip r:embed="rId3"/>
            <a:srcRect r="9846" b="2508"/>
            <a:stretch/>
          </p:blipFill>
          <p:spPr>
            <a:xfrm>
              <a:off x="457200" y="3008244"/>
              <a:ext cx="5359400" cy="3452401"/>
            </a:xfrm>
            <a:prstGeom prst="rect">
              <a:avLst/>
            </a:prstGeom>
          </p:spPr>
        </p:pic>
        <p:sp>
          <p:nvSpPr>
            <p:cNvPr id="9" name="テキスト ボックス 8"/>
            <p:cNvSpPr txBox="1"/>
            <p:nvPr/>
          </p:nvSpPr>
          <p:spPr>
            <a:xfrm>
              <a:off x="5440442" y="5356367"/>
              <a:ext cx="396886" cy="527413"/>
            </a:xfrm>
            <a:prstGeom prst="rect">
              <a:avLst/>
            </a:prstGeom>
            <a:noFill/>
          </p:spPr>
          <p:txBody>
            <a:bodyPr wrap="square" rtlCol="0">
              <a:spAutoFit/>
            </a:bodyPr>
            <a:lstStyle/>
            <a:p>
              <a:pPr algn="ctr"/>
              <a:r>
                <a:rPr kumimoji="1" lang="en-US" altLang="ja-JP" dirty="0" smtClean="0"/>
                <a:t>16 cm</a:t>
              </a:r>
              <a:endParaRPr kumimoji="1" lang="ja-JP" altLang="en-US" dirty="0"/>
            </a:p>
          </p:txBody>
        </p:sp>
        <p:sp>
          <p:nvSpPr>
            <p:cNvPr id="10" name="テキスト ボックス 9"/>
            <p:cNvSpPr txBox="1"/>
            <p:nvPr/>
          </p:nvSpPr>
          <p:spPr>
            <a:xfrm>
              <a:off x="2896637" y="5247812"/>
              <a:ext cx="587097" cy="527413"/>
            </a:xfrm>
            <a:prstGeom prst="rect">
              <a:avLst/>
            </a:prstGeom>
            <a:noFill/>
          </p:spPr>
          <p:txBody>
            <a:bodyPr wrap="square" rtlCol="0">
              <a:spAutoFit/>
            </a:bodyPr>
            <a:lstStyle/>
            <a:p>
              <a:pPr algn="ctr"/>
              <a:r>
                <a:rPr kumimoji="1" lang="en-US" altLang="ja-JP" dirty="0" smtClean="0"/>
                <a:t>100 cm</a:t>
              </a:r>
              <a:endParaRPr kumimoji="1" lang="ja-JP" altLang="en-US" dirty="0"/>
            </a:p>
          </p:txBody>
        </p:sp>
      </p:grpSp>
      <p:sp>
        <p:nvSpPr>
          <p:cNvPr id="2" name="タイトル 1"/>
          <p:cNvSpPr>
            <a:spLocks noGrp="1"/>
          </p:cNvSpPr>
          <p:nvPr>
            <p:ph type="title"/>
          </p:nvPr>
        </p:nvSpPr>
        <p:spPr/>
        <p:txBody>
          <a:bodyPr/>
          <a:lstStyle/>
          <a:p>
            <a:r>
              <a:rPr kumimoji="1" lang="en-US" altLang="ja-JP" dirty="0" smtClean="0"/>
              <a:t>Detection result</a:t>
            </a:r>
            <a:endParaRPr kumimoji="1" lang="ja-JP" altLang="en-US" dirty="0"/>
          </a:p>
        </p:txBody>
      </p:sp>
      <p:sp>
        <p:nvSpPr>
          <p:cNvPr id="3" name="コンテンツ プレースホルダー 2"/>
          <p:cNvSpPr>
            <a:spLocks noGrp="1"/>
          </p:cNvSpPr>
          <p:nvPr>
            <p:ph idx="1"/>
          </p:nvPr>
        </p:nvSpPr>
        <p:spPr>
          <a:xfrm>
            <a:off x="457200" y="1048423"/>
            <a:ext cx="8229600" cy="975414"/>
          </a:xfrm>
        </p:spPr>
        <p:txBody>
          <a:bodyPr>
            <a:noAutofit/>
          </a:bodyPr>
          <a:lstStyle/>
          <a:p>
            <a:pPr marL="0" indent="0" algn="ctr">
              <a:buNone/>
            </a:pPr>
            <a:r>
              <a:rPr lang="en-US" altLang="ja-JP" sz="2400" dirty="0"/>
              <a:t>Detection results at TAOS (φ50-cm) </a:t>
            </a:r>
            <a:r>
              <a:rPr lang="en-US" altLang="ja-JP" sz="2400" dirty="0" smtClean="0"/>
              <a:t/>
            </a:r>
            <a:br>
              <a:rPr lang="en-US" altLang="ja-JP" sz="2400" dirty="0" smtClean="0"/>
            </a:br>
            <a:r>
              <a:rPr lang="en-US" altLang="ja-JP" sz="2400" dirty="0" smtClean="0"/>
              <a:t>by </a:t>
            </a:r>
            <a:r>
              <a:rPr lang="en-US" altLang="ja-JP" sz="2400" dirty="0"/>
              <a:t>the FPGA-based stacking </a:t>
            </a:r>
            <a:r>
              <a:rPr lang="en-US" altLang="ja-JP" sz="2400" dirty="0" smtClean="0"/>
              <a:t>method (Yanagisawa et al., 2011)</a:t>
            </a:r>
            <a:endParaRPr lang="ja-JP" altLang="en-US" sz="2400"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21</a:t>
            </a:fld>
            <a:endParaRPr kumimoji="1" lang="ja-JP" altLang="en-US"/>
          </a:p>
        </p:txBody>
      </p:sp>
      <p:sp>
        <p:nvSpPr>
          <p:cNvPr id="8" name="テキスト ボックス 7"/>
          <p:cNvSpPr txBox="1"/>
          <p:nvPr/>
        </p:nvSpPr>
        <p:spPr>
          <a:xfrm>
            <a:off x="1646607" y="2583316"/>
            <a:ext cx="5185280" cy="400110"/>
          </a:xfrm>
          <a:prstGeom prst="rect">
            <a:avLst/>
          </a:prstGeom>
          <a:noFill/>
        </p:spPr>
        <p:txBody>
          <a:bodyPr wrap="square" rtlCol="0">
            <a:spAutoFit/>
          </a:bodyPr>
          <a:lstStyle/>
          <a:p>
            <a:r>
              <a:rPr kumimoji="1" lang="en-US" altLang="ja-JP" sz="2000" dirty="0" smtClean="0"/>
              <a:t>51 CTs and </a:t>
            </a:r>
            <a:r>
              <a:rPr kumimoji="1" lang="en-US" altLang="ja-JP" sz="2000" b="1" dirty="0" smtClean="0">
                <a:solidFill>
                  <a:srgbClr val="FF0000"/>
                </a:solidFill>
              </a:rPr>
              <a:t>96 UCTs</a:t>
            </a:r>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11" name="フッター プレースホルダー 10"/>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14045588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Survey planning </a:t>
            </a:r>
            <a:endParaRPr kumimoji="1" lang="ja-JP" altLang="en-US" dirty="0"/>
          </a:p>
        </p:txBody>
      </p:sp>
      <p:sp>
        <p:nvSpPr>
          <p:cNvPr id="6" name="スライド番号プレースホルダー 5"/>
          <p:cNvSpPr>
            <a:spLocks noGrp="1"/>
          </p:cNvSpPr>
          <p:nvPr>
            <p:ph type="sldNum" sz="quarter" idx="12"/>
          </p:nvPr>
        </p:nvSpPr>
        <p:spPr/>
        <p:txBody>
          <a:bodyPr/>
          <a:lstStyle/>
          <a:p>
            <a:fld id="{2FE4D4BD-20B5-DF4C-A687-22BFF56FEBAC}" type="slidenum">
              <a:rPr kumimoji="1" lang="ja-JP" altLang="en-US" smtClean="0"/>
              <a:t>22</a:t>
            </a:fld>
            <a:endParaRPr kumimoji="1" lang="ja-JP" altLang="en-US"/>
          </a:p>
        </p:txBody>
      </p:sp>
      <p:pic>
        <p:nvPicPr>
          <p:cNvPr id="7" name="図 6" descr="geometry_rev1.png"/>
          <p:cNvPicPr>
            <a:picLocks noChangeAspect="1"/>
          </p:cNvPicPr>
          <p:nvPr/>
        </p:nvPicPr>
        <p:blipFill rotWithShape="1">
          <a:blip r:embed="rId3" cstate="screen">
            <a:extLst>
              <a:ext uri="{28A0092B-C50C-407E-A947-70E740481C1C}">
                <a14:useLocalDpi xmlns:a14="http://schemas.microsoft.com/office/drawing/2010/main"/>
              </a:ext>
            </a:extLst>
          </a:blip>
          <a:srcRect r="50284"/>
          <a:stretch/>
        </p:blipFill>
        <p:spPr>
          <a:xfrm>
            <a:off x="89677" y="1715770"/>
            <a:ext cx="4710923" cy="3922180"/>
          </a:xfrm>
          <a:prstGeom prst="rect">
            <a:avLst/>
          </a:prstGeom>
        </p:spPr>
      </p:pic>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pic>
        <p:nvPicPr>
          <p:cNvPr id="8" name="図 7" descr="geometry_rev1.png"/>
          <p:cNvPicPr>
            <a:picLocks noChangeAspect="1"/>
          </p:cNvPicPr>
          <p:nvPr/>
        </p:nvPicPr>
        <p:blipFill rotWithShape="1">
          <a:blip r:embed="rId3" cstate="screen">
            <a:extLst>
              <a:ext uri="{28A0092B-C50C-407E-A947-70E740481C1C}">
                <a14:useLocalDpi xmlns:a14="http://schemas.microsoft.com/office/drawing/2010/main"/>
              </a:ext>
            </a:extLst>
          </a:blip>
          <a:srcRect l="54972"/>
          <a:stretch/>
        </p:blipFill>
        <p:spPr>
          <a:xfrm>
            <a:off x="4768625" y="1715770"/>
            <a:ext cx="4266750" cy="3922180"/>
          </a:xfrm>
          <a:prstGeom prst="rect">
            <a:avLst/>
          </a:prstGeom>
        </p:spPr>
      </p:pic>
    </p:spTree>
    <p:extLst>
      <p:ext uri="{BB962C8B-B14F-4D97-AF65-F5344CB8AC3E}">
        <p14:creationId xmlns:p14="http://schemas.microsoft.com/office/powerpoint/2010/main" val="130281924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357732"/>
            <a:ext cx="8229600" cy="2841735"/>
          </a:xfrm>
        </p:spPr>
        <p:txBody>
          <a:bodyPr anchor="ctr">
            <a:normAutofit/>
          </a:bodyPr>
          <a:lstStyle/>
          <a:p>
            <a:pPr marL="0" indent="0" algn="ctr">
              <a:buNone/>
            </a:pPr>
            <a:r>
              <a:rPr kumimoji="1" lang="en-US" altLang="ja-JP" sz="4400" dirty="0" smtClean="0"/>
              <a:t>A keyword to develop </a:t>
            </a:r>
          </a:p>
          <a:p>
            <a:pPr marL="0" indent="0" algn="ctr">
              <a:buNone/>
            </a:pPr>
            <a:r>
              <a:rPr kumimoji="1" lang="en-US" altLang="ja-JP" sz="4400" dirty="0" smtClean="0"/>
              <a:t>the effective search strategy</a:t>
            </a:r>
          </a:p>
        </p:txBody>
      </p:sp>
      <p:sp>
        <p:nvSpPr>
          <p:cNvPr id="5" name="正方形/長方形 4"/>
          <p:cNvSpPr/>
          <p:nvPr/>
        </p:nvSpPr>
        <p:spPr>
          <a:xfrm>
            <a:off x="457201" y="4216288"/>
            <a:ext cx="8229600" cy="769441"/>
          </a:xfrm>
          <a:prstGeom prst="rect">
            <a:avLst/>
          </a:prstGeom>
        </p:spPr>
        <p:txBody>
          <a:bodyPr wrap="square" anchor="ctr">
            <a:spAutoFit/>
          </a:bodyPr>
          <a:lstStyle/>
          <a:p>
            <a:pPr algn="ctr"/>
            <a:r>
              <a:rPr lang="en-US" altLang="ja-JP" sz="4400" dirty="0" smtClean="0">
                <a:latin typeface="ヒラギノ角ゴ Pro W6"/>
                <a:ea typeface="ヒラギノ角ゴ Pro W6"/>
                <a:cs typeface="ヒラギノ角ゴ Pro W6"/>
              </a:rPr>
              <a:t>= </a:t>
            </a:r>
            <a:r>
              <a:rPr lang="en-US" altLang="ja-JP" sz="4400" dirty="0">
                <a:latin typeface="ヒラギノ角ゴ Pro W6"/>
                <a:ea typeface="ヒラギノ角ゴ Pro W6"/>
                <a:cs typeface="ヒラギノ角ゴ Pro W6"/>
              </a:rPr>
              <a:t>Identification</a:t>
            </a:r>
            <a:endParaRPr lang="ja-JP" altLang="en-US" sz="4400" dirty="0">
              <a:latin typeface="ヒラギノ角ゴ Pro W6"/>
              <a:ea typeface="ヒラギノ角ゴ Pro W6"/>
              <a:cs typeface="ヒラギノ角ゴ Pro W6"/>
            </a:endParaRPr>
          </a:p>
        </p:txBody>
      </p:sp>
      <p:sp>
        <p:nvSpPr>
          <p:cNvPr id="2" name="日付プレースホルダー 1"/>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6" name="スライド番号プレースホルダー 5"/>
          <p:cNvSpPr>
            <a:spLocks noGrp="1"/>
          </p:cNvSpPr>
          <p:nvPr>
            <p:ph type="sldNum" sz="quarter" idx="12"/>
          </p:nvPr>
        </p:nvSpPr>
        <p:spPr/>
        <p:txBody>
          <a:bodyPr/>
          <a:lstStyle/>
          <a:p>
            <a:fld id="{EA35321F-AD9D-574D-9016-251E9E3666C3}" type="slidenum">
              <a:rPr kumimoji="1" lang="ja-JP" altLang="en-US" smtClean="0"/>
              <a:t>23</a:t>
            </a:fld>
            <a:endParaRPr kumimoji="1" lang="ja-JP" altLang="en-US"/>
          </a:p>
        </p:txBody>
      </p:sp>
    </p:spTree>
    <p:extLst>
      <p:ext uri="{BB962C8B-B14F-4D97-AF65-F5344CB8AC3E}">
        <p14:creationId xmlns:p14="http://schemas.microsoft.com/office/powerpoint/2010/main" val="20709678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Identification</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24</a:t>
            </a:fld>
            <a:endParaRPr kumimoji="1" lang="ja-JP" altLang="en-US"/>
          </a:p>
        </p:txBody>
      </p:sp>
      <p:grpSp>
        <p:nvGrpSpPr>
          <p:cNvPr id="87" name="図形グループ 86"/>
          <p:cNvGrpSpPr/>
          <p:nvPr/>
        </p:nvGrpSpPr>
        <p:grpSpPr>
          <a:xfrm>
            <a:off x="204703" y="1866714"/>
            <a:ext cx="1308593" cy="1829406"/>
            <a:chOff x="421168" y="1342492"/>
            <a:chExt cx="1308593" cy="1829406"/>
          </a:xfrm>
        </p:grpSpPr>
        <p:sp>
          <p:nvSpPr>
            <p:cNvPr id="7" name="円/楕円 6"/>
            <p:cNvSpPr/>
            <p:nvPr/>
          </p:nvSpPr>
          <p:spPr>
            <a:xfrm>
              <a:off x="772699" y="1342492"/>
              <a:ext cx="957062" cy="1659484"/>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9" name="円/楕円 8"/>
            <p:cNvSpPr/>
            <p:nvPr/>
          </p:nvSpPr>
          <p:spPr>
            <a:xfrm>
              <a:off x="983262" y="25740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0" name="円/楕円 9"/>
            <p:cNvSpPr/>
            <p:nvPr/>
          </p:nvSpPr>
          <p:spPr>
            <a:xfrm>
              <a:off x="1193308" y="15482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1" name="円/楕円 10"/>
            <p:cNvSpPr/>
            <p:nvPr/>
          </p:nvSpPr>
          <p:spPr>
            <a:xfrm>
              <a:off x="1088285" y="20406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2" name="円/楕円 11"/>
            <p:cNvSpPr/>
            <p:nvPr/>
          </p:nvSpPr>
          <p:spPr>
            <a:xfrm>
              <a:off x="1494377" y="208507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3" name="円/楕円 12"/>
            <p:cNvSpPr/>
            <p:nvPr/>
          </p:nvSpPr>
          <p:spPr>
            <a:xfrm>
              <a:off x="1299501" y="1930468"/>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4" name="円/楕円 13"/>
            <p:cNvSpPr/>
            <p:nvPr/>
          </p:nvSpPr>
          <p:spPr>
            <a:xfrm>
              <a:off x="983262" y="165327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5" name="円/楕円 14"/>
            <p:cNvSpPr/>
            <p:nvPr/>
          </p:nvSpPr>
          <p:spPr>
            <a:xfrm>
              <a:off x="1246989" y="25215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74" name="テキスト ボックス 73"/>
            <p:cNvSpPr txBox="1"/>
            <p:nvPr/>
          </p:nvSpPr>
          <p:spPr>
            <a:xfrm>
              <a:off x="421168" y="2802566"/>
              <a:ext cx="721340" cy="369332"/>
            </a:xfrm>
            <a:prstGeom prst="rect">
              <a:avLst/>
            </a:prstGeom>
            <a:noFill/>
          </p:spPr>
          <p:txBody>
            <a:bodyPr wrap="square" rtlCol="0">
              <a:spAutoFit/>
            </a:bodyPr>
            <a:lstStyle/>
            <a:p>
              <a:r>
                <a:rPr lang="en-US" altLang="ja-JP" dirty="0" smtClean="0">
                  <a:latin typeface="Times New Roman"/>
                  <a:cs typeface="Times New Roman"/>
                </a:rPr>
                <a:t>FOV</a:t>
              </a:r>
              <a:endParaRPr kumimoji="1" lang="ja-JP" altLang="en-US" dirty="0">
                <a:latin typeface="Times New Roman"/>
                <a:cs typeface="Times New Roman"/>
              </a:endParaRPr>
            </a:p>
          </p:txBody>
        </p:sp>
        <p:sp>
          <p:nvSpPr>
            <p:cNvPr id="75" name="テキスト ボックス 74"/>
            <p:cNvSpPr txBox="1"/>
            <p:nvPr/>
          </p:nvSpPr>
          <p:spPr>
            <a:xfrm>
              <a:off x="796515" y="2188678"/>
              <a:ext cx="933246" cy="369332"/>
            </a:xfrm>
            <a:prstGeom prst="rect">
              <a:avLst/>
            </a:prstGeom>
            <a:noFill/>
          </p:spPr>
          <p:txBody>
            <a:bodyPr wrap="square" rtlCol="0">
              <a:spAutoFit/>
            </a:bodyPr>
            <a:lstStyle/>
            <a:p>
              <a:r>
                <a:rPr lang="en-US" altLang="ja-JP" dirty="0" smtClean="0">
                  <a:latin typeface="Times New Roman"/>
                  <a:cs typeface="Times New Roman"/>
                </a:rPr>
                <a:t>Signal</a:t>
              </a:r>
              <a:endParaRPr kumimoji="1" lang="ja-JP" altLang="en-US" dirty="0">
                <a:latin typeface="Times New Roman"/>
                <a:cs typeface="Times New Roman"/>
              </a:endParaRPr>
            </a:p>
          </p:txBody>
        </p:sp>
      </p:grpSp>
      <p:sp>
        <p:nvSpPr>
          <p:cNvPr id="76" name="テキスト ボックス 75"/>
          <p:cNvSpPr txBox="1"/>
          <p:nvPr/>
        </p:nvSpPr>
        <p:spPr>
          <a:xfrm>
            <a:off x="319631" y="4247957"/>
            <a:ext cx="1421786" cy="646331"/>
          </a:xfrm>
          <a:prstGeom prst="rect">
            <a:avLst/>
          </a:prstGeom>
          <a:noFill/>
        </p:spPr>
        <p:txBody>
          <a:bodyPr wrap="square" rtlCol="0">
            <a:spAutoFit/>
          </a:bodyPr>
          <a:lstStyle/>
          <a:p>
            <a:pPr algn="ctr"/>
            <a:r>
              <a:rPr lang="en-US" altLang="ja-JP" dirty="0" smtClean="0"/>
              <a:t>Signal identification</a:t>
            </a:r>
            <a:endParaRPr kumimoji="1" lang="ja-JP" altLang="en-US" dirty="0"/>
          </a:p>
        </p:txBody>
      </p:sp>
      <p:sp>
        <p:nvSpPr>
          <p:cNvPr id="77" name="テキスト ボックス 76"/>
          <p:cNvSpPr txBox="1"/>
          <p:nvPr/>
        </p:nvSpPr>
        <p:spPr>
          <a:xfrm>
            <a:off x="2072032" y="4247957"/>
            <a:ext cx="1421786" cy="646331"/>
          </a:xfrm>
          <a:prstGeom prst="rect">
            <a:avLst/>
          </a:prstGeom>
          <a:noFill/>
        </p:spPr>
        <p:txBody>
          <a:bodyPr wrap="square" rtlCol="0">
            <a:spAutoFit/>
          </a:bodyPr>
          <a:lstStyle/>
          <a:p>
            <a:pPr algn="ctr"/>
            <a:r>
              <a:rPr lang="en-US" altLang="ja-JP" dirty="0" err="1" smtClean="0"/>
              <a:t>Tracklet</a:t>
            </a:r>
            <a:r>
              <a:rPr lang="en-US" altLang="ja-JP" dirty="0" smtClean="0"/>
              <a:t> identification</a:t>
            </a:r>
            <a:endParaRPr kumimoji="1" lang="ja-JP" altLang="en-US" dirty="0"/>
          </a:p>
        </p:txBody>
      </p:sp>
      <p:sp>
        <p:nvSpPr>
          <p:cNvPr id="79" name="テキスト ボックス 78"/>
          <p:cNvSpPr txBox="1"/>
          <p:nvPr/>
        </p:nvSpPr>
        <p:spPr>
          <a:xfrm>
            <a:off x="3942039" y="4247957"/>
            <a:ext cx="2330718" cy="646331"/>
          </a:xfrm>
          <a:prstGeom prst="rect">
            <a:avLst/>
          </a:prstGeom>
          <a:noFill/>
        </p:spPr>
        <p:txBody>
          <a:bodyPr wrap="square" rtlCol="0">
            <a:spAutoFit/>
          </a:bodyPr>
          <a:lstStyle/>
          <a:p>
            <a:pPr algn="ctr"/>
            <a:r>
              <a:rPr lang="en-US" altLang="ja-JP" dirty="0" smtClean="0"/>
              <a:t>Physical object identification</a:t>
            </a:r>
            <a:endParaRPr kumimoji="1" lang="ja-JP" altLang="en-US" dirty="0"/>
          </a:p>
        </p:txBody>
      </p:sp>
      <p:sp>
        <p:nvSpPr>
          <p:cNvPr id="80" name="テキスト ボックス 79"/>
          <p:cNvSpPr txBox="1"/>
          <p:nvPr/>
        </p:nvSpPr>
        <p:spPr>
          <a:xfrm>
            <a:off x="6745582" y="4247957"/>
            <a:ext cx="2146898" cy="369332"/>
          </a:xfrm>
          <a:prstGeom prst="rect">
            <a:avLst/>
          </a:prstGeom>
          <a:noFill/>
        </p:spPr>
        <p:txBody>
          <a:bodyPr wrap="square" rtlCol="0">
            <a:spAutoFit/>
          </a:bodyPr>
          <a:lstStyle/>
          <a:p>
            <a:pPr algn="ctr"/>
            <a:r>
              <a:rPr lang="en-US" altLang="ja-JP" dirty="0" smtClean="0"/>
              <a:t>Origin identification</a:t>
            </a:r>
          </a:p>
        </p:txBody>
      </p:sp>
      <p:grpSp>
        <p:nvGrpSpPr>
          <p:cNvPr id="173" name="図形グループ 172"/>
          <p:cNvGrpSpPr/>
          <p:nvPr/>
        </p:nvGrpSpPr>
        <p:grpSpPr>
          <a:xfrm>
            <a:off x="2332993" y="1946270"/>
            <a:ext cx="1441356" cy="1670295"/>
            <a:chOff x="2592751" y="1340626"/>
            <a:chExt cx="1441356" cy="1670295"/>
          </a:xfrm>
        </p:grpSpPr>
        <p:grpSp>
          <p:nvGrpSpPr>
            <p:cNvPr id="81" name="図形グループ 80"/>
            <p:cNvGrpSpPr/>
            <p:nvPr/>
          </p:nvGrpSpPr>
          <p:grpSpPr>
            <a:xfrm>
              <a:off x="2592751" y="1459965"/>
              <a:ext cx="965200" cy="1550956"/>
              <a:chOff x="3090333" y="1459965"/>
              <a:chExt cx="965200" cy="1550956"/>
            </a:xfrm>
          </p:grpSpPr>
          <p:cxnSp>
            <p:nvCxnSpPr>
              <p:cNvPr id="36" name="直線コネクタ 35"/>
              <p:cNvCxnSpPr/>
              <p:nvPr/>
            </p:nvCxnSpPr>
            <p:spPr>
              <a:xfrm>
                <a:off x="3090333" y="1657259"/>
                <a:ext cx="965200" cy="7896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212316" y="1459965"/>
                <a:ext cx="345635" cy="15509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図形グループ 22"/>
              <p:cNvGrpSpPr/>
              <p:nvPr/>
            </p:nvGrpSpPr>
            <p:grpSpPr>
              <a:xfrm>
                <a:off x="3233245" y="1652214"/>
                <a:ext cx="616138" cy="1130796"/>
                <a:chOff x="2127062" y="1801192"/>
                <a:chExt cx="616138" cy="1130796"/>
              </a:xfrm>
            </p:grpSpPr>
            <p:sp>
              <p:nvSpPr>
                <p:cNvPr id="16" name="円/楕円 15"/>
                <p:cNvSpPr/>
                <p:nvPr/>
              </p:nvSpPr>
              <p:spPr>
                <a:xfrm>
                  <a:off x="2127062" y="28269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337108" y="1801192"/>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232085" y="22935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638177" y="23380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443301" y="2183407"/>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127062" y="190621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390789" y="27744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164" name="テキスト ボックス 163"/>
            <p:cNvSpPr txBox="1"/>
            <p:nvPr/>
          </p:nvSpPr>
          <p:spPr>
            <a:xfrm>
              <a:off x="2915816" y="1340626"/>
              <a:ext cx="1118291" cy="369332"/>
            </a:xfrm>
            <a:prstGeom prst="rect">
              <a:avLst/>
            </a:prstGeom>
            <a:noFill/>
          </p:spPr>
          <p:txBody>
            <a:bodyPr wrap="square" rtlCol="0">
              <a:spAutoFit/>
            </a:bodyPr>
            <a:lstStyle/>
            <a:p>
              <a:pPr algn="ctr"/>
              <a:r>
                <a:rPr lang="en-US" altLang="ja-JP" dirty="0" err="1" smtClean="0">
                  <a:latin typeface="Times New Roman"/>
                  <a:cs typeface="Times New Roman"/>
                </a:rPr>
                <a:t>Tracklet</a:t>
              </a:r>
              <a:endParaRPr kumimoji="1" lang="ja-JP" altLang="en-US" dirty="0">
                <a:latin typeface="Times New Roman"/>
                <a:cs typeface="Times New Roman"/>
              </a:endParaRPr>
            </a:p>
          </p:txBody>
        </p:sp>
      </p:grpSp>
      <p:grpSp>
        <p:nvGrpSpPr>
          <p:cNvPr id="172" name="図形グループ 171"/>
          <p:cNvGrpSpPr/>
          <p:nvPr/>
        </p:nvGrpSpPr>
        <p:grpSpPr>
          <a:xfrm>
            <a:off x="4010257" y="1805984"/>
            <a:ext cx="2256149" cy="1950867"/>
            <a:chOff x="4284446" y="1373598"/>
            <a:chExt cx="2256149" cy="1950867"/>
          </a:xfrm>
        </p:grpSpPr>
        <p:grpSp>
          <p:nvGrpSpPr>
            <p:cNvPr id="86" name="図形グループ 85"/>
            <p:cNvGrpSpPr/>
            <p:nvPr/>
          </p:nvGrpSpPr>
          <p:grpSpPr>
            <a:xfrm>
              <a:off x="4553020" y="1373598"/>
              <a:ext cx="1987575" cy="1659484"/>
              <a:chOff x="4523835" y="1657898"/>
              <a:chExt cx="1987575" cy="1659484"/>
            </a:xfrm>
          </p:grpSpPr>
          <p:sp>
            <p:nvSpPr>
              <p:cNvPr id="44" name="円/楕円 43"/>
              <p:cNvSpPr/>
              <p:nvPr/>
            </p:nvSpPr>
            <p:spPr>
              <a:xfrm rot="1103114">
                <a:off x="5554348" y="1657898"/>
                <a:ext cx="957062" cy="1659484"/>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3" name="図形グループ 82"/>
              <p:cNvGrpSpPr/>
              <p:nvPr/>
            </p:nvGrpSpPr>
            <p:grpSpPr>
              <a:xfrm>
                <a:off x="4523835" y="2033085"/>
                <a:ext cx="631549" cy="909111"/>
                <a:chOff x="4367170" y="1834065"/>
                <a:chExt cx="631549" cy="909111"/>
              </a:xfrm>
            </p:grpSpPr>
            <p:cxnSp>
              <p:nvCxnSpPr>
                <p:cNvPr id="40" name="直線コネクタ 39"/>
                <p:cNvCxnSpPr/>
                <p:nvPr/>
              </p:nvCxnSpPr>
              <p:spPr>
                <a:xfrm flipH="1">
                  <a:off x="4367170" y="1834065"/>
                  <a:ext cx="345634" cy="909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4900570" y="1969378"/>
                  <a:ext cx="98149" cy="652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4485735" y="2141233"/>
                  <a:ext cx="454138" cy="369332"/>
                </a:xfrm>
                <a:prstGeom prst="rect">
                  <a:avLst/>
                </a:prstGeom>
                <a:noFill/>
              </p:spPr>
              <p:txBody>
                <a:bodyPr wrap="square" rtlCol="0">
                  <a:spAutoFit/>
                </a:bodyPr>
                <a:lstStyle/>
                <a:p>
                  <a:pPr algn="ctr"/>
                  <a:r>
                    <a:rPr lang="en-US" altLang="ja-JP" dirty="0" smtClean="0"/>
                    <a:t>=</a:t>
                  </a:r>
                  <a:endParaRPr kumimoji="1" lang="ja-JP" altLang="en-US" dirty="0"/>
                </a:p>
              </p:txBody>
            </p:sp>
          </p:grpSp>
          <p:sp>
            <p:nvSpPr>
              <p:cNvPr id="85" name="右矢印 84"/>
              <p:cNvSpPr/>
              <p:nvPr/>
            </p:nvSpPr>
            <p:spPr>
              <a:xfrm>
                <a:off x="5235788" y="2162520"/>
                <a:ext cx="203200" cy="65024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5" name="テキスト ボックス 164"/>
            <p:cNvSpPr txBox="1"/>
            <p:nvPr/>
          </p:nvSpPr>
          <p:spPr>
            <a:xfrm>
              <a:off x="5785581" y="2955133"/>
              <a:ext cx="719267" cy="369332"/>
            </a:xfrm>
            <a:prstGeom prst="rect">
              <a:avLst/>
            </a:prstGeom>
            <a:noFill/>
          </p:spPr>
          <p:txBody>
            <a:bodyPr wrap="square" rtlCol="0">
              <a:spAutoFit/>
            </a:bodyPr>
            <a:lstStyle/>
            <a:p>
              <a:pPr algn="ctr"/>
              <a:r>
                <a:rPr lang="en-US" altLang="ja-JP" dirty="0" smtClean="0">
                  <a:latin typeface="Times New Roman"/>
                  <a:cs typeface="Times New Roman"/>
                </a:rPr>
                <a:t>Orbit</a:t>
              </a:r>
              <a:endParaRPr kumimoji="1" lang="ja-JP" altLang="en-US" i="1" baseline="-25000" dirty="0">
                <a:latin typeface="Times New Roman"/>
                <a:cs typeface="Times New Roman"/>
              </a:endParaRPr>
            </a:p>
          </p:txBody>
        </p:sp>
        <p:sp>
          <p:nvSpPr>
            <p:cNvPr id="174" name="テキスト ボックス 173"/>
            <p:cNvSpPr txBox="1"/>
            <p:nvPr/>
          </p:nvSpPr>
          <p:spPr>
            <a:xfrm>
              <a:off x="4284446" y="2603799"/>
              <a:ext cx="1097141" cy="369332"/>
            </a:xfrm>
            <a:prstGeom prst="rect">
              <a:avLst/>
            </a:prstGeom>
            <a:noFill/>
          </p:spPr>
          <p:txBody>
            <a:bodyPr wrap="square" rtlCol="0">
              <a:spAutoFit/>
            </a:bodyPr>
            <a:lstStyle/>
            <a:p>
              <a:pPr algn="ctr"/>
              <a:r>
                <a:rPr lang="en-US" altLang="ja-JP" dirty="0" err="1" smtClean="0">
                  <a:latin typeface="Times New Roman"/>
                  <a:cs typeface="Times New Roman"/>
                </a:rPr>
                <a:t>Tracklets</a:t>
              </a:r>
              <a:endParaRPr kumimoji="1" lang="ja-JP" altLang="en-US" i="1" baseline="-25000" dirty="0">
                <a:latin typeface="Times New Roman"/>
                <a:cs typeface="Times New Roman"/>
              </a:endParaRPr>
            </a:p>
          </p:txBody>
        </p:sp>
      </p:grpSp>
      <p:grpSp>
        <p:nvGrpSpPr>
          <p:cNvPr id="171" name="図形グループ 170"/>
          <p:cNvGrpSpPr/>
          <p:nvPr/>
        </p:nvGrpSpPr>
        <p:grpSpPr>
          <a:xfrm>
            <a:off x="6745583" y="1492161"/>
            <a:ext cx="2152083" cy="2578512"/>
            <a:chOff x="6962048" y="1234936"/>
            <a:chExt cx="2152083" cy="2578512"/>
          </a:xfrm>
        </p:grpSpPr>
        <p:grpSp>
          <p:nvGrpSpPr>
            <p:cNvPr id="163" name="図形グループ 162"/>
            <p:cNvGrpSpPr/>
            <p:nvPr/>
          </p:nvGrpSpPr>
          <p:grpSpPr>
            <a:xfrm>
              <a:off x="7440571" y="2501787"/>
              <a:ext cx="1534888" cy="526774"/>
              <a:chOff x="7440571" y="2501787"/>
              <a:chExt cx="1534888" cy="526774"/>
            </a:xfrm>
          </p:grpSpPr>
          <p:sp>
            <p:nvSpPr>
              <p:cNvPr id="68" name="平行四辺形 67"/>
              <p:cNvSpPr/>
              <p:nvPr/>
            </p:nvSpPr>
            <p:spPr>
              <a:xfrm>
                <a:off x="7440571" y="2501787"/>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flipH="1" flipV="1">
                <a:off x="8499344" y="280147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flipH="1" flipV="1">
                <a:off x="8025414" y="2735550"/>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flipH="1" flipV="1">
                <a:off x="8018777" y="2715024"/>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flipH="1" flipV="1">
                <a:off x="7975449" y="274195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flipH="1" flipV="1">
                <a:off x="8514143" y="282867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1" name="フリーフォーム 150"/>
            <p:cNvSpPr/>
            <p:nvPr/>
          </p:nvSpPr>
          <p:spPr>
            <a:xfrm>
              <a:off x="7899399" y="2397194"/>
              <a:ext cx="119377" cy="39924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3" name="フリーフォーム 152"/>
            <p:cNvSpPr/>
            <p:nvPr/>
          </p:nvSpPr>
          <p:spPr>
            <a:xfrm flipH="1">
              <a:off x="8100286" y="2328191"/>
              <a:ext cx="151129" cy="40053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6" name="フリーフォーム 155"/>
            <p:cNvSpPr/>
            <p:nvPr/>
          </p:nvSpPr>
          <p:spPr>
            <a:xfrm>
              <a:off x="8047567" y="2254574"/>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7" name="フリーフォーム 156"/>
            <p:cNvSpPr/>
            <p:nvPr/>
          </p:nvSpPr>
          <p:spPr>
            <a:xfrm flipH="1">
              <a:off x="8575566" y="2338164"/>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0" name="フリーフォーム 159"/>
            <p:cNvSpPr/>
            <p:nvPr/>
          </p:nvSpPr>
          <p:spPr>
            <a:xfrm>
              <a:off x="8502901" y="2417470"/>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7" name="直線コネクタ 46"/>
            <p:cNvCxnSpPr/>
            <p:nvPr/>
          </p:nvCxnSpPr>
          <p:spPr>
            <a:xfrm flipV="1">
              <a:off x="7440571" y="1361397"/>
              <a:ext cx="0" cy="1741118"/>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7440571" y="3102515"/>
              <a:ext cx="0"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7440571" y="3102515"/>
              <a:ext cx="301349"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7440571" y="3102515"/>
              <a:ext cx="1175109" cy="9788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7203440" y="3089706"/>
              <a:ext cx="237132" cy="374854"/>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テキスト ボックス 94"/>
            <p:cNvSpPr txBox="1"/>
            <p:nvPr/>
          </p:nvSpPr>
          <p:spPr>
            <a:xfrm>
              <a:off x="6962048"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1</a:t>
              </a:r>
              <a:endParaRPr kumimoji="1" lang="ja-JP" altLang="en-US" i="1" baseline="-25000" dirty="0">
                <a:latin typeface="Times New Roman"/>
                <a:cs typeface="Times New Roman"/>
              </a:endParaRPr>
            </a:p>
          </p:txBody>
        </p:sp>
        <p:sp>
          <p:nvSpPr>
            <p:cNvPr id="96" name="テキスト ボックス 95"/>
            <p:cNvSpPr txBox="1"/>
            <p:nvPr/>
          </p:nvSpPr>
          <p:spPr>
            <a:xfrm>
              <a:off x="7353004"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2</a:t>
              </a:r>
              <a:endParaRPr kumimoji="1" lang="ja-JP" altLang="en-US" i="1" baseline="-25000" dirty="0">
                <a:latin typeface="Times New Roman"/>
                <a:cs typeface="Times New Roman"/>
              </a:endParaRPr>
            </a:p>
          </p:txBody>
        </p:sp>
        <p:sp>
          <p:nvSpPr>
            <p:cNvPr id="97" name="テキスト ボックス 96"/>
            <p:cNvSpPr txBox="1"/>
            <p:nvPr/>
          </p:nvSpPr>
          <p:spPr>
            <a:xfrm>
              <a:off x="7662680"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3</a:t>
              </a:r>
              <a:endParaRPr kumimoji="1" lang="ja-JP" altLang="en-US" i="1" baseline="-25000" dirty="0">
                <a:latin typeface="Times New Roman"/>
                <a:cs typeface="Times New Roman"/>
              </a:endParaRPr>
            </a:p>
          </p:txBody>
        </p:sp>
        <p:sp>
          <p:nvSpPr>
            <p:cNvPr id="98" name="テキスト ボックス 97"/>
            <p:cNvSpPr txBox="1"/>
            <p:nvPr/>
          </p:nvSpPr>
          <p:spPr>
            <a:xfrm>
              <a:off x="8502901" y="3028561"/>
              <a:ext cx="388916" cy="369332"/>
            </a:xfrm>
            <a:prstGeom prst="rect">
              <a:avLst/>
            </a:prstGeom>
            <a:noFill/>
          </p:spPr>
          <p:txBody>
            <a:bodyPr wrap="square" rtlCol="0">
              <a:spAutoFit/>
            </a:bodyPr>
            <a:lstStyle/>
            <a:p>
              <a:pPr algn="ctr"/>
              <a:r>
                <a:rPr lang="en-US" altLang="ja-JP" i="1" dirty="0" err="1" smtClean="0">
                  <a:latin typeface="Times New Roman"/>
                  <a:cs typeface="Times New Roman"/>
                </a:rPr>
                <a:t>x</a:t>
              </a:r>
              <a:r>
                <a:rPr lang="en-US" altLang="ja-JP" i="1" baseline="-25000" dirty="0" err="1" smtClean="0">
                  <a:latin typeface="Times New Roman"/>
                  <a:cs typeface="Times New Roman"/>
                </a:rPr>
                <a:t>n</a:t>
              </a:r>
              <a:endParaRPr kumimoji="1" lang="ja-JP" altLang="en-US" i="1" baseline="-25000" dirty="0">
                <a:latin typeface="Times New Roman"/>
                <a:cs typeface="Times New Roman"/>
              </a:endParaRPr>
            </a:p>
          </p:txBody>
        </p:sp>
        <p:sp>
          <p:nvSpPr>
            <p:cNvPr id="99" name="テキスト ボックス 98"/>
            <p:cNvSpPr txBox="1"/>
            <p:nvPr/>
          </p:nvSpPr>
          <p:spPr>
            <a:xfrm rot="19936005">
              <a:off x="7579983" y="3125297"/>
              <a:ext cx="621178" cy="369332"/>
            </a:xfrm>
            <a:prstGeom prst="rect">
              <a:avLst/>
            </a:prstGeom>
            <a:noFill/>
          </p:spPr>
          <p:txBody>
            <a:bodyPr wrap="square" rtlCol="0">
              <a:spAutoFit/>
            </a:bodyPr>
            <a:lstStyle/>
            <a:p>
              <a:pPr algn="ctr"/>
              <a:r>
                <a:rPr lang="ja-JP" altLang="en-US" dirty="0" smtClean="0">
                  <a:latin typeface="Times New Roman"/>
                  <a:cs typeface="Times New Roman"/>
                </a:rPr>
                <a:t>・・・</a:t>
              </a:r>
              <a:endParaRPr kumimoji="1" lang="ja-JP" altLang="en-US" baseline="-25000" dirty="0">
                <a:latin typeface="Times New Roman"/>
                <a:cs typeface="Times New Roman"/>
              </a:endParaRPr>
            </a:p>
          </p:txBody>
        </p:sp>
        <p:grpSp>
          <p:nvGrpSpPr>
            <p:cNvPr id="162" name="図形グループ 161"/>
            <p:cNvGrpSpPr/>
            <p:nvPr/>
          </p:nvGrpSpPr>
          <p:grpSpPr>
            <a:xfrm>
              <a:off x="7440571" y="2058170"/>
              <a:ext cx="1534888" cy="526774"/>
              <a:chOff x="7440571" y="2058170"/>
              <a:chExt cx="1534888" cy="526774"/>
            </a:xfrm>
          </p:grpSpPr>
          <p:sp>
            <p:nvSpPr>
              <p:cNvPr id="72" name="平行四辺形 71"/>
              <p:cNvSpPr/>
              <p:nvPr/>
            </p:nvSpPr>
            <p:spPr>
              <a:xfrm>
                <a:off x="7440571" y="2058170"/>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flipH="1" flipV="1">
                <a:off x="8002902" y="225017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flipH="1" flipV="1">
                <a:off x="7849676"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flipH="1" flipV="1">
                <a:off x="8202724" y="2282905"/>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flipH="1" flipV="1">
                <a:off x="8455797"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flipH="1" flipV="1">
                <a:off x="8595635" y="228713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0" name="フリーフォーム 149"/>
            <p:cNvSpPr/>
            <p:nvPr/>
          </p:nvSpPr>
          <p:spPr>
            <a:xfrm>
              <a:off x="7813675" y="1997075"/>
              <a:ext cx="85725" cy="412750"/>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2" name="フリーフォーム 151"/>
            <p:cNvSpPr/>
            <p:nvPr/>
          </p:nvSpPr>
          <p:spPr>
            <a:xfrm flipH="1">
              <a:off x="8251415" y="1796246"/>
              <a:ext cx="204381" cy="53371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4" name="フリーフォーム 153"/>
            <p:cNvSpPr/>
            <p:nvPr/>
          </p:nvSpPr>
          <p:spPr>
            <a:xfrm flipH="1">
              <a:off x="8644762" y="1799406"/>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5" name="フリーフォーム 154"/>
            <p:cNvSpPr/>
            <p:nvPr/>
          </p:nvSpPr>
          <p:spPr>
            <a:xfrm>
              <a:off x="8026400" y="1794933"/>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8" name="フリーフォーム 157"/>
            <p:cNvSpPr/>
            <p:nvPr/>
          </p:nvSpPr>
          <p:spPr>
            <a:xfrm>
              <a:off x="8462326" y="2006608"/>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61" name="図形グループ 160"/>
            <p:cNvGrpSpPr/>
            <p:nvPr/>
          </p:nvGrpSpPr>
          <p:grpSpPr>
            <a:xfrm>
              <a:off x="7440571" y="1614553"/>
              <a:ext cx="1534888" cy="1323361"/>
              <a:chOff x="7440571" y="1614553"/>
              <a:chExt cx="1534888" cy="1323361"/>
            </a:xfrm>
          </p:grpSpPr>
          <p:sp>
            <p:nvSpPr>
              <p:cNvPr id="73" name="平行四辺形 72"/>
              <p:cNvSpPr/>
              <p:nvPr/>
            </p:nvSpPr>
            <p:spPr>
              <a:xfrm>
                <a:off x="7440571" y="1614553"/>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flipH="1" flipV="1">
                <a:off x="7976722" y="170132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flipH="1" flipV="1">
                <a:off x="8405514" y="170937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flipH="1" flipV="1">
                <a:off x="7746090" y="191168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flipH="1" flipV="1">
                <a:off x="8410658" y="1959043"/>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flipH="1" flipV="1">
                <a:off x="8671764" y="1710839"/>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flipH="1" flipV="1">
                <a:off x="8202721" y="165386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flipH="1" flipV="1">
                <a:off x="8219653" y="166429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flipH="1" flipV="1">
                <a:off x="8116164" y="186422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flipH="1" flipV="1">
                <a:off x="8138634" y="187648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2121418" flipH="1" flipV="1">
                <a:off x="8183711" y="1646642"/>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rot="2121418" flipH="1" flipV="1">
                <a:off x="8099001" y="1853853"/>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flipH="1" flipV="1">
                <a:off x="7949822" y="2699388"/>
                <a:ext cx="203489"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flipH="1" flipV="1">
                <a:off x="8479258" y="2784539"/>
                <a:ext cx="153354"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6" name="テキスト ボックス 165"/>
            <p:cNvSpPr txBox="1"/>
            <p:nvPr/>
          </p:nvSpPr>
          <p:spPr>
            <a:xfrm>
              <a:off x="7952347" y="3257911"/>
              <a:ext cx="1161784" cy="555537"/>
            </a:xfrm>
            <a:prstGeom prst="rect">
              <a:avLst/>
            </a:prstGeom>
            <a:noFill/>
          </p:spPr>
          <p:txBody>
            <a:bodyPr wrap="square" rtlCol="0">
              <a:spAutoFit/>
            </a:bodyPr>
            <a:lstStyle/>
            <a:p>
              <a:pPr>
                <a:lnSpc>
                  <a:spcPct val="70000"/>
                </a:lnSpc>
              </a:pPr>
              <a:r>
                <a:rPr lang="en-US" altLang="ja-JP" sz="1400" dirty="0" smtClean="0">
                  <a:latin typeface="Times New Roman"/>
                  <a:cs typeface="Times New Roman"/>
                </a:rPr>
                <a:t>Orbital elements space</a:t>
              </a:r>
              <a:endParaRPr kumimoji="1" lang="ja-JP" altLang="en-US" sz="1400" i="1" baseline="-25000" dirty="0">
                <a:latin typeface="Times New Roman"/>
                <a:cs typeface="Times New Roman"/>
              </a:endParaRPr>
            </a:p>
          </p:txBody>
        </p:sp>
        <p:sp>
          <p:nvSpPr>
            <p:cNvPr id="167" name="テキスト ボックス 166"/>
            <p:cNvSpPr txBox="1"/>
            <p:nvPr/>
          </p:nvSpPr>
          <p:spPr>
            <a:xfrm>
              <a:off x="7396517" y="1234936"/>
              <a:ext cx="1219163" cy="300082"/>
            </a:xfrm>
            <a:prstGeom prst="rect">
              <a:avLst/>
            </a:prstGeom>
            <a:noFill/>
          </p:spPr>
          <p:txBody>
            <a:bodyPr wrap="square" rtlCol="0">
              <a:spAutoFit/>
            </a:bodyPr>
            <a:lstStyle/>
            <a:p>
              <a:pPr>
                <a:lnSpc>
                  <a:spcPct val="70000"/>
                </a:lnSpc>
              </a:pPr>
              <a:r>
                <a:rPr lang="en-US" altLang="ja-JP" dirty="0" smtClean="0">
                  <a:latin typeface="Times New Roman"/>
                  <a:cs typeface="Times New Roman"/>
                </a:rPr>
                <a:t>time</a:t>
              </a:r>
              <a:endParaRPr kumimoji="1" lang="ja-JP" altLang="en-US" baseline="-25000" dirty="0">
                <a:latin typeface="Times New Roman"/>
                <a:cs typeface="Times New Roman"/>
              </a:endParaRPr>
            </a:p>
          </p:txBody>
        </p:sp>
      </p:grpSp>
      <p:cxnSp>
        <p:nvCxnSpPr>
          <p:cNvPr id="175" name="直線矢印コネクタ 174"/>
          <p:cNvCxnSpPr/>
          <p:nvPr/>
        </p:nvCxnSpPr>
        <p:spPr>
          <a:xfrm>
            <a:off x="196043" y="5253754"/>
            <a:ext cx="8692963" cy="0"/>
          </a:xfrm>
          <a:prstGeom prst="straightConnector1">
            <a:avLst/>
          </a:prstGeom>
          <a:ln>
            <a:solidFill>
              <a:schemeClr val="tx1"/>
            </a:solidFill>
            <a:headEnd type="none"/>
            <a:tailEnd type="stealth" w="lg" len="lg"/>
          </a:ln>
          <a:effectLst/>
        </p:spPr>
        <p:style>
          <a:lnRef idx="2">
            <a:schemeClr val="accent1"/>
          </a:lnRef>
          <a:fillRef idx="0">
            <a:schemeClr val="accent1"/>
          </a:fillRef>
          <a:effectRef idx="1">
            <a:schemeClr val="accent1"/>
          </a:effectRef>
          <a:fontRef idx="minor">
            <a:schemeClr val="tx1"/>
          </a:fontRef>
        </p:style>
      </p:cxnSp>
      <p:sp>
        <p:nvSpPr>
          <p:cNvPr id="177" name="テキスト ボックス 176"/>
          <p:cNvSpPr txBox="1"/>
          <p:nvPr/>
        </p:nvSpPr>
        <p:spPr>
          <a:xfrm>
            <a:off x="204703" y="5281553"/>
            <a:ext cx="8684303" cy="369332"/>
          </a:xfrm>
          <a:prstGeom prst="rect">
            <a:avLst/>
          </a:prstGeom>
          <a:noFill/>
          <a:effectLst/>
        </p:spPr>
        <p:txBody>
          <a:bodyPr wrap="square" rtlCol="0">
            <a:spAutoFit/>
          </a:bodyPr>
          <a:lstStyle/>
          <a:p>
            <a:pPr algn="r"/>
            <a:r>
              <a:rPr lang="en-US" altLang="ja-JP" dirty="0" smtClean="0"/>
              <a:t>Process</a:t>
            </a:r>
            <a:endParaRPr kumimoji="1" lang="ja-JP" altLang="en-US" dirty="0"/>
          </a:p>
        </p:txBody>
      </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40650980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Identification</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25</a:t>
            </a:fld>
            <a:endParaRPr kumimoji="1" lang="ja-JP" altLang="en-US"/>
          </a:p>
        </p:txBody>
      </p:sp>
      <p:grpSp>
        <p:nvGrpSpPr>
          <p:cNvPr id="87" name="図形グループ 86"/>
          <p:cNvGrpSpPr/>
          <p:nvPr/>
        </p:nvGrpSpPr>
        <p:grpSpPr>
          <a:xfrm>
            <a:off x="204703" y="1866714"/>
            <a:ext cx="1308593" cy="1829406"/>
            <a:chOff x="421168" y="1342492"/>
            <a:chExt cx="1308593" cy="1829406"/>
          </a:xfrm>
        </p:grpSpPr>
        <p:sp>
          <p:nvSpPr>
            <p:cNvPr id="7" name="円/楕円 6"/>
            <p:cNvSpPr/>
            <p:nvPr/>
          </p:nvSpPr>
          <p:spPr>
            <a:xfrm>
              <a:off x="772699" y="1342492"/>
              <a:ext cx="957062" cy="1659484"/>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9" name="円/楕円 8"/>
            <p:cNvSpPr/>
            <p:nvPr/>
          </p:nvSpPr>
          <p:spPr>
            <a:xfrm>
              <a:off x="983262" y="25740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0" name="円/楕円 9"/>
            <p:cNvSpPr/>
            <p:nvPr/>
          </p:nvSpPr>
          <p:spPr>
            <a:xfrm>
              <a:off x="1193308" y="15482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1" name="円/楕円 10"/>
            <p:cNvSpPr/>
            <p:nvPr/>
          </p:nvSpPr>
          <p:spPr>
            <a:xfrm>
              <a:off x="1088285" y="20406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2" name="円/楕円 11"/>
            <p:cNvSpPr/>
            <p:nvPr/>
          </p:nvSpPr>
          <p:spPr>
            <a:xfrm>
              <a:off x="1494377" y="208507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3" name="円/楕円 12"/>
            <p:cNvSpPr/>
            <p:nvPr/>
          </p:nvSpPr>
          <p:spPr>
            <a:xfrm>
              <a:off x="1299501" y="1930468"/>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4" name="円/楕円 13"/>
            <p:cNvSpPr/>
            <p:nvPr/>
          </p:nvSpPr>
          <p:spPr>
            <a:xfrm>
              <a:off x="983262" y="165327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5" name="円/楕円 14"/>
            <p:cNvSpPr/>
            <p:nvPr/>
          </p:nvSpPr>
          <p:spPr>
            <a:xfrm>
              <a:off x="1246989" y="25215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74" name="テキスト ボックス 73"/>
            <p:cNvSpPr txBox="1"/>
            <p:nvPr/>
          </p:nvSpPr>
          <p:spPr>
            <a:xfrm>
              <a:off x="421168" y="2802566"/>
              <a:ext cx="721340" cy="369332"/>
            </a:xfrm>
            <a:prstGeom prst="rect">
              <a:avLst/>
            </a:prstGeom>
            <a:noFill/>
          </p:spPr>
          <p:txBody>
            <a:bodyPr wrap="square" rtlCol="0">
              <a:spAutoFit/>
            </a:bodyPr>
            <a:lstStyle/>
            <a:p>
              <a:r>
                <a:rPr lang="en-US" altLang="ja-JP" dirty="0" smtClean="0">
                  <a:latin typeface="Times New Roman"/>
                  <a:cs typeface="Times New Roman"/>
                </a:rPr>
                <a:t>FOV</a:t>
              </a:r>
              <a:endParaRPr kumimoji="1" lang="ja-JP" altLang="en-US" dirty="0">
                <a:latin typeface="Times New Roman"/>
                <a:cs typeface="Times New Roman"/>
              </a:endParaRPr>
            </a:p>
          </p:txBody>
        </p:sp>
        <p:sp>
          <p:nvSpPr>
            <p:cNvPr id="75" name="テキスト ボックス 74"/>
            <p:cNvSpPr txBox="1"/>
            <p:nvPr/>
          </p:nvSpPr>
          <p:spPr>
            <a:xfrm>
              <a:off x="796515" y="2188678"/>
              <a:ext cx="933246" cy="369332"/>
            </a:xfrm>
            <a:prstGeom prst="rect">
              <a:avLst/>
            </a:prstGeom>
            <a:noFill/>
          </p:spPr>
          <p:txBody>
            <a:bodyPr wrap="square" rtlCol="0">
              <a:spAutoFit/>
            </a:bodyPr>
            <a:lstStyle/>
            <a:p>
              <a:r>
                <a:rPr lang="en-US" altLang="ja-JP" dirty="0" smtClean="0">
                  <a:latin typeface="Times New Roman"/>
                  <a:cs typeface="Times New Roman"/>
                </a:rPr>
                <a:t>Signal</a:t>
              </a:r>
              <a:endParaRPr kumimoji="1" lang="ja-JP" altLang="en-US" dirty="0">
                <a:latin typeface="Times New Roman"/>
                <a:cs typeface="Times New Roman"/>
              </a:endParaRPr>
            </a:p>
          </p:txBody>
        </p:sp>
      </p:grpSp>
      <p:sp>
        <p:nvSpPr>
          <p:cNvPr id="76" name="テキスト ボックス 75"/>
          <p:cNvSpPr txBox="1"/>
          <p:nvPr/>
        </p:nvSpPr>
        <p:spPr>
          <a:xfrm>
            <a:off x="319631" y="4247957"/>
            <a:ext cx="1421786" cy="646331"/>
          </a:xfrm>
          <a:prstGeom prst="rect">
            <a:avLst/>
          </a:prstGeom>
          <a:noFill/>
        </p:spPr>
        <p:txBody>
          <a:bodyPr wrap="square" rtlCol="0">
            <a:spAutoFit/>
          </a:bodyPr>
          <a:lstStyle/>
          <a:p>
            <a:pPr algn="ctr"/>
            <a:r>
              <a:rPr lang="en-US" altLang="ja-JP" dirty="0" smtClean="0"/>
              <a:t>Signal identification</a:t>
            </a:r>
            <a:endParaRPr kumimoji="1" lang="ja-JP" altLang="en-US" dirty="0"/>
          </a:p>
        </p:txBody>
      </p:sp>
      <p:sp>
        <p:nvSpPr>
          <p:cNvPr id="77" name="テキスト ボックス 76"/>
          <p:cNvSpPr txBox="1"/>
          <p:nvPr/>
        </p:nvSpPr>
        <p:spPr>
          <a:xfrm>
            <a:off x="2072032" y="4247957"/>
            <a:ext cx="1421786" cy="646331"/>
          </a:xfrm>
          <a:prstGeom prst="rect">
            <a:avLst/>
          </a:prstGeom>
          <a:noFill/>
        </p:spPr>
        <p:txBody>
          <a:bodyPr wrap="square" rtlCol="0">
            <a:spAutoFit/>
          </a:bodyPr>
          <a:lstStyle/>
          <a:p>
            <a:pPr algn="ctr"/>
            <a:r>
              <a:rPr lang="en-US" altLang="ja-JP" dirty="0" err="1" smtClean="0"/>
              <a:t>Tracklet</a:t>
            </a:r>
            <a:r>
              <a:rPr lang="en-US" altLang="ja-JP" dirty="0" smtClean="0"/>
              <a:t> identification</a:t>
            </a:r>
            <a:endParaRPr kumimoji="1" lang="ja-JP" altLang="en-US" dirty="0"/>
          </a:p>
        </p:txBody>
      </p:sp>
      <p:sp>
        <p:nvSpPr>
          <p:cNvPr id="79" name="テキスト ボックス 78"/>
          <p:cNvSpPr txBox="1"/>
          <p:nvPr/>
        </p:nvSpPr>
        <p:spPr>
          <a:xfrm>
            <a:off x="3942039" y="4247957"/>
            <a:ext cx="2330718" cy="646331"/>
          </a:xfrm>
          <a:prstGeom prst="rect">
            <a:avLst/>
          </a:prstGeom>
          <a:noFill/>
        </p:spPr>
        <p:txBody>
          <a:bodyPr wrap="square" rtlCol="0">
            <a:spAutoFit/>
          </a:bodyPr>
          <a:lstStyle/>
          <a:p>
            <a:pPr algn="ctr"/>
            <a:r>
              <a:rPr lang="en-US" altLang="ja-JP" dirty="0" smtClean="0"/>
              <a:t>Physical object identification</a:t>
            </a:r>
            <a:endParaRPr kumimoji="1" lang="ja-JP" altLang="en-US" dirty="0"/>
          </a:p>
        </p:txBody>
      </p:sp>
      <p:sp>
        <p:nvSpPr>
          <p:cNvPr id="80" name="テキスト ボックス 79"/>
          <p:cNvSpPr txBox="1"/>
          <p:nvPr/>
        </p:nvSpPr>
        <p:spPr>
          <a:xfrm>
            <a:off x="6745582" y="4247957"/>
            <a:ext cx="2146898" cy="369332"/>
          </a:xfrm>
          <a:prstGeom prst="rect">
            <a:avLst/>
          </a:prstGeom>
          <a:noFill/>
        </p:spPr>
        <p:txBody>
          <a:bodyPr wrap="square" rtlCol="0">
            <a:spAutoFit/>
          </a:bodyPr>
          <a:lstStyle/>
          <a:p>
            <a:pPr algn="ctr"/>
            <a:r>
              <a:rPr lang="en-US" altLang="ja-JP" dirty="0" smtClean="0"/>
              <a:t>Origin identification</a:t>
            </a:r>
          </a:p>
        </p:txBody>
      </p:sp>
      <p:grpSp>
        <p:nvGrpSpPr>
          <p:cNvPr id="173" name="図形グループ 172"/>
          <p:cNvGrpSpPr/>
          <p:nvPr/>
        </p:nvGrpSpPr>
        <p:grpSpPr>
          <a:xfrm>
            <a:off x="2332993" y="1946270"/>
            <a:ext cx="1441356" cy="1670295"/>
            <a:chOff x="2592751" y="1340626"/>
            <a:chExt cx="1441356" cy="1670295"/>
          </a:xfrm>
        </p:grpSpPr>
        <p:grpSp>
          <p:nvGrpSpPr>
            <p:cNvPr id="81" name="図形グループ 80"/>
            <p:cNvGrpSpPr/>
            <p:nvPr/>
          </p:nvGrpSpPr>
          <p:grpSpPr>
            <a:xfrm>
              <a:off x="2592751" y="1459965"/>
              <a:ext cx="965200" cy="1550956"/>
              <a:chOff x="3090333" y="1459965"/>
              <a:chExt cx="965200" cy="1550956"/>
            </a:xfrm>
          </p:grpSpPr>
          <p:cxnSp>
            <p:nvCxnSpPr>
              <p:cNvPr id="36" name="直線コネクタ 35"/>
              <p:cNvCxnSpPr/>
              <p:nvPr/>
            </p:nvCxnSpPr>
            <p:spPr>
              <a:xfrm>
                <a:off x="3090333" y="1657259"/>
                <a:ext cx="965200" cy="7896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212316" y="1459965"/>
                <a:ext cx="345635" cy="15509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図形グループ 22"/>
              <p:cNvGrpSpPr/>
              <p:nvPr/>
            </p:nvGrpSpPr>
            <p:grpSpPr>
              <a:xfrm>
                <a:off x="3233245" y="1652214"/>
                <a:ext cx="616138" cy="1130796"/>
                <a:chOff x="2127062" y="1801192"/>
                <a:chExt cx="616138" cy="1130796"/>
              </a:xfrm>
            </p:grpSpPr>
            <p:sp>
              <p:nvSpPr>
                <p:cNvPr id="16" name="円/楕円 15"/>
                <p:cNvSpPr/>
                <p:nvPr/>
              </p:nvSpPr>
              <p:spPr>
                <a:xfrm>
                  <a:off x="2127062" y="28269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337108" y="1801192"/>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232085" y="22935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638177" y="23380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443301" y="2183407"/>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127062" y="190621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390789" y="27744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164" name="テキスト ボックス 163"/>
            <p:cNvSpPr txBox="1"/>
            <p:nvPr/>
          </p:nvSpPr>
          <p:spPr>
            <a:xfrm>
              <a:off x="2915816" y="1340626"/>
              <a:ext cx="1118291" cy="369332"/>
            </a:xfrm>
            <a:prstGeom prst="rect">
              <a:avLst/>
            </a:prstGeom>
            <a:noFill/>
          </p:spPr>
          <p:txBody>
            <a:bodyPr wrap="square" rtlCol="0">
              <a:spAutoFit/>
            </a:bodyPr>
            <a:lstStyle/>
            <a:p>
              <a:pPr algn="ctr"/>
              <a:r>
                <a:rPr lang="en-US" altLang="ja-JP" dirty="0" err="1" smtClean="0">
                  <a:latin typeface="Times New Roman"/>
                  <a:cs typeface="Times New Roman"/>
                </a:rPr>
                <a:t>Tracklet</a:t>
              </a:r>
              <a:endParaRPr kumimoji="1" lang="ja-JP" altLang="en-US" dirty="0">
                <a:latin typeface="Times New Roman"/>
                <a:cs typeface="Times New Roman"/>
              </a:endParaRPr>
            </a:p>
          </p:txBody>
        </p:sp>
      </p:grpSp>
      <p:grpSp>
        <p:nvGrpSpPr>
          <p:cNvPr id="172" name="図形グループ 171"/>
          <p:cNvGrpSpPr/>
          <p:nvPr/>
        </p:nvGrpSpPr>
        <p:grpSpPr>
          <a:xfrm>
            <a:off x="4010257" y="1805984"/>
            <a:ext cx="2256149" cy="1950867"/>
            <a:chOff x="4284446" y="1373598"/>
            <a:chExt cx="2256149" cy="1950867"/>
          </a:xfrm>
        </p:grpSpPr>
        <p:grpSp>
          <p:nvGrpSpPr>
            <p:cNvPr id="86" name="図形グループ 85"/>
            <p:cNvGrpSpPr/>
            <p:nvPr/>
          </p:nvGrpSpPr>
          <p:grpSpPr>
            <a:xfrm>
              <a:off x="4553020" y="1373598"/>
              <a:ext cx="1987575" cy="1659484"/>
              <a:chOff x="4523835" y="1657898"/>
              <a:chExt cx="1987575" cy="1659484"/>
            </a:xfrm>
          </p:grpSpPr>
          <p:sp>
            <p:nvSpPr>
              <p:cNvPr id="44" name="円/楕円 43"/>
              <p:cNvSpPr/>
              <p:nvPr/>
            </p:nvSpPr>
            <p:spPr>
              <a:xfrm rot="1103114">
                <a:off x="5554348" y="1657898"/>
                <a:ext cx="957062" cy="1659484"/>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3" name="図形グループ 82"/>
              <p:cNvGrpSpPr/>
              <p:nvPr/>
            </p:nvGrpSpPr>
            <p:grpSpPr>
              <a:xfrm>
                <a:off x="4523835" y="2033085"/>
                <a:ext cx="631549" cy="909111"/>
                <a:chOff x="4367170" y="1834065"/>
                <a:chExt cx="631549" cy="909111"/>
              </a:xfrm>
            </p:grpSpPr>
            <p:cxnSp>
              <p:nvCxnSpPr>
                <p:cNvPr id="40" name="直線コネクタ 39"/>
                <p:cNvCxnSpPr/>
                <p:nvPr/>
              </p:nvCxnSpPr>
              <p:spPr>
                <a:xfrm flipH="1">
                  <a:off x="4367170" y="1834065"/>
                  <a:ext cx="345634" cy="909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4900570" y="1969378"/>
                  <a:ext cx="98149" cy="652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4485735" y="2141233"/>
                  <a:ext cx="454138" cy="369332"/>
                </a:xfrm>
                <a:prstGeom prst="rect">
                  <a:avLst/>
                </a:prstGeom>
                <a:noFill/>
              </p:spPr>
              <p:txBody>
                <a:bodyPr wrap="square" rtlCol="0">
                  <a:spAutoFit/>
                </a:bodyPr>
                <a:lstStyle/>
                <a:p>
                  <a:pPr algn="ctr"/>
                  <a:r>
                    <a:rPr lang="en-US" altLang="ja-JP" dirty="0" smtClean="0"/>
                    <a:t>=</a:t>
                  </a:r>
                  <a:endParaRPr kumimoji="1" lang="ja-JP" altLang="en-US" dirty="0"/>
                </a:p>
              </p:txBody>
            </p:sp>
          </p:grpSp>
          <p:sp>
            <p:nvSpPr>
              <p:cNvPr id="85" name="右矢印 84"/>
              <p:cNvSpPr/>
              <p:nvPr/>
            </p:nvSpPr>
            <p:spPr>
              <a:xfrm>
                <a:off x="5235788" y="2162520"/>
                <a:ext cx="203200" cy="65024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5" name="テキスト ボックス 164"/>
            <p:cNvSpPr txBox="1"/>
            <p:nvPr/>
          </p:nvSpPr>
          <p:spPr>
            <a:xfrm>
              <a:off x="5785581" y="2955133"/>
              <a:ext cx="719267" cy="369332"/>
            </a:xfrm>
            <a:prstGeom prst="rect">
              <a:avLst/>
            </a:prstGeom>
            <a:noFill/>
          </p:spPr>
          <p:txBody>
            <a:bodyPr wrap="square" rtlCol="0">
              <a:spAutoFit/>
            </a:bodyPr>
            <a:lstStyle/>
            <a:p>
              <a:pPr algn="ctr"/>
              <a:r>
                <a:rPr lang="en-US" altLang="ja-JP" dirty="0" smtClean="0">
                  <a:latin typeface="Times New Roman"/>
                  <a:cs typeface="Times New Roman"/>
                </a:rPr>
                <a:t>Orbit</a:t>
              </a:r>
              <a:endParaRPr kumimoji="1" lang="ja-JP" altLang="en-US" i="1" baseline="-25000" dirty="0">
                <a:latin typeface="Times New Roman"/>
                <a:cs typeface="Times New Roman"/>
              </a:endParaRPr>
            </a:p>
          </p:txBody>
        </p:sp>
        <p:sp>
          <p:nvSpPr>
            <p:cNvPr id="174" name="テキスト ボックス 173"/>
            <p:cNvSpPr txBox="1"/>
            <p:nvPr/>
          </p:nvSpPr>
          <p:spPr>
            <a:xfrm>
              <a:off x="4284446" y="2603799"/>
              <a:ext cx="1097141" cy="369332"/>
            </a:xfrm>
            <a:prstGeom prst="rect">
              <a:avLst/>
            </a:prstGeom>
            <a:noFill/>
          </p:spPr>
          <p:txBody>
            <a:bodyPr wrap="square" rtlCol="0">
              <a:spAutoFit/>
            </a:bodyPr>
            <a:lstStyle/>
            <a:p>
              <a:pPr algn="ctr"/>
              <a:r>
                <a:rPr lang="en-US" altLang="ja-JP" dirty="0" err="1" smtClean="0">
                  <a:latin typeface="Times New Roman"/>
                  <a:cs typeface="Times New Roman"/>
                </a:rPr>
                <a:t>Tracklets</a:t>
              </a:r>
              <a:endParaRPr kumimoji="1" lang="ja-JP" altLang="en-US" i="1" baseline="-25000" dirty="0">
                <a:latin typeface="Times New Roman"/>
                <a:cs typeface="Times New Roman"/>
              </a:endParaRPr>
            </a:p>
          </p:txBody>
        </p:sp>
      </p:grpSp>
      <p:grpSp>
        <p:nvGrpSpPr>
          <p:cNvPr id="171" name="図形グループ 170"/>
          <p:cNvGrpSpPr/>
          <p:nvPr/>
        </p:nvGrpSpPr>
        <p:grpSpPr>
          <a:xfrm>
            <a:off x="6745583" y="1492161"/>
            <a:ext cx="2152083" cy="2578512"/>
            <a:chOff x="6962048" y="1234936"/>
            <a:chExt cx="2152083" cy="2578512"/>
          </a:xfrm>
        </p:grpSpPr>
        <p:grpSp>
          <p:nvGrpSpPr>
            <p:cNvPr id="163" name="図形グループ 162"/>
            <p:cNvGrpSpPr/>
            <p:nvPr/>
          </p:nvGrpSpPr>
          <p:grpSpPr>
            <a:xfrm>
              <a:off x="7440571" y="2501787"/>
              <a:ext cx="1534888" cy="526774"/>
              <a:chOff x="7440571" y="2501787"/>
              <a:chExt cx="1534888" cy="526774"/>
            </a:xfrm>
          </p:grpSpPr>
          <p:sp>
            <p:nvSpPr>
              <p:cNvPr id="68" name="平行四辺形 67"/>
              <p:cNvSpPr/>
              <p:nvPr/>
            </p:nvSpPr>
            <p:spPr>
              <a:xfrm>
                <a:off x="7440571" y="2501787"/>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flipH="1" flipV="1">
                <a:off x="8499344" y="280147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flipH="1" flipV="1">
                <a:off x="8025414" y="2735550"/>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flipH="1" flipV="1">
                <a:off x="8018777" y="2715024"/>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flipH="1" flipV="1">
                <a:off x="7975449" y="274195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flipH="1" flipV="1">
                <a:off x="8514143" y="282867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1" name="フリーフォーム 150"/>
            <p:cNvSpPr/>
            <p:nvPr/>
          </p:nvSpPr>
          <p:spPr>
            <a:xfrm>
              <a:off x="7899399" y="2397194"/>
              <a:ext cx="119377" cy="39924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3" name="フリーフォーム 152"/>
            <p:cNvSpPr/>
            <p:nvPr/>
          </p:nvSpPr>
          <p:spPr>
            <a:xfrm flipH="1">
              <a:off x="8100286" y="2328191"/>
              <a:ext cx="151129" cy="40053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6" name="フリーフォーム 155"/>
            <p:cNvSpPr/>
            <p:nvPr/>
          </p:nvSpPr>
          <p:spPr>
            <a:xfrm>
              <a:off x="8047567" y="2254574"/>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7" name="フリーフォーム 156"/>
            <p:cNvSpPr/>
            <p:nvPr/>
          </p:nvSpPr>
          <p:spPr>
            <a:xfrm flipH="1">
              <a:off x="8575566" y="2338164"/>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0" name="フリーフォーム 159"/>
            <p:cNvSpPr/>
            <p:nvPr/>
          </p:nvSpPr>
          <p:spPr>
            <a:xfrm>
              <a:off x="8502901" y="2417470"/>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7" name="直線コネクタ 46"/>
            <p:cNvCxnSpPr/>
            <p:nvPr/>
          </p:nvCxnSpPr>
          <p:spPr>
            <a:xfrm flipV="1">
              <a:off x="7440571" y="1361397"/>
              <a:ext cx="0" cy="1741118"/>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7440571" y="3102515"/>
              <a:ext cx="0"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7440571" y="3102515"/>
              <a:ext cx="301349"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7440571" y="3102515"/>
              <a:ext cx="1175109" cy="9788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7203440" y="3089706"/>
              <a:ext cx="237132" cy="374854"/>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テキスト ボックス 94"/>
            <p:cNvSpPr txBox="1"/>
            <p:nvPr/>
          </p:nvSpPr>
          <p:spPr>
            <a:xfrm>
              <a:off x="6962048"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1</a:t>
              </a:r>
              <a:endParaRPr kumimoji="1" lang="ja-JP" altLang="en-US" i="1" baseline="-25000" dirty="0">
                <a:latin typeface="Times New Roman"/>
                <a:cs typeface="Times New Roman"/>
              </a:endParaRPr>
            </a:p>
          </p:txBody>
        </p:sp>
        <p:sp>
          <p:nvSpPr>
            <p:cNvPr id="96" name="テキスト ボックス 95"/>
            <p:cNvSpPr txBox="1"/>
            <p:nvPr/>
          </p:nvSpPr>
          <p:spPr>
            <a:xfrm>
              <a:off x="7353004"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2</a:t>
              </a:r>
              <a:endParaRPr kumimoji="1" lang="ja-JP" altLang="en-US" i="1" baseline="-25000" dirty="0">
                <a:latin typeface="Times New Roman"/>
                <a:cs typeface="Times New Roman"/>
              </a:endParaRPr>
            </a:p>
          </p:txBody>
        </p:sp>
        <p:sp>
          <p:nvSpPr>
            <p:cNvPr id="97" name="テキスト ボックス 96"/>
            <p:cNvSpPr txBox="1"/>
            <p:nvPr/>
          </p:nvSpPr>
          <p:spPr>
            <a:xfrm>
              <a:off x="7662680"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3</a:t>
              </a:r>
              <a:endParaRPr kumimoji="1" lang="ja-JP" altLang="en-US" i="1" baseline="-25000" dirty="0">
                <a:latin typeface="Times New Roman"/>
                <a:cs typeface="Times New Roman"/>
              </a:endParaRPr>
            </a:p>
          </p:txBody>
        </p:sp>
        <p:sp>
          <p:nvSpPr>
            <p:cNvPr id="98" name="テキスト ボックス 97"/>
            <p:cNvSpPr txBox="1"/>
            <p:nvPr/>
          </p:nvSpPr>
          <p:spPr>
            <a:xfrm>
              <a:off x="8502901" y="3028561"/>
              <a:ext cx="388916" cy="369332"/>
            </a:xfrm>
            <a:prstGeom prst="rect">
              <a:avLst/>
            </a:prstGeom>
            <a:noFill/>
          </p:spPr>
          <p:txBody>
            <a:bodyPr wrap="square" rtlCol="0">
              <a:spAutoFit/>
            </a:bodyPr>
            <a:lstStyle/>
            <a:p>
              <a:pPr algn="ctr"/>
              <a:r>
                <a:rPr lang="en-US" altLang="ja-JP" i="1" dirty="0" err="1" smtClean="0">
                  <a:latin typeface="Times New Roman"/>
                  <a:cs typeface="Times New Roman"/>
                </a:rPr>
                <a:t>x</a:t>
              </a:r>
              <a:r>
                <a:rPr lang="en-US" altLang="ja-JP" i="1" baseline="-25000" dirty="0" err="1" smtClean="0">
                  <a:latin typeface="Times New Roman"/>
                  <a:cs typeface="Times New Roman"/>
                </a:rPr>
                <a:t>n</a:t>
              </a:r>
              <a:endParaRPr kumimoji="1" lang="ja-JP" altLang="en-US" i="1" baseline="-25000" dirty="0">
                <a:latin typeface="Times New Roman"/>
                <a:cs typeface="Times New Roman"/>
              </a:endParaRPr>
            </a:p>
          </p:txBody>
        </p:sp>
        <p:sp>
          <p:nvSpPr>
            <p:cNvPr id="99" name="テキスト ボックス 98"/>
            <p:cNvSpPr txBox="1"/>
            <p:nvPr/>
          </p:nvSpPr>
          <p:spPr>
            <a:xfrm rot="19936005">
              <a:off x="7579983" y="3125297"/>
              <a:ext cx="621178" cy="369332"/>
            </a:xfrm>
            <a:prstGeom prst="rect">
              <a:avLst/>
            </a:prstGeom>
            <a:noFill/>
          </p:spPr>
          <p:txBody>
            <a:bodyPr wrap="square" rtlCol="0">
              <a:spAutoFit/>
            </a:bodyPr>
            <a:lstStyle/>
            <a:p>
              <a:pPr algn="ctr"/>
              <a:r>
                <a:rPr lang="ja-JP" altLang="en-US" dirty="0" smtClean="0">
                  <a:latin typeface="Times New Roman"/>
                  <a:cs typeface="Times New Roman"/>
                </a:rPr>
                <a:t>・・・</a:t>
              </a:r>
              <a:endParaRPr kumimoji="1" lang="ja-JP" altLang="en-US" baseline="-25000" dirty="0">
                <a:latin typeface="Times New Roman"/>
                <a:cs typeface="Times New Roman"/>
              </a:endParaRPr>
            </a:p>
          </p:txBody>
        </p:sp>
        <p:grpSp>
          <p:nvGrpSpPr>
            <p:cNvPr id="162" name="図形グループ 161"/>
            <p:cNvGrpSpPr/>
            <p:nvPr/>
          </p:nvGrpSpPr>
          <p:grpSpPr>
            <a:xfrm>
              <a:off x="7440571" y="2058170"/>
              <a:ext cx="1534888" cy="526774"/>
              <a:chOff x="7440571" y="2058170"/>
              <a:chExt cx="1534888" cy="526774"/>
            </a:xfrm>
          </p:grpSpPr>
          <p:sp>
            <p:nvSpPr>
              <p:cNvPr id="72" name="平行四辺形 71"/>
              <p:cNvSpPr/>
              <p:nvPr/>
            </p:nvSpPr>
            <p:spPr>
              <a:xfrm>
                <a:off x="7440571" y="2058170"/>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flipH="1" flipV="1">
                <a:off x="8002902" y="225017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flipH="1" flipV="1">
                <a:off x="7849676"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flipH="1" flipV="1">
                <a:off x="8202724" y="2282905"/>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flipH="1" flipV="1">
                <a:off x="8455797"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flipH="1" flipV="1">
                <a:off x="8595635" y="228713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0" name="フリーフォーム 149"/>
            <p:cNvSpPr/>
            <p:nvPr/>
          </p:nvSpPr>
          <p:spPr>
            <a:xfrm>
              <a:off x="7813675" y="1997075"/>
              <a:ext cx="85725" cy="412750"/>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2" name="フリーフォーム 151"/>
            <p:cNvSpPr/>
            <p:nvPr/>
          </p:nvSpPr>
          <p:spPr>
            <a:xfrm flipH="1">
              <a:off x="8251415" y="1796246"/>
              <a:ext cx="204381" cy="53371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4" name="フリーフォーム 153"/>
            <p:cNvSpPr/>
            <p:nvPr/>
          </p:nvSpPr>
          <p:spPr>
            <a:xfrm flipH="1">
              <a:off x="8644762" y="1799406"/>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5" name="フリーフォーム 154"/>
            <p:cNvSpPr/>
            <p:nvPr/>
          </p:nvSpPr>
          <p:spPr>
            <a:xfrm>
              <a:off x="8026400" y="1794933"/>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8" name="フリーフォーム 157"/>
            <p:cNvSpPr/>
            <p:nvPr/>
          </p:nvSpPr>
          <p:spPr>
            <a:xfrm>
              <a:off x="8462326" y="2006608"/>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61" name="図形グループ 160"/>
            <p:cNvGrpSpPr/>
            <p:nvPr/>
          </p:nvGrpSpPr>
          <p:grpSpPr>
            <a:xfrm>
              <a:off x="7440571" y="1614553"/>
              <a:ext cx="1534888" cy="1323361"/>
              <a:chOff x="7440571" y="1614553"/>
              <a:chExt cx="1534888" cy="1323361"/>
            </a:xfrm>
          </p:grpSpPr>
          <p:sp>
            <p:nvSpPr>
              <p:cNvPr id="73" name="平行四辺形 72"/>
              <p:cNvSpPr/>
              <p:nvPr/>
            </p:nvSpPr>
            <p:spPr>
              <a:xfrm>
                <a:off x="7440571" y="1614553"/>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flipH="1" flipV="1">
                <a:off x="7976722" y="170132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flipH="1" flipV="1">
                <a:off x="8405514" y="170937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flipH="1" flipV="1">
                <a:off x="7746090" y="191168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flipH="1" flipV="1">
                <a:off x="8410658" y="1959043"/>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flipH="1" flipV="1">
                <a:off x="8671764" y="1710839"/>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flipH="1" flipV="1">
                <a:off x="8202721" y="165386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flipH="1" flipV="1">
                <a:off x="8219653" y="166429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flipH="1" flipV="1">
                <a:off x="8116164" y="186422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flipH="1" flipV="1">
                <a:off x="8138634" y="187648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2121418" flipH="1" flipV="1">
                <a:off x="8183711" y="1646642"/>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rot="2121418" flipH="1" flipV="1">
                <a:off x="8099001" y="1853853"/>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flipH="1" flipV="1">
                <a:off x="7949822" y="2699388"/>
                <a:ext cx="203489"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flipH="1" flipV="1">
                <a:off x="8479258" y="2784539"/>
                <a:ext cx="153354"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6" name="テキスト ボックス 165"/>
            <p:cNvSpPr txBox="1"/>
            <p:nvPr/>
          </p:nvSpPr>
          <p:spPr>
            <a:xfrm>
              <a:off x="7952347" y="3257911"/>
              <a:ext cx="1161784" cy="555537"/>
            </a:xfrm>
            <a:prstGeom prst="rect">
              <a:avLst/>
            </a:prstGeom>
            <a:noFill/>
          </p:spPr>
          <p:txBody>
            <a:bodyPr wrap="square" rtlCol="0">
              <a:spAutoFit/>
            </a:bodyPr>
            <a:lstStyle/>
            <a:p>
              <a:pPr>
                <a:lnSpc>
                  <a:spcPct val="70000"/>
                </a:lnSpc>
              </a:pPr>
              <a:r>
                <a:rPr lang="en-US" altLang="ja-JP" sz="1400" dirty="0" smtClean="0">
                  <a:latin typeface="Times New Roman"/>
                  <a:cs typeface="Times New Roman"/>
                </a:rPr>
                <a:t>Orbital elements space</a:t>
              </a:r>
              <a:endParaRPr kumimoji="1" lang="ja-JP" altLang="en-US" sz="1400" i="1" baseline="-25000" dirty="0">
                <a:latin typeface="Times New Roman"/>
                <a:cs typeface="Times New Roman"/>
              </a:endParaRPr>
            </a:p>
          </p:txBody>
        </p:sp>
        <p:sp>
          <p:nvSpPr>
            <p:cNvPr id="167" name="テキスト ボックス 166"/>
            <p:cNvSpPr txBox="1"/>
            <p:nvPr/>
          </p:nvSpPr>
          <p:spPr>
            <a:xfrm>
              <a:off x="7396517" y="1234936"/>
              <a:ext cx="1219163" cy="300082"/>
            </a:xfrm>
            <a:prstGeom prst="rect">
              <a:avLst/>
            </a:prstGeom>
            <a:noFill/>
          </p:spPr>
          <p:txBody>
            <a:bodyPr wrap="square" rtlCol="0">
              <a:spAutoFit/>
            </a:bodyPr>
            <a:lstStyle/>
            <a:p>
              <a:pPr>
                <a:lnSpc>
                  <a:spcPct val="70000"/>
                </a:lnSpc>
              </a:pPr>
              <a:r>
                <a:rPr lang="en-US" altLang="ja-JP" dirty="0" smtClean="0">
                  <a:latin typeface="Times New Roman"/>
                  <a:cs typeface="Times New Roman"/>
                </a:rPr>
                <a:t>time</a:t>
              </a:r>
              <a:endParaRPr kumimoji="1" lang="ja-JP" altLang="en-US" baseline="-25000" dirty="0">
                <a:latin typeface="Times New Roman"/>
                <a:cs typeface="Times New Roman"/>
              </a:endParaRPr>
            </a:p>
          </p:txBody>
        </p:sp>
      </p:grpSp>
      <p:grpSp>
        <p:nvGrpSpPr>
          <p:cNvPr id="113" name="図形グループ 112"/>
          <p:cNvGrpSpPr/>
          <p:nvPr/>
        </p:nvGrpSpPr>
        <p:grpSpPr>
          <a:xfrm>
            <a:off x="319631" y="4866348"/>
            <a:ext cx="3174187" cy="454483"/>
            <a:chOff x="319631" y="5440221"/>
            <a:chExt cx="3174187" cy="454483"/>
          </a:xfrm>
        </p:grpSpPr>
        <p:sp>
          <p:nvSpPr>
            <p:cNvPr id="114" name="テキスト ボックス 113"/>
            <p:cNvSpPr txBox="1"/>
            <p:nvPr/>
          </p:nvSpPr>
          <p:spPr>
            <a:xfrm>
              <a:off x="319631" y="5494594"/>
              <a:ext cx="3174187" cy="400110"/>
            </a:xfrm>
            <a:prstGeom prst="rect">
              <a:avLst/>
            </a:prstGeom>
            <a:noFill/>
          </p:spPr>
          <p:txBody>
            <a:bodyPr wrap="square" rtlCol="0">
              <a:spAutoFit/>
            </a:bodyPr>
            <a:lstStyle/>
            <a:p>
              <a:pPr algn="ctr"/>
              <a:r>
                <a:rPr kumimoji="1" lang="en-US" altLang="ja-JP" sz="2000" b="1" dirty="0" smtClean="0"/>
                <a:t>Image processing</a:t>
              </a:r>
              <a:endParaRPr kumimoji="1" lang="ja-JP" altLang="en-US" sz="2000" b="1" dirty="0"/>
            </a:p>
          </p:txBody>
        </p:sp>
        <p:sp>
          <p:nvSpPr>
            <p:cNvPr id="115" name="正方形/長方形 114"/>
            <p:cNvSpPr/>
            <p:nvPr/>
          </p:nvSpPr>
          <p:spPr>
            <a:xfrm flipV="1">
              <a:off x="319631" y="5440221"/>
              <a:ext cx="3174187" cy="117298"/>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16" name="図形グループ 115"/>
          <p:cNvGrpSpPr/>
          <p:nvPr/>
        </p:nvGrpSpPr>
        <p:grpSpPr>
          <a:xfrm>
            <a:off x="2072031" y="5384108"/>
            <a:ext cx="6825635" cy="454483"/>
            <a:chOff x="319631" y="5440221"/>
            <a:chExt cx="3174187" cy="454483"/>
          </a:xfrm>
        </p:grpSpPr>
        <p:sp>
          <p:nvSpPr>
            <p:cNvPr id="117" name="テキスト ボックス 116"/>
            <p:cNvSpPr txBox="1"/>
            <p:nvPr/>
          </p:nvSpPr>
          <p:spPr>
            <a:xfrm>
              <a:off x="319631" y="5494594"/>
              <a:ext cx="3174187" cy="400110"/>
            </a:xfrm>
            <a:prstGeom prst="rect">
              <a:avLst/>
            </a:prstGeom>
            <a:noFill/>
          </p:spPr>
          <p:txBody>
            <a:bodyPr wrap="square" rtlCol="0">
              <a:spAutoFit/>
            </a:bodyPr>
            <a:lstStyle/>
            <a:p>
              <a:pPr algn="ctr"/>
              <a:r>
                <a:rPr kumimoji="1" lang="en-US" altLang="ja-JP" sz="2000" b="1" dirty="0" smtClean="0"/>
                <a:t>Orbit determination</a:t>
              </a:r>
              <a:endParaRPr kumimoji="1" lang="ja-JP" altLang="en-US" sz="2000" b="1" dirty="0"/>
            </a:p>
          </p:txBody>
        </p:sp>
        <p:sp>
          <p:nvSpPr>
            <p:cNvPr id="118" name="正方形/長方形 117"/>
            <p:cNvSpPr/>
            <p:nvPr/>
          </p:nvSpPr>
          <p:spPr>
            <a:xfrm flipV="1">
              <a:off x="319631" y="5440221"/>
              <a:ext cx="3174187" cy="117298"/>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119" name="図形グループ 118"/>
          <p:cNvGrpSpPr/>
          <p:nvPr/>
        </p:nvGrpSpPr>
        <p:grpSpPr>
          <a:xfrm>
            <a:off x="319631" y="5901867"/>
            <a:ext cx="8578035" cy="516038"/>
            <a:chOff x="319631" y="5440221"/>
            <a:chExt cx="3174187" cy="516038"/>
          </a:xfrm>
        </p:grpSpPr>
        <p:sp>
          <p:nvSpPr>
            <p:cNvPr id="123" name="テキスト ボックス 122"/>
            <p:cNvSpPr txBox="1"/>
            <p:nvPr/>
          </p:nvSpPr>
          <p:spPr>
            <a:xfrm>
              <a:off x="319631" y="5494594"/>
              <a:ext cx="3174187" cy="461665"/>
            </a:xfrm>
            <a:prstGeom prst="rect">
              <a:avLst/>
            </a:prstGeom>
            <a:noFill/>
          </p:spPr>
          <p:txBody>
            <a:bodyPr wrap="square" rtlCol="0">
              <a:spAutoFit/>
            </a:bodyPr>
            <a:lstStyle/>
            <a:p>
              <a:pPr algn="ctr"/>
              <a:r>
                <a:rPr kumimoji="1" lang="en-US" altLang="ja-JP" sz="2400" b="1" dirty="0" smtClean="0"/>
                <a:t>Orbital debris modeling (ODM)</a:t>
              </a:r>
              <a:endParaRPr kumimoji="1" lang="ja-JP" altLang="en-US" sz="2400" b="1" dirty="0"/>
            </a:p>
          </p:txBody>
        </p:sp>
        <p:sp>
          <p:nvSpPr>
            <p:cNvPr id="124" name="正方形/長方形 123"/>
            <p:cNvSpPr/>
            <p:nvPr/>
          </p:nvSpPr>
          <p:spPr>
            <a:xfrm flipV="1">
              <a:off x="319631" y="5440221"/>
              <a:ext cx="3174187" cy="117298"/>
            </a:xfrm>
            <a:prstGeom prst="rect">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24732291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Contributions of ODM (1)</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26</a:t>
            </a:fld>
            <a:endParaRPr kumimoji="1" lang="ja-JP" altLang="en-US"/>
          </a:p>
        </p:txBody>
      </p:sp>
      <p:grpSp>
        <p:nvGrpSpPr>
          <p:cNvPr id="87" name="図形グループ 86"/>
          <p:cNvGrpSpPr/>
          <p:nvPr/>
        </p:nvGrpSpPr>
        <p:grpSpPr>
          <a:xfrm>
            <a:off x="204703" y="1866714"/>
            <a:ext cx="1308593" cy="1829406"/>
            <a:chOff x="421168" y="1342492"/>
            <a:chExt cx="1308593" cy="1829406"/>
          </a:xfrm>
        </p:grpSpPr>
        <p:sp>
          <p:nvSpPr>
            <p:cNvPr id="7" name="円/楕円 6"/>
            <p:cNvSpPr/>
            <p:nvPr/>
          </p:nvSpPr>
          <p:spPr>
            <a:xfrm>
              <a:off x="772699" y="1342492"/>
              <a:ext cx="957062" cy="1659484"/>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9" name="円/楕円 8"/>
            <p:cNvSpPr/>
            <p:nvPr/>
          </p:nvSpPr>
          <p:spPr>
            <a:xfrm>
              <a:off x="983262" y="25740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0" name="円/楕円 9"/>
            <p:cNvSpPr/>
            <p:nvPr/>
          </p:nvSpPr>
          <p:spPr>
            <a:xfrm>
              <a:off x="1193308" y="15482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1" name="円/楕円 10"/>
            <p:cNvSpPr/>
            <p:nvPr/>
          </p:nvSpPr>
          <p:spPr>
            <a:xfrm>
              <a:off x="1088285" y="20406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2" name="円/楕円 11"/>
            <p:cNvSpPr/>
            <p:nvPr/>
          </p:nvSpPr>
          <p:spPr>
            <a:xfrm>
              <a:off x="1494377" y="208507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3" name="円/楕円 12"/>
            <p:cNvSpPr/>
            <p:nvPr/>
          </p:nvSpPr>
          <p:spPr>
            <a:xfrm>
              <a:off x="1299501" y="1930468"/>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4" name="円/楕円 13"/>
            <p:cNvSpPr/>
            <p:nvPr/>
          </p:nvSpPr>
          <p:spPr>
            <a:xfrm>
              <a:off x="983262" y="165327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5" name="円/楕円 14"/>
            <p:cNvSpPr/>
            <p:nvPr/>
          </p:nvSpPr>
          <p:spPr>
            <a:xfrm>
              <a:off x="1246989" y="25215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74" name="テキスト ボックス 73"/>
            <p:cNvSpPr txBox="1"/>
            <p:nvPr/>
          </p:nvSpPr>
          <p:spPr>
            <a:xfrm>
              <a:off x="421168" y="2802566"/>
              <a:ext cx="721340" cy="369332"/>
            </a:xfrm>
            <a:prstGeom prst="rect">
              <a:avLst/>
            </a:prstGeom>
            <a:noFill/>
          </p:spPr>
          <p:txBody>
            <a:bodyPr wrap="square" rtlCol="0">
              <a:spAutoFit/>
            </a:bodyPr>
            <a:lstStyle/>
            <a:p>
              <a:r>
                <a:rPr lang="en-US" altLang="ja-JP" dirty="0" smtClean="0">
                  <a:latin typeface="Times New Roman"/>
                  <a:cs typeface="Times New Roman"/>
                </a:rPr>
                <a:t>FOV</a:t>
              </a:r>
              <a:endParaRPr kumimoji="1" lang="ja-JP" altLang="en-US" dirty="0">
                <a:latin typeface="Times New Roman"/>
                <a:cs typeface="Times New Roman"/>
              </a:endParaRPr>
            </a:p>
          </p:txBody>
        </p:sp>
        <p:sp>
          <p:nvSpPr>
            <p:cNvPr id="75" name="テキスト ボックス 74"/>
            <p:cNvSpPr txBox="1"/>
            <p:nvPr/>
          </p:nvSpPr>
          <p:spPr>
            <a:xfrm>
              <a:off x="796515" y="2188678"/>
              <a:ext cx="933246" cy="369332"/>
            </a:xfrm>
            <a:prstGeom prst="rect">
              <a:avLst/>
            </a:prstGeom>
            <a:noFill/>
          </p:spPr>
          <p:txBody>
            <a:bodyPr wrap="square" rtlCol="0">
              <a:spAutoFit/>
            </a:bodyPr>
            <a:lstStyle/>
            <a:p>
              <a:r>
                <a:rPr lang="en-US" altLang="ja-JP" dirty="0" smtClean="0">
                  <a:latin typeface="Times New Roman"/>
                  <a:cs typeface="Times New Roman"/>
                </a:rPr>
                <a:t>Signal</a:t>
              </a:r>
              <a:endParaRPr kumimoji="1" lang="ja-JP" altLang="en-US" dirty="0">
                <a:latin typeface="Times New Roman"/>
                <a:cs typeface="Times New Roman"/>
              </a:endParaRPr>
            </a:p>
          </p:txBody>
        </p:sp>
      </p:grpSp>
      <p:sp>
        <p:nvSpPr>
          <p:cNvPr id="76" name="テキスト ボックス 75"/>
          <p:cNvSpPr txBox="1"/>
          <p:nvPr/>
        </p:nvSpPr>
        <p:spPr>
          <a:xfrm>
            <a:off x="319631" y="4247957"/>
            <a:ext cx="1421786" cy="646331"/>
          </a:xfrm>
          <a:prstGeom prst="rect">
            <a:avLst/>
          </a:prstGeom>
          <a:noFill/>
        </p:spPr>
        <p:txBody>
          <a:bodyPr wrap="square" rtlCol="0">
            <a:spAutoFit/>
          </a:bodyPr>
          <a:lstStyle/>
          <a:p>
            <a:pPr algn="ctr"/>
            <a:r>
              <a:rPr lang="en-US" altLang="ja-JP" dirty="0" smtClean="0"/>
              <a:t>Signal identification</a:t>
            </a:r>
            <a:endParaRPr kumimoji="1" lang="ja-JP" altLang="en-US" dirty="0"/>
          </a:p>
        </p:txBody>
      </p:sp>
      <p:sp>
        <p:nvSpPr>
          <p:cNvPr id="77" name="テキスト ボックス 76"/>
          <p:cNvSpPr txBox="1"/>
          <p:nvPr/>
        </p:nvSpPr>
        <p:spPr>
          <a:xfrm>
            <a:off x="2072032" y="4247957"/>
            <a:ext cx="1421786" cy="646331"/>
          </a:xfrm>
          <a:prstGeom prst="rect">
            <a:avLst/>
          </a:prstGeom>
          <a:noFill/>
        </p:spPr>
        <p:txBody>
          <a:bodyPr wrap="square" rtlCol="0">
            <a:spAutoFit/>
          </a:bodyPr>
          <a:lstStyle/>
          <a:p>
            <a:pPr algn="ctr"/>
            <a:r>
              <a:rPr lang="en-US" altLang="ja-JP" dirty="0" err="1" smtClean="0"/>
              <a:t>Tracklet</a:t>
            </a:r>
            <a:r>
              <a:rPr lang="en-US" altLang="ja-JP" dirty="0" smtClean="0"/>
              <a:t> identification</a:t>
            </a:r>
            <a:endParaRPr kumimoji="1" lang="ja-JP" altLang="en-US" dirty="0"/>
          </a:p>
        </p:txBody>
      </p:sp>
      <p:sp>
        <p:nvSpPr>
          <p:cNvPr id="79" name="テキスト ボックス 78"/>
          <p:cNvSpPr txBox="1"/>
          <p:nvPr/>
        </p:nvSpPr>
        <p:spPr>
          <a:xfrm>
            <a:off x="3942039" y="4247957"/>
            <a:ext cx="2330718" cy="646331"/>
          </a:xfrm>
          <a:prstGeom prst="rect">
            <a:avLst/>
          </a:prstGeom>
          <a:noFill/>
        </p:spPr>
        <p:txBody>
          <a:bodyPr wrap="square" rtlCol="0">
            <a:spAutoFit/>
          </a:bodyPr>
          <a:lstStyle/>
          <a:p>
            <a:pPr algn="ctr"/>
            <a:r>
              <a:rPr lang="en-US" altLang="ja-JP" dirty="0" smtClean="0"/>
              <a:t>Physical object identification</a:t>
            </a:r>
            <a:endParaRPr kumimoji="1" lang="ja-JP" altLang="en-US" dirty="0"/>
          </a:p>
        </p:txBody>
      </p:sp>
      <p:sp>
        <p:nvSpPr>
          <p:cNvPr id="80" name="テキスト ボックス 79"/>
          <p:cNvSpPr txBox="1"/>
          <p:nvPr/>
        </p:nvSpPr>
        <p:spPr>
          <a:xfrm>
            <a:off x="6745582" y="4247957"/>
            <a:ext cx="2146898" cy="369332"/>
          </a:xfrm>
          <a:prstGeom prst="rect">
            <a:avLst/>
          </a:prstGeom>
          <a:noFill/>
        </p:spPr>
        <p:txBody>
          <a:bodyPr wrap="square" rtlCol="0">
            <a:spAutoFit/>
          </a:bodyPr>
          <a:lstStyle/>
          <a:p>
            <a:pPr algn="ctr"/>
            <a:r>
              <a:rPr lang="en-US" altLang="ja-JP" dirty="0" smtClean="0"/>
              <a:t>Origin identification</a:t>
            </a:r>
          </a:p>
        </p:txBody>
      </p:sp>
      <p:grpSp>
        <p:nvGrpSpPr>
          <p:cNvPr id="173" name="図形グループ 172"/>
          <p:cNvGrpSpPr/>
          <p:nvPr/>
        </p:nvGrpSpPr>
        <p:grpSpPr>
          <a:xfrm>
            <a:off x="2332993" y="1946270"/>
            <a:ext cx="1441356" cy="1670295"/>
            <a:chOff x="2592751" y="1340626"/>
            <a:chExt cx="1441356" cy="1670295"/>
          </a:xfrm>
        </p:grpSpPr>
        <p:grpSp>
          <p:nvGrpSpPr>
            <p:cNvPr id="81" name="図形グループ 80"/>
            <p:cNvGrpSpPr/>
            <p:nvPr/>
          </p:nvGrpSpPr>
          <p:grpSpPr>
            <a:xfrm>
              <a:off x="2592751" y="1459965"/>
              <a:ext cx="965200" cy="1550956"/>
              <a:chOff x="3090333" y="1459965"/>
              <a:chExt cx="965200" cy="1550956"/>
            </a:xfrm>
          </p:grpSpPr>
          <p:cxnSp>
            <p:nvCxnSpPr>
              <p:cNvPr id="36" name="直線コネクタ 35"/>
              <p:cNvCxnSpPr/>
              <p:nvPr/>
            </p:nvCxnSpPr>
            <p:spPr>
              <a:xfrm>
                <a:off x="3090333" y="1657259"/>
                <a:ext cx="965200" cy="7896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212316" y="1459965"/>
                <a:ext cx="345635" cy="15509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図形グループ 22"/>
              <p:cNvGrpSpPr/>
              <p:nvPr/>
            </p:nvGrpSpPr>
            <p:grpSpPr>
              <a:xfrm>
                <a:off x="3233245" y="1652214"/>
                <a:ext cx="616138" cy="1130796"/>
                <a:chOff x="2127062" y="1801192"/>
                <a:chExt cx="616138" cy="1130796"/>
              </a:xfrm>
            </p:grpSpPr>
            <p:sp>
              <p:nvSpPr>
                <p:cNvPr id="16" name="円/楕円 15"/>
                <p:cNvSpPr/>
                <p:nvPr/>
              </p:nvSpPr>
              <p:spPr>
                <a:xfrm>
                  <a:off x="2127062" y="28269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337108" y="1801192"/>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232085" y="22935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638177" y="23380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443301" y="2183407"/>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127062" y="190621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390789" y="27744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164" name="テキスト ボックス 163"/>
            <p:cNvSpPr txBox="1"/>
            <p:nvPr/>
          </p:nvSpPr>
          <p:spPr>
            <a:xfrm>
              <a:off x="2915816" y="1340626"/>
              <a:ext cx="1118291" cy="369332"/>
            </a:xfrm>
            <a:prstGeom prst="rect">
              <a:avLst/>
            </a:prstGeom>
            <a:noFill/>
          </p:spPr>
          <p:txBody>
            <a:bodyPr wrap="square" rtlCol="0">
              <a:spAutoFit/>
            </a:bodyPr>
            <a:lstStyle/>
            <a:p>
              <a:pPr algn="ctr"/>
              <a:r>
                <a:rPr lang="en-US" altLang="ja-JP" dirty="0" err="1" smtClean="0">
                  <a:latin typeface="Times New Roman"/>
                  <a:cs typeface="Times New Roman"/>
                </a:rPr>
                <a:t>Tracklet</a:t>
              </a:r>
              <a:endParaRPr kumimoji="1" lang="ja-JP" altLang="en-US" dirty="0">
                <a:latin typeface="Times New Roman"/>
                <a:cs typeface="Times New Roman"/>
              </a:endParaRPr>
            </a:p>
          </p:txBody>
        </p:sp>
      </p:grpSp>
      <p:grpSp>
        <p:nvGrpSpPr>
          <p:cNvPr id="172" name="図形グループ 171"/>
          <p:cNvGrpSpPr/>
          <p:nvPr/>
        </p:nvGrpSpPr>
        <p:grpSpPr>
          <a:xfrm>
            <a:off x="4010257" y="1805984"/>
            <a:ext cx="2256149" cy="1950867"/>
            <a:chOff x="4284446" y="1373598"/>
            <a:chExt cx="2256149" cy="1950867"/>
          </a:xfrm>
        </p:grpSpPr>
        <p:grpSp>
          <p:nvGrpSpPr>
            <p:cNvPr id="86" name="図形グループ 85"/>
            <p:cNvGrpSpPr/>
            <p:nvPr/>
          </p:nvGrpSpPr>
          <p:grpSpPr>
            <a:xfrm>
              <a:off x="4553020" y="1373598"/>
              <a:ext cx="1987575" cy="1659484"/>
              <a:chOff x="4523835" y="1657898"/>
              <a:chExt cx="1987575" cy="1659484"/>
            </a:xfrm>
          </p:grpSpPr>
          <p:sp>
            <p:nvSpPr>
              <p:cNvPr id="44" name="円/楕円 43"/>
              <p:cNvSpPr/>
              <p:nvPr/>
            </p:nvSpPr>
            <p:spPr>
              <a:xfrm rot="1103114">
                <a:off x="5554348" y="1657898"/>
                <a:ext cx="957062" cy="1659484"/>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3" name="図形グループ 82"/>
              <p:cNvGrpSpPr/>
              <p:nvPr/>
            </p:nvGrpSpPr>
            <p:grpSpPr>
              <a:xfrm>
                <a:off x="4523835" y="2033085"/>
                <a:ext cx="631549" cy="909111"/>
                <a:chOff x="4367170" y="1834065"/>
                <a:chExt cx="631549" cy="909111"/>
              </a:xfrm>
            </p:grpSpPr>
            <p:cxnSp>
              <p:nvCxnSpPr>
                <p:cNvPr id="40" name="直線コネクタ 39"/>
                <p:cNvCxnSpPr/>
                <p:nvPr/>
              </p:nvCxnSpPr>
              <p:spPr>
                <a:xfrm flipH="1">
                  <a:off x="4367170" y="1834065"/>
                  <a:ext cx="345634" cy="909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4900570" y="1969378"/>
                  <a:ext cx="98149" cy="652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4485735" y="2141233"/>
                  <a:ext cx="454138" cy="369332"/>
                </a:xfrm>
                <a:prstGeom prst="rect">
                  <a:avLst/>
                </a:prstGeom>
                <a:noFill/>
              </p:spPr>
              <p:txBody>
                <a:bodyPr wrap="square" rtlCol="0">
                  <a:spAutoFit/>
                </a:bodyPr>
                <a:lstStyle/>
                <a:p>
                  <a:pPr algn="ctr"/>
                  <a:r>
                    <a:rPr lang="en-US" altLang="ja-JP" dirty="0" smtClean="0"/>
                    <a:t>=</a:t>
                  </a:r>
                  <a:endParaRPr kumimoji="1" lang="ja-JP" altLang="en-US" dirty="0"/>
                </a:p>
              </p:txBody>
            </p:sp>
          </p:grpSp>
          <p:sp>
            <p:nvSpPr>
              <p:cNvPr id="85" name="右矢印 84"/>
              <p:cNvSpPr/>
              <p:nvPr/>
            </p:nvSpPr>
            <p:spPr>
              <a:xfrm>
                <a:off x="5235788" y="2162520"/>
                <a:ext cx="203200" cy="65024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5" name="テキスト ボックス 164"/>
            <p:cNvSpPr txBox="1"/>
            <p:nvPr/>
          </p:nvSpPr>
          <p:spPr>
            <a:xfrm>
              <a:off x="5785581" y="2955133"/>
              <a:ext cx="719267" cy="369332"/>
            </a:xfrm>
            <a:prstGeom prst="rect">
              <a:avLst/>
            </a:prstGeom>
            <a:noFill/>
          </p:spPr>
          <p:txBody>
            <a:bodyPr wrap="square" rtlCol="0">
              <a:spAutoFit/>
            </a:bodyPr>
            <a:lstStyle/>
            <a:p>
              <a:pPr algn="ctr"/>
              <a:r>
                <a:rPr lang="en-US" altLang="ja-JP" dirty="0" smtClean="0">
                  <a:latin typeface="Times New Roman"/>
                  <a:cs typeface="Times New Roman"/>
                </a:rPr>
                <a:t>Orbit</a:t>
              </a:r>
              <a:endParaRPr kumimoji="1" lang="ja-JP" altLang="en-US" i="1" baseline="-25000" dirty="0">
                <a:latin typeface="Times New Roman"/>
                <a:cs typeface="Times New Roman"/>
              </a:endParaRPr>
            </a:p>
          </p:txBody>
        </p:sp>
        <p:sp>
          <p:nvSpPr>
            <p:cNvPr id="174" name="テキスト ボックス 173"/>
            <p:cNvSpPr txBox="1"/>
            <p:nvPr/>
          </p:nvSpPr>
          <p:spPr>
            <a:xfrm>
              <a:off x="4284446" y="2603799"/>
              <a:ext cx="1097141" cy="369332"/>
            </a:xfrm>
            <a:prstGeom prst="rect">
              <a:avLst/>
            </a:prstGeom>
            <a:noFill/>
          </p:spPr>
          <p:txBody>
            <a:bodyPr wrap="square" rtlCol="0">
              <a:spAutoFit/>
            </a:bodyPr>
            <a:lstStyle/>
            <a:p>
              <a:pPr algn="ctr"/>
              <a:r>
                <a:rPr lang="en-US" altLang="ja-JP" dirty="0" err="1" smtClean="0">
                  <a:latin typeface="Times New Roman"/>
                  <a:cs typeface="Times New Roman"/>
                </a:rPr>
                <a:t>Tracklets</a:t>
              </a:r>
              <a:endParaRPr kumimoji="1" lang="ja-JP" altLang="en-US" i="1" baseline="-25000" dirty="0">
                <a:latin typeface="Times New Roman"/>
                <a:cs typeface="Times New Roman"/>
              </a:endParaRPr>
            </a:p>
          </p:txBody>
        </p:sp>
      </p:grpSp>
      <p:grpSp>
        <p:nvGrpSpPr>
          <p:cNvPr id="171" name="図形グループ 170"/>
          <p:cNvGrpSpPr/>
          <p:nvPr/>
        </p:nvGrpSpPr>
        <p:grpSpPr>
          <a:xfrm>
            <a:off x="6745583" y="1492161"/>
            <a:ext cx="2152083" cy="2578512"/>
            <a:chOff x="6962048" y="1234936"/>
            <a:chExt cx="2152083" cy="2578512"/>
          </a:xfrm>
        </p:grpSpPr>
        <p:grpSp>
          <p:nvGrpSpPr>
            <p:cNvPr id="163" name="図形グループ 162"/>
            <p:cNvGrpSpPr/>
            <p:nvPr/>
          </p:nvGrpSpPr>
          <p:grpSpPr>
            <a:xfrm>
              <a:off x="7440571" y="2501787"/>
              <a:ext cx="1534888" cy="526774"/>
              <a:chOff x="7440571" y="2501787"/>
              <a:chExt cx="1534888" cy="526774"/>
            </a:xfrm>
          </p:grpSpPr>
          <p:sp>
            <p:nvSpPr>
              <p:cNvPr id="68" name="平行四辺形 67"/>
              <p:cNvSpPr/>
              <p:nvPr/>
            </p:nvSpPr>
            <p:spPr>
              <a:xfrm>
                <a:off x="7440571" y="2501787"/>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flipH="1" flipV="1">
                <a:off x="8499344" y="280147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flipH="1" flipV="1">
                <a:off x="8025414" y="2735550"/>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flipH="1" flipV="1">
                <a:off x="8018777" y="2715024"/>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flipH="1" flipV="1">
                <a:off x="7975449" y="274195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flipH="1" flipV="1">
                <a:off x="8514143" y="282867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1" name="フリーフォーム 150"/>
            <p:cNvSpPr/>
            <p:nvPr/>
          </p:nvSpPr>
          <p:spPr>
            <a:xfrm>
              <a:off x="7899399" y="2397194"/>
              <a:ext cx="119377" cy="39924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3" name="フリーフォーム 152"/>
            <p:cNvSpPr/>
            <p:nvPr/>
          </p:nvSpPr>
          <p:spPr>
            <a:xfrm flipH="1">
              <a:off x="8100286" y="2328191"/>
              <a:ext cx="151129" cy="40053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6" name="フリーフォーム 155"/>
            <p:cNvSpPr/>
            <p:nvPr/>
          </p:nvSpPr>
          <p:spPr>
            <a:xfrm>
              <a:off x="8047567" y="2254574"/>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7" name="フリーフォーム 156"/>
            <p:cNvSpPr/>
            <p:nvPr/>
          </p:nvSpPr>
          <p:spPr>
            <a:xfrm flipH="1">
              <a:off x="8575566" y="2338164"/>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0" name="フリーフォーム 159"/>
            <p:cNvSpPr/>
            <p:nvPr/>
          </p:nvSpPr>
          <p:spPr>
            <a:xfrm>
              <a:off x="8502901" y="2417470"/>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7" name="直線コネクタ 46"/>
            <p:cNvCxnSpPr/>
            <p:nvPr/>
          </p:nvCxnSpPr>
          <p:spPr>
            <a:xfrm flipV="1">
              <a:off x="7440571" y="1361397"/>
              <a:ext cx="0" cy="1741118"/>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7440571" y="3102515"/>
              <a:ext cx="0"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7440571" y="3102515"/>
              <a:ext cx="301349"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7440571" y="3102515"/>
              <a:ext cx="1175109" cy="9788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7203440" y="3089706"/>
              <a:ext cx="237132" cy="374854"/>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テキスト ボックス 94"/>
            <p:cNvSpPr txBox="1"/>
            <p:nvPr/>
          </p:nvSpPr>
          <p:spPr>
            <a:xfrm>
              <a:off x="6962048"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1</a:t>
              </a:r>
              <a:endParaRPr kumimoji="1" lang="ja-JP" altLang="en-US" i="1" baseline="-25000" dirty="0">
                <a:latin typeface="Times New Roman"/>
                <a:cs typeface="Times New Roman"/>
              </a:endParaRPr>
            </a:p>
          </p:txBody>
        </p:sp>
        <p:sp>
          <p:nvSpPr>
            <p:cNvPr id="96" name="テキスト ボックス 95"/>
            <p:cNvSpPr txBox="1"/>
            <p:nvPr/>
          </p:nvSpPr>
          <p:spPr>
            <a:xfrm>
              <a:off x="7353004"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2</a:t>
              </a:r>
              <a:endParaRPr kumimoji="1" lang="ja-JP" altLang="en-US" i="1" baseline="-25000" dirty="0">
                <a:latin typeface="Times New Roman"/>
                <a:cs typeface="Times New Roman"/>
              </a:endParaRPr>
            </a:p>
          </p:txBody>
        </p:sp>
        <p:sp>
          <p:nvSpPr>
            <p:cNvPr id="97" name="テキスト ボックス 96"/>
            <p:cNvSpPr txBox="1"/>
            <p:nvPr/>
          </p:nvSpPr>
          <p:spPr>
            <a:xfrm>
              <a:off x="7662680"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3</a:t>
              </a:r>
              <a:endParaRPr kumimoji="1" lang="ja-JP" altLang="en-US" i="1" baseline="-25000" dirty="0">
                <a:latin typeface="Times New Roman"/>
                <a:cs typeface="Times New Roman"/>
              </a:endParaRPr>
            </a:p>
          </p:txBody>
        </p:sp>
        <p:sp>
          <p:nvSpPr>
            <p:cNvPr id="98" name="テキスト ボックス 97"/>
            <p:cNvSpPr txBox="1"/>
            <p:nvPr/>
          </p:nvSpPr>
          <p:spPr>
            <a:xfrm>
              <a:off x="8502901" y="3028561"/>
              <a:ext cx="388916" cy="369332"/>
            </a:xfrm>
            <a:prstGeom prst="rect">
              <a:avLst/>
            </a:prstGeom>
            <a:noFill/>
          </p:spPr>
          <p:txBody>
            <a:bodyPr wrap="square" rtlCol="0">
              <a:spAutoFit/>
            </a:bodyPr>
            <a:lstStyle/>
            <a:p>
              <a:pPr algn="ctr"/>
              <a:r>
                <a:rPr lang="en-US" altLang="ja-JP" i="1" dirty="0" err="1" smtClean="0">
                  <a:latin typeface="Times New Roman"/>
                  <a:cs typeface="Times New Roman"/>
                </a:rPr>
                <a:t>x</a:t>
              </a:r>
              <a:r>
                <a:rPr lang="en-US" altLang="ja-JP" i="1" baseline="-25000" dirty="0" err="1" smtClean="0">
                  <a:latin typeface="Times New Roman"/>
                  <a:cs typeface="Times New Roman"/>
                </a:rPr>
                <a:t>n</a:t>
              </a:r>
              <a:endParaRPr kumimoji="1" lang="ja-JP" altLang="en-US" i="1" baseline="-25000" dirty="0">
                <a:latin typeface="Times New Roman"/>
                <a:cs typeface="Times New Roman"/>
              </a:endParaRPr>
            </a:p>
          </p:txBody>
        </p:sp>
        <p:sp>
          <p:nvSpPr>
            <p:cNvPr id="99" name="テキスト ボックス 98"/>
            <p:cNvSpPr txBox="1"/>
            <p:nvPr/>
          </p:nvSpPr>
          <p:spPr>
            <a:xfrm rot="19936005">
              <a:off x="7579983" y="3125297"/>
              <a:ext cx="621178" cy="369332"/>
            </a:xfrm>
            <a:prstGeom prst="rect">
              <a:avLst/>
            </a:prstGeom>
            <a:noFill/>
          </p:spPr>
          <p:txBody>
            <a:bodyPr wrap="square" rtlCol="0">
              <a:spAutoFit/>
            </a:bodyPr>
            <a:lstStyle/>
            <a:p>
              <a:pPr algn="ctr"/>
              <a:r>
                <a:rPr lang="ja-JP" altLang="en-US" dirty="0" smtClean="0">
                  <a:latin typeface="Times New Roman"/>
                  <a:cs typeface="Times New Roman"/>
                </a:rPr>
                <a:t>・・・</a:t>
              </a:r>
              <a:endParaRPr kumimoji="1" lang="ja-JP" altLang="en-US" baseline="-25000" dirty="0">
                <a:latin typeface="Times New Roman"/>
                <a:cs typeface="Times New Roman"/>
              </a:endParaRPr>
            </a:p>
          </p:txBody>
        </p:sp>
        <p:grpSp>
          <p:nvGrpSpPr>
            <p:cNvPr id="162" name="図形グループ 161"/>
            <p:cNvGrpSpPr/>
            <p:nvPr/>
          </p:nvGrpSpPr>
          <p:grpSpPr>
            <a:xfrm>
              <a:off x="7440571" y="2058170"/>
              <a:ext cx="1534888" cy="526774"/>
              <a:chOff x="7440571" y="2058170"/>
              <a:chExt cx="1534888" cy="526774"/>
            </a:xfrm>
          </p:grpSpPr>
          <p:sp>
            <p:nvSpPr>
              <p:cNvPr id="72" name="平行四辺形 71"/>
              <p:cNvSpPr/>
              <p:nvPr/>
            </p:nvSpPr>
            <p:spPr>
              <a:xfrm>
                <a:off x="7440571" y="2058170"/>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flipH="1" flipV="1">
                <a:off x="8002902" y="225017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flipH="1" flipV="1">
                <a:off x="7849676"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flipH="1" flipV="1">
                <a:off x="8202724" y="2282905"/>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flipH="1" flipV="1">
                <a:off x="8455797"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flipH="1" flipV="1">
                <a:off x="8595635" y="228713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0" name="フリーフォーム 149"/>
            <p:cNvSpPr/>
            <p:nvPr/>
          </p:nvSpPr>
          <p:spPr>
            <a:xfrm>
              <a:off x="7813675" y="1997075"/>
              <a:ext cx="85725" cy="412750"/>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2" name="フリーフォーム 151"/>
            <p:cNvSpPr/>
            <p:nvPr/>
          </p:nvSpPr>
          <p:spPr>
            <a:xfrm flipH="1">
              <a:off x="8251415" y="1796246"/>
              <a:ext cx="204381" cy="53371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4" name="フリーフォーム 153"/>
            <p:cNvSpPr/>
            <p:nvPr/>
          </p:nvSpPr>
          <p:spPr>
            <a:xfrm flipH="1">
              <a:off x="8644762" y="1799406"/>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5" name="フリーフォーム 154"/>
            <p:cNvSpPr/>
            <p:nvPr/>
          </p:nvSpPr>
          <p:spPr>
            <a:xfrm>
              <a:off x="8026400" y="1794933"/>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8" name="フリーフォーム 157"/>
            <p:cNvSpPr/>
            <p:nvPr/>
          </p:nvSpPr>
          <p:spPr>
            <a:xfrm>
              <a:off x="8462326" y="2006608"/>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61" name="図形グループ 160"/>
            <p:cNvGrpSpPr/>
            <p:nvPr/>
          </p:nvGrpSpPr>
          <p:grpSpPr>
            <a:xfrm>
              <a:off x="7440571" y="1614553"/>
              <a:ext cx="1534888" cy="1323361"/>
              <a:chOff x="7440571" y="1614553"/>
              <a:chExt cx="1534888" cy="1323361"/>
            </a:xfrm>
          </p:grpSpPr>
          <p:sp>
            <p:nvSpPr>
              <p:cNvPr id="73" name="平行四辺形 72"/>
              <p:cNvSpPr/>
              <p:nvPr/>
            </p:nvSpPr>
            <p:spPr>
              <a:xfrm>
                <a:off x="7440571" y="1614553"/>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flipH="1" flipV="1">
                <a:off x="7976722" y="170132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flipH="1" flipV="1">
                <a:off x="8405514" y="170937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flipH="1" flipV="1">
                <a:off x="7746090" y="191168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flipH="1" flipV="1">
                <a:off x="8410658" y="1959043"/>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flipH="1" flipV="1">
                <a:off x="8671764" y="1710839"/>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flipH="1" flipV="1">
                <a:off x="8202721" y="165386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flipH="1" flipV="1">
                <a:off x="8219653" y="166429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flipH="1" flipV="1">
                <a:off x="8116164" y="186422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flipH="1" flipV="1">
                <a:off x="8138634" y="187648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2121418" flipH="1" flipV="1">
                <a:off x="8183711" y="1646642"/>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rot="2121418" flipH="1" flipV="1">
                <a:off x="8099001" y="1853853"/>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flipH="1" flipV="1">
                <a:off x="7949822" y="2699388"/>
                <a:ext cx="203489"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flipH="1" flipV="1">
                <a:off x="8479258" y="2784539"/>
                <a:ext cx="153354"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6" name="テキスト ボックス 165"/>
            <p:cNvSpPr txBox="1"/>
            <p:nvPr/>
          </p:nvSpPr>
          <p:spPr>
            <a:xfrm>
              <a:off x="7952347" y="3257911"/>
              <a:ext cx="1161784" cy="555537"/>
            </a:xfrm>
            <a:prstGeom prst="rect">
              <a:avLst/>
            </a:prstGeom>
            <a:noFill/>
          </p:spPr>
          <p:txBody>
            <a:bodyPr wrap="square" rtlCol="0">
              <a:spAutoFit/>
            </a:bodyPr>
            <a:lstStyle/>
            <a:p>
              <a:pPr>
                <a:lnSpc>
                  <a:spcPct val="70000"/>
                </a:lnSpc>
              </a:pPr>
              <a:r>
                <a:rPr lang="en-US" altLang="ja-JP" sz="1400" dirty="0" smtClean="0">
                  <a:latin typeface="Times New Roman"/>
                  <a:cs typeface="Times New Roman"/>
                </a:rPr>
                <a:t>Orbital elements space</a:t>
              </a:r>
              <a:endParaRPr kumimoji="1" lang="ja-JP" altLang="en-US" sz="1400" i="1" baseline="-25000" dirty="0">
                <a:latin typeface="Times New Roman"/>
                <a:cs typeface="Times New Roman"/>
              </a:endParaRPr>
            </a:p>
          </p:txBody>
        </p:sp>
        <p:sp>
          <p:nvSpPr>
            <p:cNvPr id="167" name="テキスト ボックス 166"/>
            <p:cNvSpPr txBox="1"/>
            <p:nvPr/>
          </p:nvSpPr>
          <p:spPr>
            <a:xfrm>
              <a:off x="7396517" y="1234936"/>
              <a:ext cx="1219163" cy="300082"/>
            </a:xfrm>
            <a:prstGeom prst="rect">
              <a:avLst/>
            </a:prstGeom>
            <a:noFill/>
          </p:spPr>
          <p:txBody>
            <a:bodyPr wrap="square" rtlCol="0">
              <a:spAutoFit/>
            </a:bodyPr>
            <a:lstStyle/>
            <a:p>
              <a:pPr>
                <a:lnSpc>
                  <a:spcPct val="70000"/>
                </a:lnSpc>
              </a:pPr>
              <a:r>
                <a:rPr lang="en-US" altLang="ja-JP" dirty="0" smtClean="0">
                  <a:latin typeface="Times New Roman"/>
                  <a:cs typeface="Times New Roman"/>
                </a:rPr>
                <a:t>time</a:t>
              </a:r>
              <a:endParaRPr kumimoji="1" lang="ja-JP" altLang="en-US" baseline="-25000" dirty="0">
                <a:latin typeface="Times New Roman"/>
                <a:cs typeface="Times New Roman"/>
              </a:endParaRPr>
            </a:p>
          </p:txBody>
        </p:sp>
      </p:grpSp>
      <p:sp>
        <p:nvSpPr>
          <p:cNvPr id="125" name="コンテンツ プレースホルダー 2"/>
          <p:cNvSpPr>
            <a:spLocks noGrp="1"/>
          </p:cNvSpPr>
          <p:nvPr>
            <p:ph idx="1"/>
          </p:nvPr>
        </p:nvSpPr>
        <p:spPr>
          <a:xfrm>
            <a:off x="2072032" y="1459652"/>
            <a:ext cx="6953435" cy="4362028"/>
          </a:xfrm>
          <a:solidFill>
            <a:schemeClr val="bg1">
              <a:alpha val="94000"/>
            </a:schemeClr>
          </a:solidFill>
        </p:spPr>
        <p:txBody>
          <a:bodyPr anchor="t">
            <a:normAutofit/>
          </a:bodyPr>
          <a:lstStyle/>
          <a:p>
            <a:pPr marL="439738" lvl="1" indent="-355600">
              <a:lnSpc>
                <a:spcPct val="120000"/>
              </a:lnSpc>
              <a:buFont typeface="Wingdings" charset="2"/>
              <a:buChar char="ü"/>
            </a:pPr>
            <a:r>
              <a:rPr lang="en-US" altLang="ja-JP" sz="2600" dirty="0" smtClean="0"/>
              <a:t>Predictions of </a:t>
            </a:r>
            <a:r>
              <a:rPr lang="en-US" altLang="ja-JP" sz="2600" b="1" dirty="0" smtClean="0">
                <a:solidFill>
                  <a:srgbClr val="FF0000"/>
                </a:solidFill>
              </a:rPr>
              <a:t>population</a:t>
            </a:r>
            <a:r>
              <a:rPr lang="en-US" altLang="ja-JP" sz="2600" dirty="0" smtClean="0"/>
              <a:t> and </a:t>
            </a:r>
            <a:r>
              <a:rPr lang="en-US" altLang="ja-JP" sz="2600" b="1" dirty="0" smtClean="0">
                <a:solidFill>
                  <a:srgbClr val="FF0000"/>
                </a:solidFill>
              </a:rPr>
              <a:t>motion</a:t>
            </a:r>
          </a:p>
          <a:p>
            <a:pPr marL="439738" lvl="1" indent="-355600">
              <a:lnSpc>
                <a:spcPct val="120000"/>
              </a:lnSpc>
              <a:buFont typeface="Wingdings" charset="2"/>
              <a:buChar char="ü"/>
            </a:pPr>
            <a:endParaRPr lang="en-US" altLang="ja-JP" sz="2600" b="1" dirty="0">
              <a:solidFill>
                <a:srgbClr val="FF0000"/>
              </a:solidFill>
            </a:endParaRPr>
          </a:p>
          <a:p>
            <a:pPr marL="439738" lvl="1" indent="-355600">
              <a:lnSpc>
                <a:spcPct val="120000"/>
              </a:lnSpc>
              <a:buFont typeface="Wingdings" charset="2"/>
              <a:buChar char="ü"/>
            </a:pPr>
            <a:endParaRPr lang="en-US" altLang="ja-JP" sz="2600" b="1" dirty="0" smtClean="0">
              <a:solidFill>
                <a:srgbClr val="FF0000"/>
              </a:solidFill>
            </a:endParaRPr>
          </a:p>
          <a:p>
            <a:pPr marL="84138" lvl="1" indent="0">
              <a:lnSpc>
                <a:spcPct val="120000"/>
              </a:lnSpc>
              <a:buNone/>
            </a:pPr>
            <a:endParaRPr lang="en-US" altLang="ja-JP" sz="2600" b="1" dirty="0" smtClean="0">
              <a:solidFill>
                <a:srgbClr val="FF0000"/>
              </a:solidFill>
            </a:endParaRPr>
          </a:p>
          <a:p>
            <a:pPr marL="84138" lvl="1" indent="0">
              <a:lnSpc>
                <a:spcPct val="120000"/>
              </a:lnSpc>
              <a:buNone/>
            </a:pPr>
            <a:endParaRPr lang="en-US" altLang="ja-JP" sz="2600" b="1" dirty="0" smtClean="0">
              <a:solidFill>
                <a:srgbClr val="FF0000"/>
              </a:solidFill>
            </a:endParaRPr>
          </a:p>
          <a:p>
            <a:pPr marL="439738" lvl="1" indent="-355600">
              <a:lnSpc>
                <a:spcPct val="120000"/>
              </a:lnSpc>
              <a:buFont typeface="Wingdings" charset="2"/>
              <a:buChar char="ü"/>
            </a:pPr>
            <a:r>
              <a:rPr lang="en-US" altLang="ja-JP" sz="2600" dirty="0" smtClean="0"/>
              <a:t>Detection of </a:t>
            </a:r>
            <a:r>
              <a:rPr lang="en-US" altLang="ja-JP" sz="2600" b="1" dirty="0" smtClean="0">
                <a:solidFill>
                  <a:srgbClr val="FF0000"/>
                </a:solidFill>
              </a:rPr>
              <a:t>fainter</a:t>
            </a:r>
            <a:r>
              <a:rPr lang="en-US" altLang="ja-JP" sz="2600" dirty="0" smtClean="0"/>
              <a:t> fragments</a:t>
            </a:r>
          </a:p>
        </p:txBody>
      </p:sp>
      <p:pic>
        <p:nvPicPr>
          <p:cNvPr id="126" name="図 125" descr="Macintosh HD:Users:m0g3p0n:Dropbox:MyPapers:COSPAR:JPTWCollaborativeObservation:Paper:Figure:Coverage6hrs-Large.png"/>
          <p:cNvPicPr/>
          <p:nvPr/>
        </p:nvPicPr>
        <p:blipFill rotWithShape="1">
          <a:blip r:embed="rId3" cstate="screen">
            <a:extLst>
              <a:ext uri="{28A0092B-C50C-407E-A947-70E740481C1C}">
                <a14:useLocalDpi xmlns:a14="http://schemas.microsoft.com/office/drawing/2010/main"/>
              </a:ext>
            </a:extLst>
          </a:blip>
          <a:srcRect/>
          <a:stretch/>
        </p:blipFill>
        <p:spPr bwMode="auto">
          <a:xfrm>
            <a:off x="1962114" y="1987533"/>
            <a:ext cx="4271834" cy="2260424"/>
          </a:xfrm>
          <a:prstGeom prst="rect">
            <a:avLst/>
          </a:prstGeom>
          <a:noFill/>
          <a:ln>
            <a:noFill/>
          </a:ln>
          <a:extLst>
            <a:ext uri="{53640926-AAD7-44d8-BBD7-CCE9431645EC}">
              <a14:shadowObscured xmlns:a14="http://schemas.microsoft.com/office/drawing/2010/main"/>
            </a:ext>
          </a:extLst>
        </p:spPr>
      </p:pic>
      <p:pic>
        <p:nvPicPr>
          <p:cNvPr id="127" name="図 126" descr="Macintosh HD:Users:m0g3p0n:Dropbox:MyPapers:COSPAR:JPTWCollaborativeObservation:Paper:Figure:DXDY_PredictedMotion_TAOS.png"/>
          <p:cNvPicPr/>
          <p:nvPr/>
        </p:nvPicPr>
        <p:blipFill rotWithShape="1">
          <a:blip r:embed="rId4" cstate="screen">
            <a:alphaModFix/>
            <a:extLst>
              <a:ext uri="{28A0092B-C50C-407E-A947-70E740481C1C}">
                <a14:useLocalDpi xmlns:a14="http://schemas.microsoft.com/office/drawing/2010/main"/>
              </a:ext>
            </a:extLst>
          </a:blip>
          <a:srcRect/>
          <a:stretch/>
        </p:blipFill>
        <p:spPr bwMode="auto">
          <a:xfrm>
            <a:off x="6745583" y="2105234"/>
            <a:ext cx="1901103" cy="1906423"/>
          </a:xfrm>
          <a:prstGeom prst="rect">
            <a:avLst/>
          </a:prstGeom>
          <a:noFill/>
          <a:ln>
            <a:noFill/>
          </a:ln>
          <a:extLst>
            <a:ext uri="{53640926-AAD7-44d8-BBD7-CCE9431645EC}">
              <a14:shadowObscured xmlns:a14="http://schemas.microsoft.com/office/drawing/2010/main"/>
            </a:ext>
          </a:extLst>
        </p:spPr>
      </p:pic>
      <p:pic>
        <p:nvPicPr>
          <p:cNvPr id="131" name="図 130" descr="110304-deb013-UCT-1sho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30637" y="5305278"/>
            <a:ext cx="1181470" cy="1181470"/>
          </a:xfrm>
          <a:prstGeom prst="rect">
            <a:avLst/>
          </a:prstGeom>
        </p:spPr>
      </p:pic>
      <p:pic>
        <p:nvPicPr>
          <p:cNvPr id="132" name="図 131" descr="deb013-001.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078604" y="5302558"/>
            <a:ext cx="1184189" cy="1184189"/>
          </a:xfrm>
          <a:prstGeom prst="rect">
            <a:avLst/>
          </a:prstGeom>
        </p:spPr>
      </p:pic>
      <p:sp>
        <p:nvSpPr>
          <p:cNvPr id="133" name="テキスト ボックス 132"/>
          <p:cNvSpPr txBox="1"/>
          <p:nvPr/>
        </p:nvSpPr>
        <p:spPr>
          <a:xfrm>
            <a:off x="5094581" y="4964004"/>
            <a:ext cx="1757279" cy="338554"/>
          </a:xfrm>
          <a:prstGeom prst="rect">
            <a:avLst/>
          </a:prstGeom>
          <a:noFill/>
        </p:spPr>
        <p:txBody>
          <a:bodyPr wrap="square" rtlCol="0">
            <a:spAutoFit/>
          </a:bodyPr>
          <a:lstStyle/>
          <a:p>
            <a:pPr algn="ctr"/>
            <a:r>
              <a:rPr lang="en-US" altLang="ja-JP" sz="1600" dirty="0" smtClean="0"/>
              <a:t>Before stacking</a:t>
            </a:r>
            <a:endParaRPr kumimoji="1" lang="ja-JP" altLang="en-US" sz="1600" dirty="0"/>
          </a:p>
        </p:txBody>
      </p:sp>
      <p:sp>
        <p:nvSpPr>
          <p:cNvPr id="134" name="テキスト ボックス 133"/>
          <p:cNvSpPr txBox="1"/>
          <p:nvPr/>
        </p:nvSpPr>
        <p:spPr>
          <a:xfrm>
            <a:off x="6911359" y="4735767"/>
            <a:ext cx="1520628" cy="584776"/>
          </a:xfrm>
          <a:prstGeom prst="rect">
            <a:avLst/>
          </a:prstGeom>
          <a:noFill/>
        </p:spPr>
        <p:txBody>
          <a:bodyPr wrap="square" rtlCol="0">
            <a:spAutoFit/>
          </a:bodyPr>
          <a:lstStyle/>
          <a:p>
            <a:pPr algn="ctr"/>
            <a:r>
              <a:rPr lang="en-US" altLang="ja-JP" sz="1600" dirty="0" smtClean="0"/>
              <a:t>After stacking</a:t>
            </a:r>
          </a:p>
          <a:p>
            <a:pPr algn="ctr"/>
            <a:r>
              <a:rPr lang="en-US" altLang="ja-JP" sz="1600" dirty="0" smtClean="0"/>
              <a:t> 32 images</a:t>
            </a:r>
            <a:endParaRPr kumimoji="1" lang="ja-JP" altLang="en-US" sz="1600" dirty="0"/>
          </a:p>
        </p:txBody>
      </p:sp>
      <p:grpSp>
        <p:nvGrpSpPr>
          <p:cNvPr id="3" name="図形グループ 2"/>
          <p:cNvGrpSpPr/>
          <p:nvPr/>
        </p:nvGrpSpPr>
        <p:grpSpPr>
          <a:xfrm rot="5400000">
            <a:off x="3496657" y="5046245"/>
            <a:ext cx="1440503" cy="1440503"/>
            <a:chOff x="2073697" y="5078954"/>
            <a:chExt cx="1440503" cy="1440503"/>
          </a:xfrm>
        </p:grpSpPr>
        <p:grpSp>
          <p:nvGrpSpPr>
            <p:cNvPr id="135" name="図形グループ 134"/>
            <p:cNvGrpSpPr/>
            <p:nvPr/>
          </p:nvGrpSpPr>
          <p:grpSpPr>
            <a:xfrm>
              <a:off x="2175297" y="5180554"/>
              <a:ext cx="1338903" cy="1338903"/>
              <a:chOff x="1519749" y="3652830"/>
              <a:chExt cx="1604451" cy="1604451"/>
            </a:xfrm>
          </p:grpSpPr>
          <p:sp>
            <p:nvSpPr>
              <p:cNvPr id="136" name="正方形/長方形 135"/>
              <p:cNvSpPr/>
              <p:nvPr/>
            </p:nvSpPr>
            <p:spPr>
              <a:xfrm>
                <a:off x="1519749" y="3652830"/>
                <a:ext cx="1604451" cy="1604451"/>
              </a:xfrm>
              <a:prstGeom prst="rect">
                <a:avLst/>
              </a:prstGeom>
              <a:solidFill>
                <a:schemeClr val="bg1">
                  <a:alpha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a:cs typeface="Calibri"/>
                </a:endParaRPr>
              </a:p>
            </p:txBody>
          </p:sp>
          <p:sp>
            <p:nvSpPr>
              <p:cNvPr id="137" name="円/楕円 136"/>
              <p:cNvSpPr/>
              <p:nvPr/>
            </p:nvSpPr>
            <p:spPr>
              <a:xfrm>
                <a:off x="1986210" y="4031108"/>
                <a:ext cx="148611" cy="148611"/>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Calibri"/>
                  <a:cs typeface="Calibri"/>
                </a:endParaRPr>
              </a:p>
            </p:txBody>
          </p:sp>
        </p:grpSp>
        <p:grpSp>
          <p:nvGrpSpPr>
            <p:cNvPr id="138" name="図形グループ 137"/>
            <p:cNvGrpSpPr/>
            <p:nvPr/>
          </p:nvGrpSpPr>
          <p:grpSpPr>
            <a:xfrm>
              <a:off x="2144817" y="5160234"/>
              <a:ext cx="1338903" cy="1338903"/>
              <a:chOff x="1519749" y="3652830"/>
              <a:chExt cx="1604451" cy="1604451"/>
            </a:xfrm>
          </p:grpSpPr>
          <p:sp>
            <p:nvSpPr>
              <p:cNvPr id="139" name="正方形/長方形 138"/>
              <p:cNvSpPr/>
              <p:nvPr/>
            </p:nvSpPr>
            <p:spPr>
              <a:xfrm>
                <a:off x="1519749" y="3652830"/>
                <a:ext cx="1604451" cy="1604451"/>
              </a:xfrm>
              <a:prstGeom prst="rect">
                <a:avLst/>
              </a:prstGeom>
              <a:solidFill>
                <a:schemeClr val="bg1">
                  <a:alpha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a:cs typeface="Calibri"/>
                </a:endParaRPr>
              </a:p>
            </p:txBody>
          </p:sp>
          <p:sp>
            <p:nvSpPr>
              <p:cNvPr id="140" name="円/楕円 139"/>
              <p:cNvSpPr/>
              <p:nvPr/>
            </p:nvSpPr>
            <p:spPr>
              <a:xfrm>
                <a:off x="2013234" y="4058128"/>
                <a:ext cx="148611" cy="148611"/>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Calibri"/>
                  <a:cs typeface="Calibri"/>
                </a:endParaRPr>
              </a:p>
            </p:txBody>
          </p:sp>
        </p:grpSp>
        <p:grpSp>
          <p:nvGrpSpPr>
            <p:cNvPr id="141" name="図形グループ 140"/>
            <p:cNvGrpSpPr/>
            <p:nvPr/>
          </p:nvGrpSpPr>
          <p:grpSpPr>
            <a:xfrm>
              <a:off x="2124497" y="5129754"/>
              <a:ext cx="1338903" cy="1338903"/>
              <a:chOff x="1519749" y="3652830"/>
              <a:chExt cx="1604451" cy="1604451"/>
            </a:xfrm>
          </p:grpSpPr>
          <p:sp>
            <p:nvSpPr>
              <p:cNvPr id="142" name="正方形/長方形 141"/>
              <p:cNvSpPr/>
              <p:nvPr/>
            </p:nvSpPr>
            <p:spPr>
              <a:xfrm>
                <a:off x="1519749" y="3652830"/>
                <a:ext cx="1604451" cy="1604451"/>
              </a:xfrm>
              <a:prstGeom prst="rect">
                <a:avLst/>
              </a:prstGeom>
              <a:solidFill>
                <a:schemeClr val="bg1">
                  <a:alpha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a:cs typeface="Calibri"/>
                </a:endParaRPr>
              </a:p>
            </p:txBody>
          </p:sp>
          <p:sp>
            <p:nvSpPr>
              <p:cNvPr id="143" name="円/楕円 142"/>
              <p:cNvSpPr/>
              <p:nvPr/>
            </p:nvSpPr>
            <p:spPr>
              <a:xfrm>
                <a:off x="2040258" y="4085148"/>
                <a:ext cx="148611" cy="148611"/>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Calibri"/>
                  <a:cs typeface="Calibri"/>
                </a:endParaRPr>
              </a:p>
            </p:txBody>
          </p:sp>
        </p:grpSp>
        <p:grpSp>
          <p:nvGrpSpPr>
            <p:cNvPr id="144" name="図形グループ 143"/>
            <p:cNvGrpSpPr/>
            <p:nvPr/>
          </p:nvGrpSpPr>
          <p:grpSpPr>
            <a:xfrm>
              <a:off x="2104177" y="5109434"/>
              <a:ext cx="1338903" cy="1338903"/>
              <a:chOff x="1519749" y="3652830"/>
              <a:chExt cx="1604451" cy="1604451"/>
            </a:xfrm>
          </p:grpSpPr>
          <p:sp>
            <p:nvSpPr>
              <p:cNvPr id="145" name="正方形/長方形 144"/>
              <p:cNvSpPr/>
              <p:nvPr/>
            </p:nvSpPr>
            <p:spPr>
              <a:xfrm>
                <a:off x="1519749" y="3652830"/>
                <a:ext cx="1604451" cy="1604451"/>
              </a:xfrm>
              <a:prstGeom prst="rect">
                <a:avLst/>
              </a:prstGeom>
              <a:solidFill>
                <a:schemeClr val="bg1">
                  <a:alpha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a:cs typeface="Calibri"/>
                </a:endParaRPr>
              </a:p>
            </p:txBody>
          </p:sp>
          <p:sp>
            <p:nvSpPr>
              <p:cNvPr id="146" name="円/楕円 145"/>
              <p:cNvSpPr/>
              <p:nvPr/>
            </p:nvSpPr>
            <p:spPr>
              <a:xfrm>
                <a:off x="2067282" y="4112168"/>
                <a:ext cx="148611" cy="148611"/>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Calibri"/>
                  <a:cs typeface="Calibri"/>
                </a:endParaRPr>
              </a:p>
            </p:txBody>
          </p:sp>
        </p:grpSp>
        <p:grpSp>
          <p:nvGrpSpPr>
            <p:cNvPr id="147" name="図形グループ 146"/>
            <p:cNvGrpSpPr/>
            <p:nvPr/>
          </p:nvGrpSpPr>
          <p:grpSpPr>
            <a:xfrm>
              <a:off x="2073697" y="5078954"/>
              <a:ext cx="1338903" cy="1338903"/>
              <a:chOff x="1519749" y="3652830"/>
              <a:chExt cx="1604451" cy="1604451"/>
            </a:xfrm>
          </p:grpSpPr>
          <p:sp>
            <p:nvSpPr>
              <p:cNvPr id="148" name="正方形/長方形 147"/>
              <p:cNvSpPr/>
              <p:nvPr/>
            </p:nvSpPr>
            <p:spPr>
              <a:xfrm>
                <a:off x="1519749" y="3652830"/>
                <a:ext cx="1604451" cy="1604451"/>
              </a:xfrm>
              <a:prstGeom prst="rect">
                <a:avLst/>
              </a:prstGeom>
              <a:solidFill>
                <a:schemeClr val="bg1">
                  <a:alpha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Calibri"/>
                  <a:cs typeface="Calibri"/>
                </a:endParaRPr>
              </a:p>
            </p:txBody>
          </p:sp>
          <p:sp>
            <p:nvSpPr>
              <p:cNvPr id="149" name="円/楕円 148"/>
              <p:cNvSpPr/>
              <p:nvPr/>
            </p:nvSpPr>
            <p:spPr>
              <a:xfrm>
                <a:off x="2094306" y="4139188"/>
                <a:ext cx="148611" cy="148611"/>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Calibri"/>
                  <a:cs typeface="Calibri"/>
                </a:endParaRPr>
              </a:p>
            </p:txBody>
          </p:sp>
        </p:grpSp>
      </p:grpSp>
      <p:cxnSp>
        <p:nvCxnSpPr>
          <p:cNvPr id="159" name="直線矢印コネクタ 158"/>
          <p:cNvCxnSpPr/>
          <p:nvPr/>
        </p:nvCxnSpPr>
        <p:spPr>
          <a:xfrm flipV="1">
            <a:off x="3429982" y="5019249"/>
            <a:ext cx="106467" cy="114951"/>
          </a:xfrm>
          <a:prstGeom prst="straightConnector1">
            <a:avLst/>
          </a:prstGeom>
          <a:ln w="19050" cmpd="sng">
            <a:solidFill>
              <a:schemeClr val="tx1"/>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68" name="テキスト ボックス 167"/>
          <p:cNvSpPr txBox="1"/>
          <p:nvPr/>
        </p:nvSpPr>
        <p:spPr>
          <a:xfrm>
            <a:off x="3511050" y="5961469"/>
            <a:ext cx="1400710" cy="369332"/>
          </a:xfrm>
          <a:prstGeom prst="rect">
            <a:avLst/>
          </a:prstGeom>
          <a:noFill/>
        </p:spPr>
        <p:txBody>
          <a:bodyPr wrap="square" rtlCol="0">
            <a:spAutoFit/>
          </a:bodyPr>
          <a:lstStyle/>
          <a:p>
            <a:pPr algn="ctr"/>
            <a:r>
              <a:rPr kumimoji="1" lang="en-US" altLang="ja-JP" b="1" dirty="0" smtClean="0">
                <a:latin typeface="Calibri"/>
                <a:ea typeface="+mj-ea"/>
                <a:cs typeface="Calibri"/>
              </a:rPr>
              <a:t>…and Detect</a:t>
            </a:r>
            <a:endParaRPr kumimoji="1" lang="ja-JP" altLang="en-US" b="1" dirty="0">
              <a:latin typeface="Calibri"/>
              <a:ea typeface="+mj-ea"/>
              <a:cs typeface="Calibri"/>
            </a:endParaRPr>
          </a:p>
        </p:txBody>
      </p:sp>
      <p:cxnSp>
        <p:nvCxnSpPr>
          <p:cNvPr id="169" name="直線コネクタ 168"/>
          <p:cNvCxnSpPr>
            <a:stCxn id="149" idx="6"/>
            <a:endCxn id="168" idx="0"/>
          </p:cNvCxnSpPr>
          <p:nvPr/>
        </p:nvCxnSpPr>
        <p:spPr>
          <a:xfrm flipH="1">
            <a:off x="4211405" y="5649724"/>
            <a:ext cx="257885" cy="31174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70" name="テキスト ボックス 169"/>
          <p:cNvSpPr txBox="1"/>
          <p:nvPr/>
        </p:nvSpPr>
        <p:spPr>
          <a:xfrm>
            <a:off x="2154768" y="4912379"/>
            <a:ext cx="1304769" cy="1200329"/>
          </a:xfrm>
          <a:prstGeom prst="rect">
            <a:avLst/>
          </a:prstGeom>
          <a:noFill/>
        </p:spPr>
        <p:txBody>
          <a:bodyPr wrap="square" rtlCol="0">
            <a:spAutoFit/>
          </a:bodyPr>
          <a:lstStyle/>
          <a:p>
            <a:pPr algn="r"/>
            <a:r>
              <a:rPr lang="en-US" altLang="ja-JP" dirty="0" smtClean="0">
                <a:latin typeface="Calibri"/>
                <a:ea typeface="+mj-ea"/>
                <a:cs typeface="Calibri"/>
              </a:rPr>
              <a:t>Stack images along a shift vector</a:t>
            </a:r>
            <a:endParaRPr kumimoji="1" lang="ja-JP" altLang="en-US" dirty="0">
              <a:latin typeface="Calibri"/>
              <a:ea typeface="+mj-ea"/>
              <a:cs typeface="Calibri"/>
            </a:endParaRPr>
          </a:p>
        </p:txBody>
      </p:sp>
      <p:sp>
        <p:nvSpPr>
          <p:cNvPr id="176" name="テキスト ボックス 175"/>
          <p:cNvSpPr txBox="1"/>
          <p:nvPr/>
        </p:nvSpPr>
        <p:spPr>
          <a:xfrm>
            <a:off x="1259487" y="6123214"/>
            <a:ext cx="2255701" cy="369332"/>
          </a:xfrm>
          <a:prstGeom prst="rect">
            <a:avLst/>
          </a:prstGeom>
          <a:noFill/>
        </p:spPr>
        <p:txBody>
          <a:bodyPr wrap="square" rtlCol="0">
            <a:spAutoFit/>
          </a:bodyPr>
          <a:lstStyle/>
          <a:p>
            <a:pPr algn="r"/>
            <a:r>
              <a:rPr lang="en-US" altLang="ja-JP" b="1" u="sng" dirty="0" smtClean="0">
                <a:latin typeface="Calibri"/>
                <a:ea typeface="+mj-ea"/>
                <a:cs typeface="Calibri"/>
              </a:rPr>
              <a:t>The stacking method</a:t>
            </a:r>
            <a:endParaRPr kumimoji="1" lang="ja-JP" altLang="en-US" b="1" u="sng" dirty="0">
              <a:latin typeface="Calibri"/>
              <a:ea typeface="+mj-ea"/>
              <a:cs typeface="Calibri"/>
            </a:endParaRPr>
          </a:p>
        </p:txBody>
      </p:sp>
      <p:sp>
        <p:nvSpPr>
          <p:cNvPr id="177" name="テキスト ボックス 176"/>
          <p:cNvSpPr txBox="1"/>
          <p:nvPr/>
        </p:nvSpPr>
        <p:spPr>
          <a:xfrm>
            <a:off x="1962114" y="3975929"/>
            <a:ext cx="4268545" cy="313350"/>
          </a:xfrm>
          <a:prstGeom prst="rect">
            <a:avLst/>
          </a:prstGeom>
          <a:solidFill>
            <a:schemeClr val="bg1"/>
          </a:solidFill>
        </p:spPr>
        <p:txBody>
          <a:bodyPr wrap="square" tIns="18000" bIns="18000" rtlCol="0" anchor="ctr">
            <a:spAutoFit/>
          </a:bodyPr>
          <a:lstStyle/>
          <a:p>
            <a:pPr algn="ctr"/>
            <a:r>
              <a:rPr kumimoji="1" lang="en-US" altLang="ja-JP" i="1" dirty="0" smtClean="0">
                <a:latin typeface="Times New Roman"/>
                <a:ea typeface="+mj-ea"/>
                <a:cs typeface="Times New Roman"/>
              </a:rPr>
              <a:t>α </a:t>
            </a:r>
            <a:endParaRPr kumimoji="1" lang="ja-JP" altLang="en-US" i="1" dirty="0">
              <a:latin typeface="Times New Roman"/>
              <a:ea typeface="+mj-ea"/>
              <a:cs typeface="Times New Roman"/>
            </a:endParaRPr>
          </a:p>
        </p:txBody>
      </p:sp>
      <p:sp>
        <p:nvSpPr>
          <p:cNvPr id="179" name="テキスト ボックス 178"/>
          <p:cNvSpPr txBox="1"/>
          <p:nvPr/>
        </p:nvSpPr>
        <p:spPr>
          <a:xfrm rot="16200000">
            <a:off x="877121" y="2970308"/>
            <a:ext cx="2241947" cy="313350"/>
          </a:xfrm>
          <a:prstGeom prst="rect">
            <a:avLst/>
          </a:prstGeom>
          <a:solidFill>
            <a:schemeClr val="bg1"/>
          </a:solidFill>
        </p:spPr>
        <p:txBody>
          <a:bodyPr wrap="square" tIns="18000" bIns="18000" rtlCol="0" anchor="ctr">
            <a:spAutoFit/>
          </a:bodyPr>
          <a:lstStyle/>
          <a:p>
            <a:pPr algn="ctr"/>
            <a:endParaRPr kumimoji="1" lang="ja-JP" altLang="en-US" i="1" dirty="0">
              <a:latin typeface="Times New Roman"/>
              <a:ea typeface="+mj-ea"/>
              <a:cs typeface="Times New Roman"/>
            </a:endParaRPr>
          </a:p>
        </p:txBody>
      </p:sp>
      <p:sp>
        <p:nvSpPr>
          <p:cNvPr id="178" name="テキスト ボックス 177"/>
          <p:cNvSpPr txBox="1"/>
          <p:nvPr/>
        </p:nvSpPr>
        <p:spPr>
          <a:xfrm>
            <a:off x="1906261" y="2745096"/>
            <a:ext cx="280466" cy="313350"/>
          </a:xfrm>
          <a:prstGeom prst="rect">
            <a:avLst/>
          </a:prstGeom>
          <a:solidFill>
            <a:schemeClr val="bg1"/>
          </a:solidFill>
        </p:spPr>
        <p:txBody>
          <a:bodyPr wrap="square" tIns="18000" bIns="18000" rtlCol="0" anchor="ctr">
            <a:spAutoFit/>
          </a:bodyPr>
          <a:lstStyle/>
          <a:p>
            <a:pPr algn="ctr"/>
            <a:r>
              <a:rPr kumimoji="1" lang="en-US" altLang="ja-JP" i="1" dirty="0" err="1" smtClean="0">
                <a:latin typeface="Times New Roman"/>
                <a:ea typeface="+mj-ea"/>
                <a:cs typeface="Times New Roman"/>
              </a:rPr>
              <a:t>δ</a:t>
            </a:r>
            <a:endParaRPr kumimoji="1" lang="ja-JP" altLang="en-US" i="1" dirty="0">
              <a:latin typeface="Times New Roman"/>
              <a:ea typeface="+mj-ea"/>
              <a:cs typeface="Times New Roman"/>
            </a:endParaRPr>
          </a:p>
        </p:txBody>
      </p:sp>
      <p:sp>
        <p:nvSpPr>
          <p:cNvPr id="180" name="テキスト ボックス 179"/>
          <p:cNvSpPr txBox="1"/>
          <p:nvPr/>
        </p:nvSpPr>
        <p:spPr>
          <a:xfrm>
            <a:off x="6809599" y="4023016"/>
            <a:ext cx="1794825" cy="313350"/>
          </a:xfrm>
          <a:prstGeom prst="rect">
            <a:avLst/>
          </a:prstGeom>
          <a:solidFill>
            <a:schemeClr val="bg1"/>
          </a:solidFill>
        </p:spPr>
        <p:txBody>
          <a:bodyPr wrap="square" tIns="18000" bIns="18000" rtlCol="0" anchor="ctr">
            <a:spAutoFit/>
          </a:bodyPr>
          <a:lstStyle/>
          <a:p>
            <a:pPr algn="ctr"/>
            <a:r>
              <a:rPr lang="en-US" altLang="ja-JP" i="1" dirty="0" smtClean="0">
                <a:latin typeface="Times New Roman"/>
                <a:ea typeface="+mj-ea"/>
                <a:cs typeface="Times New Roman"/>
              </a:rPr>
              <a:t>ΔX</a:t>
            </a:r>
            <a:endParaRPr kumimoji="1" lang="ja-JP" altLang="en-US" i="1" dirty="0">
              <a:latin typeface="Times New Roman"/>
              <a:ea typeface="+mj-ea"/>
              <a:cs typeface="Times New Roman"/>
            </a:endParaRPr>
          </a:p>
        </p:txBody>
      </p:sp>
      <p:sp>
        <p:nvSpPr>
          <p:cNvPr id="181" name="テキスト ボックス 180"/>
          <p:cNvSpPr txBox="1"/>
          <p:nvPr/>
        </p:nvSpPr>
        <p:spPr>
          <a:xfrm>
            <a:off x="6303573" y="2909063"/>
            <a:ext cx="442009" cy="313350"/>
          </a:xfrm>
          <a:prstGeom prst="rect">
            <a:avLst/>
          </a:prstGeom>
          <a:solidFill>
            <a:schemeClr val="bg1"/>
          </a:solidFill>
        </p:spPr>
        <p:txBody>
          <a:bodyPr wrap="square" tIns="18000" bIns="18000" rtlCol="0" anchor="ctr">
            <a:spAutoFit/>
          </a:bodyPr>
          <a:lstStyle/>
          <a:p>
            <a:pPr algn="ctr"/>
            <a:r>
              <a:rPr lang="en-US" altLang="ja-JP" i="1" dirty="0" smtClean="0">
                <a:latin typeface="Times New Roman"/>
                <a:ea typeface="+mj-ea"/>
                <a:cs typeface="Times New Roman"/>
              </a:rPr>
              <a:t>ΔY</a:t>
            </a:r>
            <a:endParaRPr kumimoji="1" lang="ja-JP" altLang="en-US" i="1" dirty="0">
              <a:latin typeface="Times New Roman"/>
              <a:ea typeface="+mj-ea"/>
              <a:cs typeface="Times New Roman"/>
            </a:endParaRPr>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694415536"/>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Contributions of ODM (2)</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27</a:t>
            </a:fld>
            <a:endParaRPr kumimoji="1" lang="ja-JP" altLang="en-US"/>
          </a:p>
        </p:txBody>
      </p:sp>
      <p:grpSp>
        <p:nvGrpSpPr>
          <p:cNvPr id="87" name="図形グループ 86"/>
          <p:cNvGrpSpPr/>
          <p:nvPr/>
        </p:nvGrpSpPr>
        <p:grpSpPr>
          <a:xfrm>
            <a:off x="204703" y="1866714"/>
            <a:ext cx="1308593" cy="1829406"/>
            <a:chOff x="421168" y="1342492"/>
            <a:chExt cx="1308593" cy="1829406"/>
          </a:xfrm>
        </p:grpSpPr>
        <p:sp>
          <p:nvSpPr>
            <p:cNvPr id="7" name="円/楕円 6"/>
            <p:cNvSpPr/>
            <p:nvPr/>
          </p:nvSpPr>
          <p:spPr>
            <a:xfrm>
              <a:off x="772699" y="1342492"/>
              <a:ext cx="957062" cy="1659484"/>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9" name="円/楕円 8"/>
            <p:cNvSpPr/>
            <p:nvPr/>
          </p:nvSpPr>
          <p:spPr>
            <a:xfrm>
              <a:off x="983262" y="25740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0" name="円/楕円 9"/>
            <p:cNvSpPr/>
            <p:nvPr/>
          </p:nvSpPr>
          <p:spPr>
            <a:xfrm>
              <a:off x="1193308" y="15482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1" name="円/楕円 10"/>
            <p:cNvSpPr/>
            <p:nvPr/>
          </p:nvSpPr>
          <p:spPr>
            <a:xfrm>
              <a:off x="1088285" y="20406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2" name="円/楕円 11"/>
            <p:cNvSpPr/>
            <p:nvPr/>
          </p:nvSpPr>
          <p:spPr>
            <a:xfrm>
              <a:off x="1494377" y="208507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3" name="円/楕円 12"/>
            <p:cNvSpPr/>
            <p:nvPr/>
          </p:nvSpPr>
          <p:spPr>
            <a:xfrm>
              <a:off x="1299501" y="1930468"/>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4" name="円/楕円 13"/>
            <p:cNvSpPr/>
            <p:nvPr/>
          </p:nvSpPr>
          <p:spPr>
            <a:xfrm>
              <a:off x="983262" y="165327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5" name="円/楕円 14"/>
            <p:cNvSpPr/>
            <p:nvPr/>
          </p:nvSpPr>
          <p:spPr>
            <a:xfrm>
              <a:off x="1246989" y="25215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74" name="テキスト ボックス 73"/>
            <p:cNvSpPr txBox="1"/>
            <p:nvPr/>
          </p:nvSpPr>
          <p:spPr>
            <a:xfrm>
              <a:off x="421168" y="2802566"/>
              <a:ext cx="721340" cy="369332"/>
            </a:xfrm>
            <a:prstGeom prst="rect">
              <a:avLst/>
            </a:prstGeom>
            <a:noFill/>
          </p:spPr>
          <p:txBody>
            <a:bodyPr wrap="square" rtlCol="0">
              <a:spAutoFit/>
            </a:bodyPr>
            <a:lstStyle/>
            <a:p>
              <a:r>
                <a:rPr lang="en-US" altLang="ja-JP" dirty="0" smtClean="0">
                  <a:latin typeface="Times New Roman"/>
                  <a:cs typeface="Times New Roman"/>
                </a:rPr>
                <a:t>FOV</a:t>
              </a:r>
              <a:endParaRPr kumimoji="1" lang="ja-JP" altLang="en-US" dirty="0">
                <a:latin typeface="Times New Roman"/>
                <a:cs typeface="Times New Roman"/>
              </a:endParaRPr>
            </a:p>
          </p:txBody>
        </p:sp>
        <p:sp>
          <p:nvSpPr>
            <p:cNvPr id="75" name="テキスト ボックス 74"/>
            <p:cNvSpPr txBox="1"/>
            <p:nvPr/>
          </p:nvSpPr>
          <p:spPr>
            <a:xfrm>
              <a:off x="796515" y="2188678"/>
              <a:ext cx="933246" cy="369332"/>
            </a:xfrm>
            <a:prstGeom prst="rect">
              <a:avLst/>
            </a:prstGeom>
            <a:noFill/>
          </p:spPr>
          <p:txBody>
            <a:bodyPr wrap="square" rtlCol="0">
              <a:spAutoFit/>
            </a:bodyPr>
            <a:lstStyle/>
            <a:p>
              <a:r>
                <a:rPr lang="en-US" altLang="ja-JP" dirty="0" smtClean="0">
                  <a:latin typeface="Times New Roman"/>
                  <a:cs typeface="Times New Roman"/>
                </a:rPr>
                <a:t>Signal</a:t>
              </a:r>
              <a:endParaRPr kumimoji="1" lang="ja-JP" altLang="en-US" dirty="0">
                <a:latin typeface="Times New Roman"/>
                <a:cs typeface="Times New Roman"/>
              </a:endParaRPr>
            </a:p>
          </p:txBody>
        </p:sp>
      </p:grpSp>
      <p:sp>
        <p:nvSpPr>
          <p:cNvPr id="76" name="テキスト ボックス 75"/>
          <p:cNvSpPr txBox="1"/>
          <p:nvPr/>
        </p:nvSpPr>
        <p:spPr>
          <a:xfrm>
            <a:off x="319631" y="4247957"/>
            <a:ext cx="1421786" cy="646331"/>
          </a:xfrm>
          <a:prstGeom prst="rect">
            <a:avLst/>
          </a:prstGeom>
          <a:noFill/>
        </p:spPr>
        <p:txBody>
          <a:bodyPr wrap="square" rtlCol="0">
            <a:spAutoFit/>
          </a:bodyPr>
          <a:lstStyle/>
          <a:p>
            <a:pPr algn="ctr"/>
            <a:r>
              <a:rPr lang="en-US" altLang="ja-JP" dirty="0" smtClean="0"/>
              <a:t>Signal identification</a:t>
            </a:r>
            <a:endParaRPr kumimoji="1" lang="ja-JP" altLang="en-US" dirty="0"/>
          </a:p>
        </p:txBody>
      </p:sp>
      <p:sp>
        <p:nvSpPr>
          <p:cNvPr id="77" name="テキスト ボックス 76"/>
          <p:cNvSpPr txBox="1"/>
          <p:nvPr/>
        </p:nvSpPr>
        <p:spPr>
          <a:xfrm>
            <a:off x="2072032" y="4247957"/>
            <a:ext cx="1421786" cy="646331"/>
          </a:xfrm>
          <a:prstGeom prst="rect">
            <a:avLst/>
          </a:prstGeom>
          <a:noFill/>
        </p:spPr>
        <p:txBody>
          <a:bodyPr wrap="square" rtlCol="0">
            <a:spAutoFit/>
          </a:bodyPr>
          <a:lstStyle/>
          <a:p>
            <a:pPr algn="ctr"/>
            <a:r>
              <a:rPr lang="en-US" altLang="ja-JP" dirty="0" err="1" smtClean="0"/>
              <a:t>Tracklet</a:t>
            </a:r>
            <a:r>
              <a:rPr lang="en-US" altLang="ja-JP" dirty="0" smtClean="0"/>
              <a:t> identification</a:t>
            </a:r>
            <a:endParaRPr kumimoji="1" lang="ja-JP" altLang="en-US" dirty="0"/>
          </a:p>
        </p:txBody>
      </p:sp>
      <p:sp>
        <p:nvSpPr>
          <p:cNvPr id="79" name="テキスト ボックス 78"/>
          <p:cNvSpPr txBox="1"/>
          <p:nvPr/>
        </p:nvSpPr>
        <p:spPr>
          <a:xfrm>
            <a:off x="3942039" y="4247957"/>
            <a:ext cx="2330718" cy="646331"/>
          </a:xfrm>
          <a:prstGeom prst="rect">
            <a:avLst/>
          </a:prstGeom>
          <a:noFill/>
        </p:spPr>
        <p:txBody>
          <a:bodyPr wrap="square" rtlCol="0">
            <a:spAutoFit/>
          </a:bodyPr>
          <a:lstStyle/>
          <a:p>
            <a:pPr algn="ctr"/>
            <a:r>
              <a:rPr lang="en-US" altLang="ja-JP" dirty="0" smtClean="0"/>
              <a:t>Physical object identification</a:t>
            </a:r>
            <a:endParaRPr kumimoji="1" lang="ja-JP" altLang="en-US" dirty="0"/>
          </a:p>
        </p:txBody>
      </p:sp>
      <p:sp>
        <p:nvSpPr>
          <p:cNvPr id="80" name="テキスト ボックス 79"/>
          <p:cNvSpPr txBox="1"/>
          <p:nvPr/>
        </p:nvSpPr>
        <p:spPr>
          <a:xfrm>
            <a:off x="6745582" y="4247957"/>
            <a:ext cx="2146898" cy="369332"/>
          </a:xfrm>
          <a:prstGeom prst="rect">
            <a:avLst/>
          </a:prstGeom>
          <a:noFill/>
        </p:spPr>
        <p:txBody>
          <a:bodyPr wrap="square" rtlCol="0">
            <a:spAutoFit/>
          </a:bodyPr>
          <a:lstStyle/>
          <a:p>
            <a:pPr algn="ctr"/>
            <a:r>
              <a:rPr lang="en-US" altLang="ja-JP" dirty="0" smtClean="0"/>
              <a:t>Origin identification</a:t>
            </a:r>
          </a:p>
        </p:txBody>
      </p:sp>
      <p:grpSp>
        <p:nvGrpSpPr>
          <p:cNvPr id="173" name="図形グループ 172"/>
          <p:cNvGrpSpPr/>
          <p:nvPr/>
        </p:nvGrpSpPr>
        <p:grpSpPr>
          <a:xfrm>
            <a:off x="2332993" y="1946270"/>
            <a:ext cx="1441356" cy="1670295"/>
            <a:chOff x="2592751" y="1340626"/>
            <a:chExt cx="1441356" cy="1670295"/>
          </a:xfrm>
        </p:grpSpPr>
        <p:grpSp>
          <p:nvGrpSpPr>
            <p:cNvPr id="81" name="図形グループ 80"/>
            <p:cNvGrpSpPr/>
            <p:nvPr/>
          </p:nvGrpSpPr>
          <p:grpSpPr>
            <a:xfrm>
              <a:off x="2592751" y="1459965"/>
              <a:ext cx="965200" cy="1550956"/>
              <a:chOff x="3090333" y="1459965"/>
              <a:chExt cx="965200" cy="1550956"/>
            </a:xfrm>
          </p:grpSpPr>
          <p:cxnSp>
            <p:nvCxnSpPr>
              <p:cNvPr id="36" name="直線コネクタ 35"/>
              <p:cNvCxnSpPr/>
              <p:nvPr/>
            </p:nvCxnSpPr>
            <p:spPr>
              <a:xfrm>
                <a:off x="3090333" y="1657259"/>
                <a:ext cx="965200" cy="7896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212316" y="1459965"/>
                <a:ext cx="345635" cy="15509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図形グループ 22"/>
              <p:cNvGrpSpPr/>
              <p:nvPr/>
            </p:nvGrpSpPr>
            <p:grpSpPr>
              <a:xfrm>
                <a:off x="3233245" y="1652214"/>
                <a:ext cx="616138" cy="1130796"/>
                <a:chOff x="2127062" y="1801192"/>
                <a:chExt cx="616138" cy="1130796"/>
              </a:xfrm>
            </p:grpSpPr>
            <p:sp>
              <p:nvSpPr>
                <p:cNvPr id="16" name="円/楕円 15"/>
                <p:cNvSpPr/>
                <p:nvPr/>
              </p:nvSpPr>
              <p:spPr>
                <a:xfrm>
                  <a:off x="2127062" y="28269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337108" y="1801192"/>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232085" y="22935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638177" y="23380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443301" y="2183407"/>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127062" y="190621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390789" y="27744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164" name="テキスト ボックス 163"/>
            <p:cNvSpPr txBox="1"/>
            <p:nvPr/>
          </p:nvSpPr>
          <p:spPr>
            <a:xfrm>
              <a:off x="2915816" y="1340626"/>
              <a:ext cx="1118291" cy="369332"/>
            </a:xfrm>
            <a:prstGeom prst="rect">
              <a:avLst/>
            </a:prstGeom>
            <a:noFill/>
          </p:spPr>
          <p:txBody>
            <a:bodyPr wrap="square" rtlCol="0">
              <a:spAutoFit/>
            </a:bodyPr>
            <a:lstStyle/>
            <a:p>
              <a:pPr algn="ctr"/>
              <a:r>
                <a:rPr lang="en-US" altLang="ja-JP" dirty="0" err="1" smtClean="0">
                  <a:latin typeface="Times New Roman"/>
                  <a:cs typeface="Times New Roman"/>
                </a:rPr>
                <a:t>Tracklet</a:t>
              </a:r>
              <a:endParaRPr kumimoji="1" lang="ja-JP" altLang="en-US" dirty="0">
                <a:latin typeface="Times New Roman"/>
                <a:cs typeface="Times New Roman"/>
              </a:endParaRPr>
            </a:p>
          </p:txBody>
        </p:sp>
      </p:grpSp>
      <p:grpSp>
        <p:nvGrpSpPr>
          <p:cNvPr id="172" name="図形グループ 171"/>
          <p:cNvGrpSpPr/>
          <p:nvPr/>
        </p:nvGrpSpPr>
        <p:grpSpPr>
          <a:xfrm>
            <a:off x="4010257" y="1805984"/>
            <a:ext cx="2256149" cy="1950867"/>
            <a:chOff x="4284446" y="1373598"/>
            <a:chExt cx="2256149" cy="1950867"/>
          </a:xfrm>
        </p:grpSpPr>
        <p:grpSp>
          <p:nvGrpSpPr>
            <p:cNvPr id="86" name="図形グループ 85"/>
            <p:cNvGrpSpPr/>
            <p:nvPr/>
          </p:nvGrpSpPr>
          <p:grpSpPr>
            <a:xfrm>
              <a:off x="4553020" y="1373598"/>
              <a:ext cx="1987575" cy="1659484"/>
              <a:chOff x="4523835" y="1657898"/>
              <a:chExt cx="1987575" cy="1659484"/>
            </a:xfrm>
          </p:grpSpPr>
          <p:sp>
            <p:nvSpPr>
              <p:cNvPr id="44" name="円/楕円 43"/>
              <p:cNvSpPr/>
              <p:nvPr/>
            </p:nvSpPr>
            <p:spPr>
              <a:xfrm rot="1103114">
                <a:off x="5554348" y="1657898"/>
                <a:ext cx="957062" cy="1659484"/>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3" name="図形グループ 82"/>
              <p:cNvGrpSpPr/>
              <p:nvPr/>
            </p:nvGrpSpPr>
            <p:grpSpPr>
              <a:xfrm>
                <a:off x="4523835" y="2033085"/>
                <a:ext cx="631549" cy="909111"/>
                <a:chOff x="4367170" y="1834065"/>
                <a:chExt cx="631549" cy="909111"/>
              </a:xfrm>
            </p:grpSpPr>
            <p:cxnSp>
              <p:nvCxnSpPr>
                <p:cNvPr id="40" name="直線コネクタ 39"/>
                <p:cNvCxnSpPr/>
                <p:nvPr/>
              </p:nvCxnSpPr>
              <p:spPr>
                <a:xfrm flipH="1">
                  <a:off x="4367170" y="1834065"/>
                  <a:ext cx="345634" cy="909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4900570" y="1969378"/>
                  <a:ext cx="98149" cy="652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4485735" y="2141233"/>
                  <a:ext cx="454138" cy="369332"/>
                </a:xfrm>
                <a:prstGeom prst="rect">
                  <a:avLst/>
                </a:prstGeom>
                <a:noFill/>
              </p:spPr>
              <p:txBody>
                <a:bodyPr wrap="square" rtlCol="0">
                  <a:spAutoFit/>
                </a:bodyPr>
                <a:lstStyle/>
                <a:p>
                  <a:pPr algn="ctr"/>
                  <a:r>
                    <a:rPr lang="en-US" altLang="ja-JP" dirty="0" smtClean="0"/>
                    <a:t>=</a:t>
                  </a:r>
                  <a:endParaRPr kumimoji="1" lang="ja-JP" altLang="en-US" dirty="0"/>
                </a:p>
              </p:txBody>
            </p:sp>
          </p:grpSp>
          <p:sp>
            <p:nvSpPr>
              <p:cNvPr id="85" name="右矢印 84"/>
              <p:cNvSpPr/>
              <p:nvPr/>
            </p:nvSpPr>
            <p:spPr>
              <a:xfrm>
                <a:off x="5235788" y="2162520"/>
                <a:ext cx="203200" cy="65024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5" name="テキスト ボックス 164"/>
            <p:cNvSpPr txBox="1"/>
            <p:nvPr/>
          </p:nvSpPr>
          <p:spPr>
            <a:xfrm>
              <a:off x="5785581" y="2955133"/>
              <a:ext cx="719267" cy="369332"/>
            </a:xfrm>
            <a:prstGeom prst="rect">
              <a:avLst/>
            </a:prstGeom>
            <a:noFill/>
          </p:spPr>
          <p:txBody>
            <a:bodyPr wrap="square" rtlCol="0">
              <a:spAutoFit/>
            </a:bodyPr>
            <a:lstStyle/>
            <a:p>
              <a:pPr algn="ctr"/>
              <a:r>
                <a:rPr lang="en-US" altLang="ja-JP" dirty="0" smtClean="0">
                  <a:latin typeface="Times New Roman"/>
                  <a:cs typeface="Times New Roman"/>
                </a:rPr>
                <a:t>Orbit</a:t>
              </a:r>
              <a:endParaRPr kumimoji="1" lang="ja-JP" altLang="en-US" i="1" baseline="-25000" dirty="0">
                <a:latin typeface="Times New Roman"/>
                <a:cs typeface="Times New Roman"/>
              </a:endParaRPr>
            </a:p>
          </p:txBody>
        </p:sp>
        <p:sp>
          <p:nvSpPr>
            <p:cNvPr id="174" name="テキスト ボックス 173"/>
            <p:cNvSpPr txBox="1"/>
            <p:nvPr/>
          </p:nvSpPr>
          <p:spPr>
            <a:xfrm>
              <a:off x="4284446" y="2603799"/>
              <a:ext cx="1097141" cy="369332"/>
            </a:xfrm>
            <a:prstGeom prst="rect">
              <a:avLst/>
            </a:prstGeom>
            <a:noFill/>
          </p:spPr>
          <p:txBody>
            <a:bodyPr wrap="square" rtlCol="0">
              <a:spAutoFit/>
            </a:bodyPr>
            <a:lstStyle/>
            <a:p>
              <a:pPr algn="ctr"/>
              <a:r>
                <a:rPr lang="en-US" altLang="ja-JP" dirty="0" err="1" smtClean="0">
                  <a:latin typeface="Times New Roman"/>
                  <a:cs typeface="Times New Roman"/>
                </a:rPr>
                <a:t>Tracklets</a:t>
              </a:r>
              <a:endParaRPr kumimoji="1" lang="ja-JP" altLang="en-US" i="1" baseline="-25000" dirty="0">
                <a:latin typeface="Times New Roman"/>
                <a:cs typeface="Times New Roman"/>
              </a:endParaRPr>
            </a:p>
          </p:txBody>
        </p:sp>
      </p:grpSp>
      <p:grpSp>
        <p:nvGrpSpPr>
          <p:cNvPr id="171" name="図形グループ 170"/>
          <p:cNvGrpSpPr/>
          <p:nvPr/>
        </p:nvGrpSpPr>
        <p:grpSpPr>
          <a:xfrm>
            <a:off x="6745583" y="1492161"/>
            <a:ext cx="2152083" cy="2578512"/>
            <a:chOff x="6962048" y="1234936"/>
            <a:chExt cx="2152083" cy="2578512"/>
          </a:xfrm>
        </p:grpSpPr>
        <p:grpSp>
          <p:nvGrpSpPr>
            <p:cNvPr id="163" name="図形グループ 162"/>
            <p:cNvGrpSpPr/>
            <p:nvPr/>
          </p:nvGrpSpPr>
          <p:grpSpPr>
            <a:xfrm>
              <a:off x="7440571" y="2501787"/>
              <a:ext cx="1534888" cy="526774"/>
              <a:chOff x="7440571" y="2501787"/>
              <a:chExt cx="1534888" cy="526774"/>
            </a:xfrm>
          </p:grpSpPr>
          <p:sp>
            <p:nvSpPr>
              <p:cNvPr id="68" name="平行四辺形 67"/>
              <p:cNvSpPr/>
              <p:nvPr/>
            </p:nvSpPr>
            <p:spPr>
              <a:xfrm>
                <a:off x="7440571" y="2501787"/>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flipH="1" flipV="1">
                <a:off x="8499344" y="280147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flipH="1" flipV="1">
                <a:off x="8025414" y="2735550"/>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flipH="1" flipV="1">
                <a:off x="8018777" y="2715024"/>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flipH="1" flipV="1">
                <a:off x="7975449" y="274195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flipH="1" flipV="1">
                <a:off x="8514143" y="282867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1" name="フリーフォーム 150"/>
            <p:cNvSpPr/>
            <p:nvPr/>
          </p:nvSpPr>
          <p:spPr>
            <a:xfrm>
              <a:off x="7899399" y="2397194"/>
              <a:ext cx="119377" cy="39924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3" name="フリーフォーム 152"/>
            <p:cNvSpPr/>
            <p:nvPr/>
          </p:nvSpPr>
          <p:spPr>
            <a:xfrm flipH="1">
              <a:off x="8100286" y="2328191"/>
              <a:ext cx="151129" cy="40053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6" name="フリーフォーム 155"/>
            <p:cNvSpPr/>
            <p:nvPr/>
          </p:nvSpPr>
          <p:spPr>
            <a:xfrm>
              <a:off x="8047567" y="2254574"/>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7" name="フリーフォーム 156"/>
            <p:cNvSpPr/>
            <p:nvPr/>
          </p:nvSpPr>
          <p:spPr>
            <a:xfrm flipH="1">
              <a:off x="8575566" y="2338164"/>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0" name="フリーフォーム 159"/>
            <p:cNvSpPr/>
            <p:nvPr/>
          </p:nvSpPr>
          <p:spPr>
            <a:xfrm>
              <a:off x="8502901" y="2417470"/>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7" name="直線コネクタ 46"/>
            <p:cNvCxnSpPr/>
            <p:nvPr/>
          </p:nvCxnSpPr>
          <p:spPr>
            <a:xfrm flipV="1">
              <a:off x="7440571" y="1361397"/>
              <a:ext cx="0" cy="1741118"/>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7440571" y="3102515"/>
              <a:ext cx="0"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7440571" y="3102515"/>
              <a:ext cx="301349"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7440571" y="3102515"/>
              <a:ext cx="1175109" cy="9788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7203440" y="3089706"/>
              <a:ext cx="237132" cy="374854"/>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テキスト ボックス 94"/>
            <p:cNvSpPr txBox="1"/>
            <p:nvPr/>
          </p:nvSpPr>
          <p:spPr>
            <a:xfrm>
              <a:off x="6962048"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1</a:t>
              </a:r>
              <a:endParaRPr kumimoji="1" lang="ja-JP" altLang="en-US" i="1" baseline="-25000" dirty="0">
                <a:latin typeface="Times New Roman"/>
                <a:cs typeface="Times New Roman"/>
              </a:endParaRPr>
            </a:p>
          </p:txBody>
        </p:sp>
        <p:sp>
          <p:nvSpPr>
            <p:cNvPr id="96" name="テキスト ボックス 95"/>
            <p:cNvSpPr txBox="1"/>
            <p:nvPr/>
          </p:nvSpPr>
          <p:spPr>
            <a:xfrm>
              <a:off x="7353004"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2</a:t>
              </a:r>
              <a:endParaRPr kumimoji="1" lang="ja-JP" altLang="en-US" i="1" baseline="-25000" dirty="0">
                <a:latin typeface="Times New Roman"/>
                <a:cs typeface="Times New Roman"/>
              </a:endParaRPr>
            </a:p>
          </p:txBody>
        </p:sp>
        <p:sp>
          <p:nvSpPr>
            <p:cNvPr id="97" name="テキスト ボックス 96"/>
            <p:cNvSpPr txBox="1"/>
            <p:nvPr/>
          </p:nvSpPr>
          <p:spPr>
            <a:xfrm>
              <a:off x="7662680"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3</a:t>
              </a:r>
              <a:endParaRPr kumimoji="1" lang="ja-JP" altLang="en-US" i="1" baseline="-25000" dirty="0">
                <a:latin typeface="Times New Roman"/>
                <a:cs typeface="Times New Roman"/>
              </a:endParaRPr>
            </a:p>
          </p:txBody>
        </p:sp>
        <p:sp>
          <p:nvSpPr>
            <p:cNvPr id="98" name="テキスト ボックス 97"/>
            <p:cNvSpPr txBox="1"/>
            <p:nvPr/>
          </p:nvSpPr>
          <p:spPr>
            <a:xfrm>
              <a:off x="8502901" y="3028561"/>
              <a:ext cx="388916" cy="369332"/>
            </a:xfrm>
            <a:prstGeom prst="rect">
              <a:avLst/>
            </a:prstGeom>
            <a:noFill/>
          </p:spPr>
          <p:txBody>
            <a:bodyPr wrap="square" rtlCol="0">
              <a:spAutoFit/>
            </a:bodyPr>
            <a:lstStyle/>
            <a:p>
              <a:pPr algn="ctr"/>
              <a:r>
                <a:rPr lang="en-US" altLang="ja-JP" i="1" dirty="0" err="1" smtClean="0">
                  <a:latin typeface="Times New Roman"/>
                  <a:cs typeface="Times New Roman"/>
                </a:rPr>
                <a:t>x</a:t>
              </a:r>
              <a:r>
                <a:rPr lang="en-US" altLang="ja-JP" i="1" baseline="-25000" dirty="0" err="1" smtClean="0">
                  <a:latin typeface="Times New Roman"/>
                  <a:cs typeface="Times New Roman"/>
                </a:rPr>
                <a:t>n</a:t>
              </a:r>
              <a:endParaRPr kumimoji="1" lang="ja-JP" altLang="en-US" i="1" baseline="-25000" dirty="0">
                <a:latin typeface="Times New Roman"/>
                <a:cs typeface="Times New Roman"/>
              </a:endParaRPr>
            </a:p>
          </p:txBody>
        </p:sp>
        <p:sp>
          <p:nvSpPr>
            <p:cNvPr id="99" name="テキスト ボックス 98"/>
            <p:cNvSpPr txBox="1"/>
            <p:nvPr/>
          </p:nvSpPr>
          <p:spPr>
            <a:xfrm rot="19936005">
              <a:off x="7579983" y="3125297"/>
              <a:ext cx="621178" cy="369332"/>
            </a:xfrm>
            <a:prstGeom prst="rect">
              <a:avLst/>
            </a:prstGeom>
            <a:noFill/>
          </p:spPr>
          <p:txBody>
            <a:bodyPr wrap="square" rtlCol="0">
              <a:spAutoFit/>
            </a:bodyPr>
            <a:lstStyle/>
            <a:p>
              <a:pPr algn="ctr"/>
              <a:r>
                <a:rPr lang="ja-JP" altLang="en-US" dirty="0" smtClean="0">
                  <a:latin typeface="Times New Roman"/>
                  <a:cs typeface="Times New Roman"/>
                </a:rPr>
                <a:t>・・・</a:t>
              </a:r>
              <a:endParaRPr kumimoji="1" lang="ja-JP" altLang="en-US" baseline="-25000" dirty="0">
                <a:latin typeface="Times New Roman"/>
                <a:cs typeface="Times New Roman"/>
              </a:endParaRPr>
            </a:p>
          </p:txBody>
        </p:sp>
        <p:grpSp>
          <p:nvGrpSpPr>
            <p:cNvPr id="162" name="図形グループ 161"/>
            <p:cNvGrpSpPr/>
            <p:nvPr/>
          </p:nvGrpSpPr>
          <p:grpSpPr>
            <a:xfrm>
              <a:off x="7440571" y="2058170"/>
              <a:ext cx="1534888" cy="526774"/>
              <a:chOff x="7440571" y="2058170"/>
              <a:chExt cx="1534888" cy="526774"/>
            </a:xfrm>
          </p:grpSpPr>
          <p:sp>
            <p:nvSpPr>
              <p:cNvPr id="72" name="平行四辺形 71"/>
              <p:cNvSpPr/>
              <p:nvPr/>
            </p:nvSpPr>
            <p:spPr>
              <a:xfrm>
                <a:off x="7440571" y="2058170"/>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flipH="1" flipV="1">
                <a:off x="8002902" y="225017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flipH="1" flipV="1">
                <a:off x="7849676"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flipH="1" flipV="1">
                <a:off x="8202724" y="2282905"/>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flipH="1" flipV="1">
                <a:off x="8455797"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flipH="1" flipV="1">
                <a:off x="8595635" y="228713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0" name="フリーフォーム 149"/>
            <p:cNvSpPr/>
            <p:nvPr/>
          </p:nvSpPr>
          <p:spPr>
            <a:xfrm>
              <a:off x="7813675" y="1997075"/>
              <a:ext cx="85725" cy="412750"/>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2" name="フリーフォーム 151"/>
            <p:cNvSpPr/>
            <p:nvPr/>
          </p:nvSpPr>
          <p:spPr>
            <a:xfrm flipH="1">
              <a:off x="8251415" y="1796246"/>
              <a:ext cx="204381" cy="53371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4" name="フリーフォーム 153"/>
            <p:cNvSpPr/>
            <p:nvPr/>
          </p:nvSpPr>
          <p:spPr>
            <a:xfrm flipH="1">
              <a:off x="8644762" y="1799406"/>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5" name="フリーフォーム 154"/>
            <p:cNvSpPr/>
            <p:nvPr/>
          </p:nvSpPr>
          <p:spPr>
            <a:xfrm>
              <a:off x="8026400" y="1794933"/>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8" name="フリーフォーム 157"/>
            <p:cNvSpPr/>
            <p:nvPr/>
          </p:nvSpPr>
          <p:spPr>
            <a:xfrm>
              <a:off x="8462326" y="2006608"/>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61" name="図形グループ 160"/>
            <p:cNvGrpSpPr/>
            <p:nvPr/>
          </p:nvGrpSpPr>
          <p:grpSpPr>
            <a:xfrm>
              <a:off x="7440571" y="1614553"/>
              <a:ext cx="1534888" cy="1323361"/>
              <a:chOff x="7440571" y="1614553"/>
              <a:chExt cx="1534888" cy="1323361"/>
            </a:xfrm>
          </p:grpSpPr>
          <p:sp>
            <p:nvSpPr>
              <p:cNvPr id="73" name="平行四辺形 72"/>
              <p:cNvSpPr/>
              <p:nvPr/>
            </p:nvSpPr>
            <p:spPr>
              <a:xfrm>
                <a:off x="7440571" y="1614553"/>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flipH="1" flipV="1">
                <a:off x="7976722" y="170132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flipH="1" flipV="1">
                <a:off x="8405514" y="170937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flipH="1" flipV="1">
                <a:off x="7746090" y="191168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flipH="1" flipV="1">
                <a:off x="8410658" y="1959043"/>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flipH="1" flipV="1">
                <a:off x="8671764" y="1710839"/>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flipH="1" flipV="1">
                <a:off x="8202721" y="165386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flipH="1" flipV="1">
                <a:off x="8219653" y="166429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flipH="1" flipV="1">
                <a:off x="8116164" y="186422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flipH="1" flipV="1">
                <a:off x="8138634" y="187648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2121418" flipH="1" flipV="1">
                <a:off x="8183711" y="1646642"/>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rot="2121418" flipH="1" flipV="1">
                <a:off x="8099001" y="1853853"/>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flipH="1" flipV="1">
                <a:off x="7949822" y="2699388"/>
                <a:ext cx="203489"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flipH="1" flipV="1">
                <a:off x="8479258" y="2784539"/>
                <a:ext cx="153354"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6" name="テキスト ボックス 165"/>
            <p:cNvSpPr txBox="1"/>
            <p:nvPr/>
          </p:nvSpPr>
          <p:spPr>
            <a:xfrm>
              <a:off x="7952347" y="3257911"/>
              <a:ext cx="1161784" cy="555537"/>
            </a:xfrm>
            <a:prstGeom prst="rect">
              <a:avLst/>
            </a:prstGeom>
            <a:noFill/>
          </p:spPr>
          <p:txBody>
            <a:bodyPr wrap="square" rtlCol="0">
              <a:spAutoFit/>
            </a:bodyPr>
            <a:lstStyle/>
            <a:p>
              <a:pPr>
                <a:lnSpc>
                  <a:spcPct val="70000"/>
                </a:lnSpc>
              </a:pPr>
              <a:r>
                <a:rPr lang="en-US" altLang="ja-JP" sz="1400" dirty="0" smtClean="0">
                  <a:latin typeface="Times New Roman"/>
                  <a:cs typeface="Times New Roman"/>
                </a:rPr>
                <a:t>Orbital elements space</a:t>
              </a:r>
              <a:endParaRPr kumimoji="1" lang="ja-JP" altLang="en-US" sz="1400" i="1" baseline="-25000" dirty="0">
                <a:latin typeface="Times New Roman"/>
                <a:cs typeface="Times New Roman"/>
              </a:endParaRPr>
            </a:p>
          </p:txBody>
        </p:sp>
        <p:sp>
          <p:nvSpPr>
            <p:cNvPr id="167" name="テキスト ボックス 166"/>
            <p:cNvSpPr txBox="1"/>
            <p:nvPr/>
          </p:nvSpPr>
          <p:spPr>
            <a:xfrm>
              <a:off x="7396517" y="1234936"/>
              <a:ext cx="1219163" cy="300082"/>
            </a:xfrm>
            <a:prstGeom prst="rect">
              <a:avLst/>
            </a:prstGeom>
            <a:noFill/>
          </p:spPr>
          <p:txBody>
            <a:bodyPr wrap="square" rtlCol="0">
              <a:spAutoFit/>
            </a:bodyPr>
            <a:lstStyle/>
            <a:p>
              <a:pPr>
                <a:lnSpc>
                  <a:spcPct val="70000"/>
                </a:lnSpc>
              </a:pPr>
              <a:r>
                <a:rPr lang="en-US" altLang="ja-JP" dirty="0" smtClean="0">
                  <a:latin typeface="Times New Roman"/>
                  <a:cs typeface="Times New Roman"/>
                </a:rPr>
                <a:t>time</a:t>
              </a:r>
              <a:endParaRPr kumimoji="1" lang="ja-JP" altLang="en-US" baseline="-25000" dirty="0">
                <a:latin typeface="Times New Roman"/>
                <a:cs typeface="Times New Roman"/>
              </a:endParaRPr>
            </a:p>
          </p:txBody>
        </p:sp>
      </p:grpSp>
      <p:sp>
        <p:nvSpPr>
          <p:cNvPr id="125" name="コンテンツ プレースホルダー 2"/>
          <p:cNvSpPr>
            <a:spLocks noGrp="1"/>
          </p:cNvSpPr>
          <p:nvPr>
            <p:ph idx="1"/>
          </p:nvPr>
        </p:nvSpPr>
        <p:spPr>
          <a:xfrm>
            <a:off x="204704" y="1337732"/>
            <a:ext cx="3805553" cy="3528615"/>
          </a:xfrm>
          <a:solidFill>
            <a:schemeClr val="bg1">
              <a:alpha val="94000"/>
            </a:schemeClr>
          </a:solidFill>
        </p:spPr>
        <p:txBody>
          <a:bodyPr anchor="t">
            <a:normAutofit/>
          </a:bodyPr>
          <a:lstStyle/>
          <a:p>
            <a:pPr marL="803275" lvl="1" indent="-265113">
              <a:lnSpc>
                <a:spcPct val="140000"/>
              </a:lnSpc>
              <a:buFont typeface="Wingdings" charset="2"/>
              <a:buChar char="ü"/>
            </a:pPr>
            <a:r>
              <a:rPr lang="en-US" altLang="ja-JP" sz="2400" b="1" dirty="0" smtClean="0">
                <a:solidFill>
                  <a:srgbClr val="FF0000"/>
                </a:solidFill>
              </a:rPr>
              <a:t>Identification</a:t>
            </a:r>
            <a:r>
              <a:rPr lang="en-US" altLang="ja-JP" sz="2400" dirty="0" smtClean="0"/>
              <a:t> </a:t>
            </a:r>
            <a:r>
              <a:rPr lang="en-US" altLang="ja-JP" sz="2400" dirty="0"/>
              <a:t>of </a:t>
            </a:r>
            <a:r>
              <a:rPr lang="en-US" altLang="ja-JP" sz="2400" dirty="0" err="1" smtClean="0"/>
              <a:t>tracklets</a:t>
            </a:r>
            <a:r>
              <a:rPr lang="en-US" altLang="ja-JP" sz="2400" dirty="0" smtClean="0"/>
              <a:t> to a </a:t>
            </a:r>
            <a:r>
              <a:rPr lang="en-US" altLang="ja-JP" sz="2400" dirty="0"/>
              <a:t>right </a:t>
            </a:r>
            <a:r>
              <a:rPr lang="en-US" altLang="ja-JP" sz="2400" b="1" dirty="0" smtClean="0">
                <a:solidFill>
                  <a:srgbClr val="FF0000"/>
                </a:solidFill>
              </a:rPr>
              <a:t>origin</a:t>
            </a:r>
            <a:endParaRPr lang="en-US" altLang="ja-JP" sz="2400" dirty="0"/>
          </a:p>
        </p:txBody>
      </p:sp>
      <p:pic>
        <p:nvPicPr>
          <p:cNvPr id="127" name="図 126"/>
          <p:cNvPicPr>
            <a:picLocks noChangeAspect="1"/>
          </p:cNvPicPr>
          <p:nvPr/>
        </p:nvPicPr>
        <p:blipFill rotWithShape="1">
          <a:blip r:embed="rId2" cstate="screen">
            <a:extLst>
              <a:ext uri="{28A0092B-C50C-407E-A947-70E740481C1C}">
                <a14:useLocalDpi xmlns:a14="http://schemas.microsoft.com/office/drawing/2010/main"/>
              </a:ext>
            </a:extLst>
          </a:blip>
          <a:srcRect l="11618" t="2027" r="36735" b="18909"/>
          <a:stretch/>
        </p:blipFill>
        <p:spPr>
          <a:xfrm>
            <a:off x="1056224" y="3011333"/>
            <a:ext cx="2885815" cy="2894441"/>
          </a:xfrm>
          <a:prstGeom prst="rect">
            <a:avLst/>
          </a:prstGeom>
        </p:spPr>
      </p:pic>
      <p:sp>
        <p:nvSpPr>
          <p:cNvPr id="3" name="正方形/長方形 2"/>
          <p:cNvSpPr/>
          <p:nvPr/>
        </p:nvSpPr>
        <p:spPr>
          <a:xfrm>
            <a:off x="6745582" y="1337732"/>
            <a:ext cx="2256178" cy="5018618"/>
          </a:xfrm>
          <a:prstGeom prst="rect">
            <a:avLst/>
          </a:prstGeom>
          <a:solidFill>
            <a:srgbClr val="FFFFFF">
              <a:alpha val="9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183100519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Contributions of ODM (3)</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28</a:t>
            </a:fld>
            <a:endParaRPr kumimoji="1" lang="ja-JP" altLang="en-US"/>
          </a:p>
        </p:txBody>
      </p:sp>
      <p:grpSp>
        <p:nvGrpSpPr>
          <p:cNvPr id="87" name="図形グループ 86"/>
          <p:cNvGrpSpPr/>
          <p:nvPr/>
        </p:nvGrpSpPr>
        <p:grpSpPr>
          <a:xfrm>
            <a:off x="204703" y="1866714"/>
            <a:ext cx="1308593" cy="1829406"/>
            <a:chOff x="421168" y="1342492"/>
            <a:chExt cx="1308593" cy="1829406"/>
          </a:xfrm>
        </p:grpSpPr>
        <p:sp>
          <p:nvSpPr>
            <p:cNvPr id="7" name="円/楕円 6"/>
            <p:cNvSpPr/>
            <p:nvPr/>
          </p:nvSpPr>
          <p:spPr>
            <a:xfrm>
              <a:off x="772699" y="1342492"/>
              <a:ext cx="957062" cy="1659484"/>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9" name="円/楕円 8"/>
            <p:cNvSpPr/>
            <p:nvPr/>
          </p:nvSpPr>
          <p:spPr>
            <a:xfrm>
              <a:off x="983262" y="25740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0" name="円/楕円 9"/>
            <p:cNvSpPr/>
            <p:nvPr/>
          </p:nvSpPr>
          <p:spPr>
            <a:xfrm>
              <a:off x="1193308" y="15482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1" name="円/楕円 10"/>
            <p:cNvSpPr/>
            <p:nvPr/>
          </p:nvSpPr>
          <p:spPr>
            <a:xfrm>
              <a:off x="1088285" y="204062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2" name="円/楕円 11"/>
            <p:cNvSpPr/>
            <p:nvPr/>
          </p:nvSpPr>
          <p:spPr>
            <a:xfrm>
              <a:off x="1494377" y="208507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3" name="円/楕円 12"/>
            <p:cNvSpPr/>
            <p:nvPr/>
          </p:nvSpPr>
          <p:spPr>
            <a:xfrm>
              <a:off x="1299501" y="1930468"/>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4" name="円/楕円 13"/>
            <p:cNvSpPr/>
            <p:nvPr/>
          </p:nvSpPr>
          <p:spPr>
            <a:xfrm>
              <a:off x="983262" y="1653276"/>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15" name="円/楕円 14"/>
            <p:cNvSpPr/>
            <p:nvPr/>
          </p:nvSpPr>
          <p:spPr>
            <a:xfrm>
              <a:off x="1246989" y="25215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Times New Roman"/>
                <a:cs typeface="Times New Roman"/>
              </a:endParaRPr>
            </a:p>
          </p:txBody>
        </p:sp>
        <p:sp>
          <p:nvSpPr>
            <p:cNvPr id="74" name="テキスト ボックス 73"/>
            <p:cNvSpPr txBox="1"/>
            <p:nvPr/>
          </p:nvSpPr>
          <p:spPr>
            <a:xfrm>
              <a:off x="421168" y="2802566"/>
              <a:ext cx="721340" cy="369332"/>
            </a:xfrm>
            <a:prstGeom prst="rect">
              <a:avLst/>
            </a:prstGeom>
            <a:noFill/>
          </p:spPr>
          <p:txBody>
            <a:bodyPr wrap="square" rtlCol="0">
              <a:spAutoFit/>
            </a:bodyPr>
            <a:lstStyle/>
            <a:p>
              <a:r>
                <a:rPr lang="en-US" altLang="ja-JP" dirty="0" smtClean="0">
                  <a:latin typeface="Times New Roman"/>
                  <a:cs typeface="Times New Roman"/>
                </a:rPr>
                <a:t>FOV</a:t>
              </a:r>
              <a:endParaRPr kumimoji="1" lang="ja-JP" altLang="en-US" dirty="0">
                <a:latin typeface="Times New Roman"/>
                <a:cs typeface="Times New Roman"/>
              </a:endParaRPr>
            </a:p>
          </p:txBody>
        </p:sp>
        <p:sp>
          <p:nvSpPr>
            <p:cNvPr id="75" name="テキスト ボックス 74"/>
            <p:cNvSpPr txBox="1"/>
            <p:nvPr/>
          </p:nvSpPr>
          <p:spPr>
            <a:xfrm>
              <a:off x="796515" y="2188678"/>
              <a:ext cx="933246" cy="369332"/>
            </a:xfrm>
            <a:prstGeom prst="rect">
              <a:avLst/>
            </a:prstGeom>
            <a:noFill/>
          </p:spPr>
          <p:txBody>
            <a:bodyPr wrap="square" rtlCol="0">
              <a:spAutoFit/>
            </a:bodyPr>
            <a:lstStyle/>
            <a:p>
              <a:r>
                <a:rPr lang="en-US" altLang="ja-JP" dirty="0" smtClean="0">
                  <a:latin typeface="Times New Roman"/>
                  <a:cs typeface="Times New Roman"/>
                </a:rPr>
                <a:t>Signal</a:t>
              </a:r>
              <a:endParaRPr kumimoji="1" lang="ja-JP" altLang="en-US" dirty="0">
                <a:latin typeface="Times New Roman"/>
                <a:cs typeface="Times New Roman"/>
              </a:endParaRPr>
            </a:p>
          </p:txBody>
        </p:sp>
      </p:grpSp>
      <p:sp>
        <p:nvSpPr>
          <p:cNvPr id="76" name="テキスト ボックス 75"/>
          <p:cNvSpPr txBox="1"/>
          <p:nvPr/>
        </p:nvSpPr>
        <p:spPr>
          <a:xfrm>
            <a:off x="319631" y="4247957"/>
            <a:ext cx="1421786" cy="646331"/>
          </a:xfrm>
          <a:prstGeom prst="rect">
            <a:avLst/>
          </a:prstGeom>
          <a:noFill/>
        </p:spPr>
        <p:txBody>
          <a:bodyPr wrap="square" rtlCol="0">
            <a:spAutoFit/>
          </a:bodyPr>
          <a:lstStyle/>
          <a:p>
            <a:pPr algn="ctr"/>
            <a:r>
              <a:rPr lang="en-US" altLang="ja-JP" dirty="0" smtClean="0"/>
              <a:t>Signal identification</a:t>
            </a:r>
            <a:endParaRPr kumimoji="1" lang="ja-JP" altLang="en-US" dirty="0"/>
          </a:p>
        </p:txBody>
      </p:sp>
      <p:sp>
        <p:nvSpPr>
          <p:cNvPr id="77" name="テキスト ボックス 76"/>
          <p:cNvSpPr txBox="1"/>
          <p:nvPr/>
        </p:nvSpPr>
        <p:spPr>
          <a:xfrm>
            <a:off x="2072032" y="4247957"/>
            <a:ext cx="1421786" cy="646331"/>
          </a:xfrm>
          <a:prstGeom prst="rect">
            <a:avLst/>
          </a:prstGeom>
          <a:noFill/>
        </p:spPr>
        <p:txBody>
          <a:bodyPr wrap="square" rtlCol="0">
            <a:spAutoFit/>
          </a:bodyPr>
          <a:lstStyle/>
          <a:p>
            <a:pPr algn="ctr"/>
            <a:r>
              <a:rPr lang="en-US" altLang="ja-JP" dirty="0" err="1" smtClean="0"/>
              <a:t>Tracklet</a:t>
            </a:r>
            <a:r>
              <a:rPr lang="en-US" altLang="ja-JP" dirty="0" smtClean="0"/>
              <a:t> identification</a:t>
            </a:r>
            <a:endParaRPr kumimoji="1" lang="ja-JP" altLang="en-US" dirty="0"/>
          </a:p>
        </p:txBody>
      </p:sp>
      <p:sp>
        <p:nvSpPr>
          <p:cNvPr id="79" name="テキスト ボックス 78"/>
          <p:cNvSpPr txBox="1"/>
          <p:nvPr/>
        </p:nvSpPr>
        <p:spPr>
          <a:xfrm>
            <a:off x="3942039" y="4247957"/>
            <a:ext cx="2330718" cy="646331"/>
          </a:xfrm>
          <a:prstGeom prst="rect">
            <a:avLst/>
          </a:prstGeom>
          <a:noFill/>
        </p:spPr>
        <p:txBody>
          <a:bodyPr wrap="square" rtlCol="0">
            <a:spAutoFit/>
          </a:bodyPr>
          <a:lstStyle/>
          <a:p>
            <a:pPr algn="ctr"/>
            <a:r>
              <a:rPr lang="en-US" altLang="ja-JP" dirty="0" smtClean="0"/>
              <a:t>Physical object identification</a:t>
            </a:r>
            <a:endParaRPr kumimoji="1" lang="ja-JP" altLang="en-US" dirty="0"/>
          </a:p>
        </p:txBody>
      </p:sp>
      <p:sp>
        <p:nvSpPr>
          <p:cNvPr id="80" name="テキスト ボックス 79"/>
          <p:cNvSpPr txBox="1"/>
          <p:nvPr/>
        </p:nvSpPr>
        <p:spPr>
          <a:xfrm>
            <a:off x="6745582" y="4247957"/>
            <a:ext cx="2146898" cy="369332"/>
          </a:xfrm>
          <a:prstGeom prst="rect">
            <a:avLst/>
          </a:prstGeom>
          <a:noFill/>
        </p:spPr>
        <p:txBody>
          <a:bodyPr wrap="square" rtlCol="0">
            <a:spAutoFit/>
          </a:bodyPr>
          <a:lstStyle/>
          <a:p>
            <a:pPr algn="ctr"/>
            <a:r>
              <a:rPr lang="en-US" altLang="ja-JP" dirty="0" smtClean="0"/>
              <a:t>Origin identification</a:t>
            </a:r>
          </a:p>
        </p:txBody>
      </p:sp>
      <p:grpSp>
        <p:nvGrpSpPr>
          <p:cNvPr id="173" name="図形グループ 172"/>
          <p:cNvGrpSpPr/>
          <p:nvPr/>
        </p:nvGrpSpPr>
        <p:grpSpPr>
          <a:xfrm>
            <a:off x="2332993" y="1946270"/>
            <a:ext cx="1441356" cy="1670295"/>
            <a:chOff x="2592751" y="1340626"/>
            <a:chExt cx="1441356" cy="1670295"/>
          </a:xfrm>
        </p:grpSpPr>
        <p:grpSp>
          <p:nvGrpSpPr>
            <p:cNvPr id="81" name="図形グループ 80"/>
            <p:cNvGrpSpPr/>
            <p:nvPr/>
          </p:nvGrpSpPr>
          <p:grpSpPr>
            <a:xfrm>
              <a:off x="2592751" y="1459965"/>
              <a:ext cx="965200" cy="1550956"/>
              <a:chOff x="3090333" y="1459965"/>
              <a:chExt cx="965200" cy="1550956"/>
            </a:xfrm>
          </p:grpSpPr>
          <p:cxnSp>
            <p:nvCxnSpPr>
              <p:cNvPr id="36" name="直線コネクタ 35"/>
              <p:cNvCxnSpPr/>
              <p:nvPr/>
            </p:nvCxnSpPr>
            <p:spPr>
              <a:xfrm>
                <a:off x="3090333" y="1657259"/>
                <a:ext cx="965200" cy="78960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3212316" y="1459965"/>
                <a:ext cx="345635" cy="15509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 name="図形グループ 22"/>
              <p:cNvGrpSpPr/>
              <p:nvPr/>
            </p:nvGrpSpPr>
            <p:grpSpPr>
              <a:xfrm>
                <a:off x="3233245" y="1652214"/>
                <a:ext cx="616138" cy="1130796"/>
                <a:chOff x="2127062" y="1801192"/>
                <a:chExt cx="616138" cy="1130796"/>
              </a:xfrm>
            </p:grpSpPr>
            <p:sp>
              <p:nvSpPr>
                <p:cNvPr id="16" name="円/楕円 15"/>
                <p:cNvSpPr/>
                <p:nvPr/>
              </p:nvSpPr>
              <p:spPr>
                <a:xfrm>
                  <a:off x="2127062" y="28269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337108" y="1801192"/>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232085" y="229356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2638177" y="2338014"/>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2443301" y="2183407"/>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127062" y="1906215"/>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2390789" y="2774453"/>
                  <a:ext cx="105023" cy="105023"/>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164" name="テキスト ボックス 163"/>
            <p:cNvSpPr txBox="1"/>
            <p:nvPr/>
          </p:nvSpPr>
          <p:spPr>
            <a:xfrm>
              <a:off x="2915816" y="1340626"/>
              <a:ext cx="1118291" cy="369332"/>
            </a:xfrm>
            <a:prstGeom prst="rect">
              <a:avLst/>
            </a:prstGeom>
            <a:noFill/>
          </p:spPr>
          <p:txBody>
            <a:bodyPr wrap="square" rtlCol="0">
              <a:spAutoFit/>
            </a:bodyPr>
            <a:lstStyle/>
            <a:p>
              <a:pPr algn="ctr"/>
              <a:r>
                <a:rPr lang="en-US" altLang="ja-JP" dirty="0" err="1" smtClean="0">
                  <a:latin typeface="Times New Roman"/>
                  <a:cs typeface="Times New Roman"/>
                </a:rPr>
                <a:t>Tracklet</a:t>
              </a:r>
              <a:endParaRPr kumimoji="1" lang="ja-JP" altLang="en-US" dirty="0">
                <a:latin typeface="Times New Roman"/>
                <a:cs typeface="Times New Roman"/>
              </a:endParaRPr>
            </a:p>
          </p:txBody>
        </p:sp>
      </p:grpSp>
      <p:grpSp>
        <p:nvGrpSpPr>
          <p:cNvPr id="172" name="図形グループ 171"/>
          <p:cNvGrpSpPr/>
          <p:nvPr/>
        </p:nvGrpSpPr>
        <p:grpSpPr>
          <a:xfrm>
            <a:off x="4010257" y="1805984"/>
            <a:ext cx="2256149" cy="1950867"/>
            <a:chOff x="4284446" y="1373598"/>
            <a:chExt cx="2256149" cy="1950867"/>
          </a:xfrm>
        </p:grpSpPr>
        <p:grpSp>
          <p:nvGrpSpPr>
            <p:cNvPr id="86" name="図形グループ 85"/>
            <p:cNvGrpSpPr/>
            <p:nvPr/>
          </p:nvGrpSpPr>
          <p:grpSpPr>
            <a:xfrm>
              <a:off x="4553020" y="1373598"/>
              <a:ext cx="1987575" cy="1659484"/>
              <a:chOff x="4523835" y="1657898"/>
              <a:chExt cx="1987575" cy="1659484"/>
            </a:xfrm>
          </p:grpSpPr>
          <p:sp>
            <p:nvSpPr>
              <p:cNvPr id="44" name="円/楕円 43"/>
              <p:cNvSpPr/>
              <p:nvPr/>
            </p:nvSpPr>
            <p:spPr>
              <a:xfrm rot="1103114">
                <a:off x="5554348" y="1657898"/>
                <a:ext cx="957062" cy="1659484"/>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83" name="図形グループ 82"/>
              <p:cNvGrpSpPr/>
              <p:nvPr/>
            </p:nvGrpSpPr>
            <p:grpSpPr>
              <a:xfrm>
                <a:off x="4523835" y="2033085"/>
                <a:ext cx="631549" cy="909111"/>
                <a:chOff x="4367170" y="1834065"/>
                <a:chExt cx="631549" cy="909111"/>
              </a:xfrm>
            </p:grpSpPr>
            <p:cxnSp>
              <p:nvCxnSpPr>
                <p:cNvPr id="40" name="直線コネクタ 39"/>
                <p:cNvCxnSpPr/>
                <p:nvPr/>
              </p:nvCxnSpPr>
              <p:spPr>
                <a:xfrm flipH="1">
                  <a:off x="4367170" y="1834065"/>
                  <a:ext cx="345634" cy="90911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4900570" y="1969378"/>
                  <a:ext cx="98149" cy="6527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テキスト ボックス 77"/>
                <p:cNvSpPr txBox="1"/>
                <p:nvPr/>
              </p:nvSpPr>
              <p:spPr>
                <a:xfrm>
                  <a:off x="4485735" y="2141233"/>
                  <a:ext cx="454138" cy="369332"/>
                </a:xfrm>
                <a:prstGeom prst="rect">
                  <a:avLst/>
                </a:prstGeom>
                <a:noFill/>
              </p:spPr>
              <p:txBody>
                <a:bodyPr wrap="square" rtlCol="0">
                  <a:spAutoFit/>
                </a:bodyPr>
                <a:lstStyle/>
                <a:p>
                  <a:pPr algn="ctr"/>
                  <a:r>
                    <a:rPr lang="en-US" altLang="ja-JP" dirty="0" smtClean="0"/>
                    <a:t>=</a:t>
                  </a:r>
                  <a:endParaRPr kumimoji="1" lang="ja-JP" altLang="en-US" dirty="0"/>
                </a:p>
              </p:txBody>
            </p:sp>
          </p:grpSp>
          <p:sp>
            <p:nvSpPr>
              <p:cNvPr id="85" name="右矢印 84"/>
              <p:cNvSpPr/>
              <p:nvPr/>
            </p:nvSpPr>
            <p:spPr>
              <a:xfrm>
                <a:off x="5235788" y="2162520"/>
                <a:ext cx="203200" cy="650240"/>
              </a:xfrm>
              <a:prstGeom prst="rightArrow">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5" name="テキスト ボックス 164"/>
            <p:cNvSpPr txBox="1"/>
            <p:nvPr/>
          </p:nvSpPr>
          <p:spPr>
            <a:xfrm>
              <a:off x="5785581" y="2955133"/>
              <a:ext cx="719267" cy="369332"/>
            </a:xfrm>
            <a:prstGeom prst="rect">
              <a:avLst/>
            </a:prstGeom>
            <a:noFill/>
          </p:spPr>
          <p:txBody>
            <a:bodyPr wrap="square" rtlCol="0">
              <a:spAutoFit/>
            </a:bodyPr>
            <a:lstStyle/>
            <a:p>
              <a:pPr algn="ctr"/>
              <a:r>
                <a:rPr lang="en-US" altLang="ja-JP" dirty="0" smtClean="0">
                  <a:latin typeface="Times New Roman"/>
                  <a:cs typeface="Times New Roman"/>
                </a:rPr>
                <a:t>Orbit</a:t>
              </a:r>
              <a:endParaRPr kumimoji="1" lang="ja-JP" altLang="en-US" i="1" baseline="-25000" dirty="0">
                <a:latin typeface="Times New Roman"/>
                <a:cs typeface="Times New Roman"/>
              </a:endParaRPr>
            </a:p>
          </p:txBody>
        </p:sp>
        <p:sp>
          <p:nvSpPr>
            <p:cNvPr id="174" name="テキスト ボックス 173"/>
            <p:cNvSpPr txBox="1"/>
            <p:nvPr/>
          </p:nvSpPr>
          <p:spPr>
            <a:xfrm>
              <a:off x="4284446" y="2603799"/>
              <a:ext cx="1097141" cy="369332"/>
            </a:xfrm>
            <a:prstGeom prst="rect">
              <a:avLst/>
            </a:prstGeom>
            <a:noFill/>
          </p:spPr>
          <p:txBody>
            <a:bodyPr wrap="square" rtlCol="0">
              <a:spAutoFit/>
            </a:bodyPr>
            <a:lstStyle/>
            <a:p>
              <a:pPr algn="ctr"/>
              <a:r>
                <a:rPr lang="en-US" altLang="ja-JP" dirty="0" err="1" smtClean="0">
                  <a:latin typeface="Times New Roman"/>
                  <a:cs typeface="Times New Roman"/>
                </a:rPr>
                <a:t>Tracklets</a:t>
              </a:r>
              <a:endParaRPr kumimoji="1" lang="ja-JP" altLang="en-US" i="1" baseline="-25000" dirty="0">
                <a:latin typeface="Times New Roman"/>
                <a:cs typeface="Times New Roman"/>
              </a:endParaRPr>
            </a:p>
          </p:txBody>
        </p:sp>
      </p:grpSp>
      <p:grpSp>
        <p:nvGrpSpPr>
          <p:cNvPr id="171" name="図形グループ 170"/>
          <p:cNvGrpSpPr/>
          <p:nvPr/>
        </p:nvGrpSpPr>
        <p:grpSpPr>
          <a:xfrm>
            <a:off x="6745583" y="1492161"/>
            <a:ext cx="2152083" cy="2578512"/>
            <a:chOff x="6962048" y="1234936"/>
            <a:chExt cx="2152083" cy="2578512"/>
          </a:xfrm>
        </p:grpSpPr>
        <p:grpSp>
          <p:nvGrpSpPr>
            <p:cNvPr id="163" name="図形グループ 162"/>
            <p:cNvGrpSpPr/>
            <p:nvPr/>
          </p:nvGrpSpPr>
          <p:grpSpPr>
            <a:xfrm>
              <a:off x="7440571" y="2501787"/>
              <a:ext cx="1534888" cy="526774"/>
              <a:chOff x="7440571" y="2501787"/>
              <a:chExt cx="1534888" cy="526774"/>
            </a:xfrm>
          </p:grpSpPr>
          <p:sp>
            <p:nvSpPr>
              <p:cNvPr id="68" name="平行四辺形 67"/>
              <p:cNvSpPr/>
              <p:nvPr/>
            </p:nvSpPr>
            <p:spPr>
              <a:xfrm>
                <a:off x="7440571" y="2501787"/>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flipH="1" flipV="1">
                <a:off x="8499344" y="280147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0" name="円/楕円 119"/>
              <p:cNvSpPr/>
              <p:nvPr/>
            </p:nvSpPr>
            <p:spPr>
              <a:xfrm flipH="1" flipV="1">
                <a:off x="8025414" y="2735550"/>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 name="円/楕円 120"/>
              <p:cNvSpPr/>
              <p:nvPr/>
            </p:nvSpPr>
            <p:spPr>
              <a:xfrm flipH="1" flipV="1">
                <a:off x="8018777" y="2715024"/>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2" name="円/楕円 121"/>
              <p:cNvSpPr/>
              <p:nvPr/>
            </p:nvSpPr>
            <p:spPr>
              <a:xfrm flipH="1" flipV="1">
                <a:off x="7975449" y="2741958"/>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0" name="円/楕円 129"/>
              <p:cNvSpPr/>
              <p:nvPr/>
            </p:nvSpPr>
            <p:spPr>
              <a:xfrm flipH="1" flipV="1">
                <a:off x="8514143" y="282867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1" name="フリーフォーム 150"/>
            <p:cNvSpPr/>
            <p:nvPr/>
          </p:nvSpPr>
          <p:spPr>
            <a:xfrm>
              <a:off x="7899399" y="2397194"/>
              <a:ext cx="119377" cy="39924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3" name="フリーフォーム 152"/>
            <p:cNvSpPr/>
            <p:nvPr/>
          </p:nvSpPr>
          <p:spPr>
            <a:xfrm flipH="1">
              <a:off x="8100286" y="2328191"/>
              <a:ext cx="151129" cy="40053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6" name="フリーフォーム 155"/>
            <p:cNvSpPr/>
            <p:nvPr/>
          </p:nvSpPr>
          <p:spPr>
            <a:xfrm>
              <a:off x="8047567" y="2254574"/>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7" name="フリーフォーム 156"/>
            <p:cNvSpPr/>
            <p:nvPr/>
          </p:nvSpPr>
          <p:spPr>
            <a:xfrm flipH="1">
              <a:off x="8575566" y="2338164"/>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0" name="フリーフォーム 159"/>
            <p:cNvSpPr/>
            <p:nvPr/>
          </p:nvSpPr>
          <p:spPr>
            <a:xfrm>
              <a:off x="8502901" y="2417470"/>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47" name="直線コネクタ 46"/>
            <p:cNvCxnSpPr/>
            <p:nvPr/>
          </p:nvCxnSpPr>
          <p:spPr>
            <a:xfrm flipV="1">
              <a:off x="7440571" y="1361397"/>
              <a:ext cx="0" cy="1741118"/>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a:off x="7440571" y="3102515"/>
              <a:ext cx="0"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7440571" y="3102515"/>
              <a:ext cx="301349" cy="43316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7440571" y="3102515"/>
              <a:ext cx="1175109" cy="97885"/>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7203440" y="3089706"/>
              <a:ext cx="237132" cy="374854"/>
            </a:xfrm>
            <a:prstGeom prst="line">
              <a:avLst/>
            </a:prstGeom>
            <a:ln w="9525" cmpd="sng">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テキスト ボックス 94"/>
            <p:cNvSpPr txBox="1"/>
            <p:nvPr/>
          </p:nvSpPr>
          <p:spPr>
            <a:xfrm>
              <a:off x="6962048"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1</a:t>
              </a:r>
              <a:endParaRPr kumimoji="1" lang="ja-JP" altLang="en-US" i="1" baseline="-25000" dirty="0">
                <a:latin typeface="Times New Roman"/>
                <a:cs typeface="Times New Roman"/>
              </a:endParaRPr>
            </a:p>
          </p:txBody>
        </p:sp>
        <p:sp>
          <p:nvSpPr>
            <p:cNvPr id="96" name="テキスト ボックス 95"/>
            <p:cNvSpPr txBox="1"/>
            <p:nvPr/>
          </p:nvSpPr>
          <p:spPr>
            <a:xfrm>
              <a:off x="7353004"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2</a:t>
              </a:r>
              <a:endParaRPr kumimoji="1" lang="ja-JP" altLang="en-US" i="1" baseline="-25000" dirty="0">
                <a:latin typeface="Times New Roman"/>
                <a:cs typeface="Times New Roman"/>
              </a:endParaRPr>
            </a:p>
          </p:txBody>
        </p:sp>
        <p:sp>
          <p:nvSpPr>
            <p:cNvPr id="97" name="テキスト ボックス 96"/>
            <p:cNvSpPr txBox="1"/>
            <p:nvPr/>
          </p:nvSpPr>
          <p:spPr>
            <a:xfrm>
              <a:off x="7662680" y="3341021"/>
              <a:ext cx="388916" cy="369332"/>
            </a:xfrm>
            <a:prstGeom prst="rect">
              <a:avLst/>
            </a:prstGeom>
            <a:noFill/>
          </p:spPr>
          <p:txBody>
            <a:bodyPr wrap="square" rtlCol="0">
              <a:spAutoFit/>
            </a:bodyPr>
            <a:lstStyle/>
            <a:p>
              <a:pPr algn="ctr"/>
              <a:r>
                <a:rPr lang="en-US" altLang="ja-JP" i="1" dirty="0" smtClean="0">
                  <a:latin typeface="Times New Roman"/>
                  <a:cs typeface="Times New Roman"/>
                </a:rPr>
                <a:t>x</a:t>
              </a:r>
              <a:r>
                <a:rPr lang="en-US" altLang="ja-JP" i="1" baseline="-25000" dirty="0" smtClean="0">
                  <a:latin typeface="Times New Roman"/>
                  <a:cs typeface="Times New Roman"/>
                </a:rPr>
                <a:t>3</a:t>
              </a:r>
              <a:endParaRPr kumimoji="1" lang="ja-JP" altLang="en-US" i="1" baseline="-25000" dirty="0">
                <a:latin typeface="Times New Roman"/>
                <a:cs typeface="Times New Roman"/>
              </a:endParaRPr>
            </a:p>
          </p:txBody>
        </p:sp>
        <p:sp>
          <p:nvSpPr>
            <p:cNvPr id="98" name="テキスト ボックス 97"/>
            <p:cNvSpPr txBox="1"/>
            <p:nvPr/>
          </p:nvSpPr>
          <p:spPr>
            <a:xfrm>
              <a:off x="8502901" y="3028561"/>
              <a:ext cx="388916" cy="369332"/>
            </a:xfrm>
            <a:prstGeom prst="rect">
              <a:avLst/>
            </a:prstGeom>
            <a:noFill/>
          </p:spPr>
          <p:txBody>
            <a:bodyPr wrap="square" rtlCol="0">
              <a:spAutoFit/>
            </a:bodyPr>
            <a:lstStyle/>
            <a:p>
              <a:pPr algn="ctr"/>
              <a:r>
                <a:rPr lang="en-US" altLang="ja-JP" i="1" dirty="0" err="1" smtClean="0">
                  <a:latin typeface="Times New Roman"/>
                  <a:cs typeface="Times New Roman"/>
                </a:rPr>
                <a:t>x</a:t>
              </a:r>
              <a:r>
                <a:rPr lang="en-US" altLang="ja-JP" i="1" baseline="-25000" dirty="0" err="1" smtClean="0">
                  <a:latin typeface="Times New Roman"/>
                  <a:cs typeface="Times New Roman"/>
                </a:rPr>
                <a:t>n</a:t>
              </a:r>
              <a:endParaRPr kumimoji="1" lang="ja-JP" altLang="en-US" i="1" baseline="-25000" dirty="0">
                <a:latin typeface="Times New Roman"/>
                <a:cs typeface="Times New Roman"/>
              </a:endParaRPr>
            </a:p>
          </p:txBody>
        </p:sp>
        <p:sp>
          <p:nvSpPr>
            <p:cNvPr id="99" name="テキスト ボックス 98"/>
            <p:cNvSpPr txBox="1"/>
            <p:nvPr/>
          </p:nvSpPr>
          <p:spPr>
            <a:xfrm rot="19936005">
              <a:off x="7579983" y="3125297"/>
              <a:ext cx="621178" cy="369332"/>
            </a:xfrm>
            <a:prstGeom prst="rect">
              <a:avLst/>
            </a:prstGeom>
            <a:noFill/>
          </p:spPr>
          <p:txBody>
            <a:bodyPr wrap="square" rtlCol="0">
              <a:spAutoFit/>
            </a:bodyPr>
            <a:lstStyle/>
            <a:p>
              <a:pPr algn="ctr"/>
              <a:r>
                <a:rPr lang="ja-JP" altLang="en-US" dirty="0" smtClean="0">
                  <a:latin typeface="Times New Roman"/>
                  <a:cs typeface="Times New Roman"/>
                </a:rPr>
                <a:t>・・・</a:t>
              </a:r>
              <a:endParaRPr kumimoji="1" lang="ja-JP" altLang="en-US" baseline="-25000" dirty="0">
                <a:latin typeface="Times New Roman"/>
                <a:cs typeface="Times New Roman"/>
              </a:endParaRPr>
            </a:p>
          </p:txBody>
        </p:sp>
        <p:grpSp>
          <p:nvGrpSpPr>
            <p:cNvPr id="162" name="図形グループ 161"/>
            <p:cNvGrpSpPr/>
            <p:nvPr/>
          </p:nvGrpSpPr>
          <p:grpSpPr>
            <a:xfrm>
              <a:off x="7440571" y="2058170"/>
              <a:ext cx="1534888" cy="526774"/>
              <a:chOff x="7440571" y="2058170"/>
              <a:chExt cx="1534888" cy="526774"/>
            </a:xfrm>
          </p:grpSpPr>
          <p:sp>
            <p:nvSpPr>
              <p:cNvPr id="72" name="平行四辺形 71"/>
              <p:cNvSpPr/>
              <p:nvPr/>
            </p:nvSpPr>
            <p:spPr>
              <a:xfrm>
                <a:off x="7440571" y="2058170"/>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6" name="円/楕円 105"/>
              <p:cNvSpPr/>
              <p:nvPr/>
            </p:nvSpPr>
            <p:spPr>
              <a:xfrm flipH="1" flipV="1">
                <a:off x="8002902" y="225017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7" name="円/楕円 106"/>
              <p:cNvSpPr/>
              <p:nvPr/>
            </p:nvSpPr>
            <p:spPr>
              <a:xfrm flipH="1" flipV="1">
                <a:off x="7849676"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8" name="円/楕円 107"/>
              <p:cNvSpPr/>
              <p:nvPr/>
            </p:nvSpPr>
            <p:spPr>
              <a:xfrm flipH="1" flipV="1">
                <a:off x="8202724" y="2282905"/>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9" name="円/楕円 108"/>
              <p:cNvSpPr/>
              <p:nvPr/>
            </p:nvSpPr>
            <p:spPr>
              <a:xfrm flipH="1" flipV="1">
                <a:off x="8455797" y="2364397"/>
                <a:ext cx="97387" cy="94920"/>
              </a:xfrm>
              <a:prstGeom prst="ellipse">
                <a:avLst/>
              </a:prstGeom>
              <a:solidFill>
                <a:srgbClr val="FF0000"/>
              </a:solidFill>
              <a:ln w="63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9" name="円/楕円 128"/>
              <p:cNvSpPr/>
              <p:nvPr/>
            </p:nvSpPr>
            <p:spPr>
              <a:xfrm flipH="1" flipV="1">
                <a:off x="8595635" y="228713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0" name="フリーフォーム 149"/>
            <p:cNvSpPr/>
            <p:nvPr/>
          </p:nvSpPr>
          <p:spPr>
            <a:xfrm>
              <a:off x="7813675" y="1997075"/>
              <a:ext cx="85725" cy="412750"/>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2" name="フリーフォーム 151"/>
            <p:cNvSpPr/>
            <p:nvPr/>
          </p:nvSpPr>
          <p:spPr>
            <a:xfrm flipH="1">
              <a:off x="8251415" y="1796246"/>
              <a:ext cx="204381" cy="533714"/>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4" name="フリーフォーム 153"/>
            <p:cNvSpPr/>
            <p:nvPr/>
          </p:nvSpPr>
          <p:spPr>
            <a:xfrm flipH="1">
              <a:off x="8644762" y="1799406"/>
              <a:ext cx="71121" cy="538758"/>
            </a:xfrm>
            <a:custGeom>
              <a:avLst/>
              <a:gdLst>
                <a:gd name="connsiteX0" fmla="*/ 0 w 85725"/>
                <a:gd name="connsiteY0" fmla="*/ 0 h 412750"/>
                <a:gd name="connsiteX1" fmla="*/ 85725 w 85725"/>
                <a:gd name="connsiteY1" fmla="*/ 412750 h 412750"/>
              </a:gdLst>
              <a:ahLst/>
              <a:cxnLst>
                <a:cxn ang="0">
                  <a:pos x="connsiteX0" y="connsiteY0"/>
                </a:cxn>
                <a:cxn ang="0">
                  <a:pos x="connsiteX1" y="connsiteY1"/>
                </a:cxn>
              </a:cxnLst>
              <a:rect l="l" t="t" r="r" b="b"/>
              <a:pathLst>
                <a:path w="85725" h="412750">
                  <a:moveTo>
                    <a:pt x="0" y="0"/>
                  </a:moveTo>
                  <a:lnTo>
                    <a:pt x="85725" y="412750"/>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5" name="フリーフォーム 154"/>
            <p:cNvSpPr/>
            <p:nvPr/>
          </p:nvSpPr>
          <p:spPr>
            <a:xfrm>
              <a:off x="8026400" y="1794933"/>
              <a:ext cx="25400" cy="499534"/>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58" name="フリーフォーム 157"/>
            <p:cNvSpPr/>
            <p:nvPr/>
          </p:nvSpPr>
          <p:spPr>
            <a:xfrm>
              <a:off x="8462326" y="2006608"/>
              <a:ext cx="45719" cy="412750"/>
            </a:xfrm>
            <a:custGeom>
              <a:avLst/>
              <a:gdLst>
                <a:gd name="connsiteX0" fmla="*/ 0 w 25400"/>
                <a:gd name="connsiteY0" fmla="*/ 0 h 499534"/>
                <a:gd name="connsiteX1" fmla="*/ 25400 w 25400"/>
                <a:gd name="connsiteY1" fmla="*/ 499534 h 499534"/>
              </a:gdLst>
              <a:ahLst/>
              <a:cxnLst>
                <a:cxn ang="0">
                  <a:pos x="connsiteX0" y="connsiteY0"/>
                </a:cxn>
                <a:cxn ang="0">
                  <a:pos x="connsiteX1" y="connsiteY1"/>
                </a:cxn>
              </a:cxnLst>
              <a:rect l="l" t="t" r="r" b="b"/>
              <a:pathLst>
                <a:path w="25400" h="499534">
                  <a:moveTo>
                    <a:pt x="0" y="0"/>
                  </a:moveTo>
                  <a:lnTo>
                    <a:pt x="25400" y="499534"/>
                  </a:lnTo>
                </a:path>
              </a:pathLst>
            </a:custGeom>
            <a:ln w="1905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nvGrpSpPr>
            <p:cNvPr id="161" name="図形グループ 160"/>
            <p:cNvGrpSpPr/>
            <p:nvPr/>
          </p:nvGrpSpPr>
          <p:grpSpPr>
            <a:xfrm>
              <a:off x="7440571" y="1614553"/>
              <a:ext cx="1534888" cy="1323361"/>
              <a:chOff x="7440571" y="1614553"/>
              <a:chExt cx="1534888" cy="1323361"/>
            </a:xfrm>
          </p:grpSpPr>
          <p:sp>
            <p:nvSpPr>
              <p:cNvPr id="73" name="平行四辺形 72"/>
              <p:cNvSpPr/>
              <p:nvPr/>
            </p:nvSpPr>
            <p:spPr>
              <a:xfrm>
                <a:off x="7440571" y="1614553"/>
                <a:ext cx="1534888" cy="526774"/>
              </a:xfrm>
              <a:prstGeom prst="parallelogram">
                <a:avLst>
                  <a:gd name="adj" fmla="val 65297"/>
                </a:avLst>
              </a:prstGeom>
              <a:solidFill>
                <a:schemeClr val="accent6">
                  <a:lumMod val="20000"/>
                  <a:lumOff val="80000"/>
                  <a:alpha val="58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円/楕円 101"/>
              <p:cNvSpPr/>
              <p:nvPr/>
            </p:nvSpPr>
            <p:spPr>
              <a:xfrm flipH="1" flipV="1">
                <a:off x="7976722" y="170132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3" name="円/楕円 102"/>
              <p:cNvSpPr/>
              <p:nvPr/>
            </p:nvSpPr>
            <p:spPr>
              <a:xfrm flipH="1" flipV="1">
                <a:off x="8405514" y="170937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4" name="円/楕円 103"/>
              <p:cNvSpPr/>
              <p:nvPr/>
            </p:nvSpPr>
            <p:spPr>
              <a:xfrm flipH="1" flipV="1">
                <a:off x="7746090" y="191168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5" name="円/楕円 104"/>
              <p:cNvSpPr/>
              <p:nvPr/>
            </p:nvSpPr>
            <p:spPr>
              <a:xfrm flipH="1" flipV="1">
                <a:off x="8410658" y="1959043"/>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8" name="円/楕円 127"/>
              <p:cNvSpPr/>
              <p:nvPr/>
            </p:nvSpPr>
            <p:spPr>
              <a:xfrm flipH="1" flipV="1">
                <a:off x="8671764" y="1710839"/>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円/楕円 88"/>
              <p:cNvSpPr/>
              <p:nvPr/>
            </p:nvSpPr>
            <p:spPr>
              <a:xfrm flipH="1" flipV="1">
                <a:off x="8202721" y="1653865"/>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円/楕円 89"/>
              <p:cNvSpPr/>
              <p:nvPr/>
            </p:nvSpPr>
            <p:spPr>
              <a:xfrm flipH="1" flipV="1">
                <a:off x="8219653" y="1664290"/>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 name="円/楕円 90"/>
              <p:cNvSpPr/>
              <p:nvPr/>
            </p:nvSpPr>
            <p:spPr>
              <a:xfrm flipH="1" flipV="1">
                <a:off x="8116164" y="1864228"/>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円/楕円 91"/>
              <p:cNvSpPr/>
              <p:nvPr/>
            </p:nvSpPr>
            <p:spPr>
              <a:xfrm flipH="1" flipV="1">
                <a:off x="8138634" y="1876486"/>
                <a:ext cx="97387" cy="94920"/>
              </a:xfrm>
              <a:prstGeom prst="ellipse">
                <a:avLst/>
              </a:prstGeom>
              <a:solidFill>
                <a:srgbClr val="FF0000"/>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0" name="円/楕円 99"/>
              <p:cNvSpPr/>
              <p:nvPr/>
            </p:nvSpPr>
            <p:spPr>
              <a:xfrm rot="2121418" flipH="1" flipV="1">
                <a:off x="8183711" y="1646642"/>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100"/>
              <p:cNvSpPr/>
              <p:nvPr/>
            </p:nvSpPr>
            <p:spPr>
              <a:xfrm rot="2121418" flipH="1" flipV="1">
                <a:off x="8099001" y="1853853"/>
                <a:ext cx="152400" cy="124372"/>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1" name="円/楕円 110"/>
              <p:cNvSpPr/>
              <p:nvPr/>
            </p:nvSpPr>
            <p:spPr>
              <a:xfrm flipH="1" flipV="1">
                <a:off x="7949822" y="2699388"/>
                <a:ext cx="203489"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2" name="円/楕円 111"/>
              <p:cNvSpPr/>
              <p:nvPr/>
            </p:nvSpPr>
            <p:spPr>
              <a:xfrm flipH="1" flipV="1">
                <a:off x="8479258" y="2784539"/>
                <a:ext cx="153354" cy="153375"/>
              </a:xfrm>
              <a:prstGeom prst="ellipse">
                <a:avLst/>
              </a:prstGeom>
              <a:noFill/>
              <a:ln w="127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6" name="テキスト ボックス 165"/>
            <p:cNvSpPr txBox="1"/>
            <p:nvPr/>
          </p:nvSpPr>
          <p:spPr>
            <a:xfrm>
              <a:off x="7952347" y="3257911"/>
              <a:ext cx="1161784" cy="555537"/>
            </a:xfrm>
            <a:prstGeom prst="rect">
              <a:avLst/>
            </a:prstGeom>
            <a:noFill/>
          </p:spPr>
          <p:txBody>
            <a:bodyPr wrap="square" rtlCol="0">
              <a:spAutoFit/>
            </a:bodyPr>
            <a:lstStyle/>
            <a:p>
              <a:pPr>
                <a:lnSpc>
                  <a:spcPct val="70000"/>
                </a:lnSpc>
              </a:pPr>
              <a:r>
                <a:rPr lang="en-US" altLang="ja-JP" sz="1400" dirty="0" smtClean="0">
                  <a:latin typeface="Times New Roman"/>
                  <a:cs typeface="Times New Roman"/>
                </a:rPr>
                <a:t>Orbital elements space</a:t>
              </a:r>
              <a:endParaRPr kumimoji="1" lang="ja-JP" altLang="en-US" sz="1400" i="1" baseline="-25000" dirty="0">
                <a:latin typeface="Times New Roman"/>
                <a:cs typeface="Times New Roman"/>
              </a:endParaRPr>
            </a:p>
          </p:txBody>
        </p:sp>
        <p:sp>
          <p:nvSpPr>
            <p:cNvPr id="167" name="テキスト ボックス 166"/>
            <p:cNvSpPr txBox="1"/>
            <p:nvPr/>
          </p:nvSpPr>
          <p:spPr>
            <a:xfrm>
              <a:off x="7396517" y="1234936"/>
              <a:ext cx="1219163" cy="300082"/>
            </a:xfrm>
            <a:prstGeom prst="rect">
              <a:avLst/>
            </a:prstGeom>
            <a:noFill/>
          </p:spPr>
          <p:txBody>
            <a:bodyPr wrap="square" rtlCol="0">
              <a:spAutoFit/>
            </a:bodyPr>
            <a:lstStyle/>
            <a:p>
              <a:pPr>
                <a:lnSpc>
                  <a:spcPct val="70000"/>
                </a:lnSpc>
              </a:pPr>
              <a:r>
                <a:rPr lang="en-US" altLang="ja-JP" dirty="0" smtClean="0">
                  <a:latin typeface="Times New Roman"/>
                  <a:cs typeface="Times New Roman"/>
                </a:rPr>
                <a:t>time</a:t>
              </a:r>
              <a:endParaRPr kumimoji="1" lang="ja-JP" altLang="en-US" baseline="-25000" dirty="0">
                <a:latin typeface="Times New Roman"/>
                <a:cs typeface="Times New Roman"/>
              </a:endParaRPr>
            </a:p>
          </p:txBody>
        </p:sp>
      </p:grpSp>
      <p:sp>
        <p:nvSpPr>
          <p:cNvPr id="125" name="コンテンツ プレースホルダー 2"/>
          <p:cNvSpPr>
            <a:spLocks noGrp="1"/>
          </p:cNvSpPr>
          <p:nvPr>
            <p:ph idx="1"/>
          </p:nvPr>
        </p:nvSpPr>
        <p:spPr>
          <a:xfrm>
            <a:off x="204704" y="1337732"/>
            <a:ext cx="6460256" cy="3528615"/>
          </a:xfrm>
          <a:solidFill>
            <a:schemeClr val="bg1">
              <a:alpha val="94000"/>
            </a:schemeClr>
          </a:solidFill>
        </p:spPr>
        <p:txBody>
          <a:bodyPr anchor="t">
            <a:normAutofit/>
          </a:bodyPr>
          <a:lstStyle/>
          <a:p>
            <a:pPr marL="538163" lvl="1" indent="-355600">
              <a:lnSpc>
                <a:spcPct val="140000"/>
              </a:lnSpc>
              <a:buFont typeface="Wingdings" charset="2"/>
              <a:buChar char="ü"/>
            </a:pPr>
            <a:r>
              <a:rPr lang="en-US" altLang="ja-JP" sz="2400" b="1" dirty="0" smtClean="0">
                <a:solidFill>
                  <a:srgbClr val="FF0000"/>
                </a:solidFill>
              </a:rPr>
              <a:t>Identification</a:t>
            </a:r>
            <a:r>
              <a:rPr lang="en-US" altLang="ja-JP" sz="2400" dirty="0" smtClean="0"/>
              <a:t> </a:t>
            </a:r>
            <a:r>
              <a:rPr lang="en-US" altLang="ja-JP" sz="2400" dirty="0"/>
              <a:t>of </a:t>
            </a:r>
            <a:r>
              <a:rPr lang="en-US" altLang="ja-JP" sz="2400" dirty="0" smtClean="0"/>
              <a:t>a physical object to</a:t>
            </a:r>
            <a:br>
              <a:rPr lang="en-US" altLang="ja-JP" sz="2400" dirty="0" smtClean="0"/>
            </a:br>
            <a:r>
              <a:rPr lang="en-US" altLang="ja-JP" sz="2400" dirty="0" smtClean="0"/>
              <a:t>a </a:t>
            </a:r>
            <a:r>
              <a:rPr lang="en-US" altLang="ja-JP" sz="2400" dirty="0"/>
              <a:t>right </a:t>
            </a:r>
            <a:r>
              <a:rPr lang="en-US" altLang="ja-JP" sz="2400" b="1" dirty="0" smtClean="0">
                <a:solidFill>
                  <a:srgbClr val="FF0000"/>
                </a:solidFill>
              </a:rPr>
              <a:t>origin</a:t>
            </a:r>
            <a:endParaRPr lang="en-US" altLang="ja-JP" sz="2400" dirty="0"/>
          </a:p>
        </p:txBody>
      </p:sp>
      <p:pic>
        <p:nvPicPr>
          <p:cNvPr id="126" name="図 125" descr="isnicn_rev.png"/>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2811" y="2362881"/>
            <a:ext cx="4398043" cy="4398043"/>
          </a:xfrm>
          <a:prstGeom prst="rect">
            <a:avLst/>
          </a:prstGeom>
        </p:spPr>
      </p:pic>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3227939931"/>
      </p:ext>
    </p:extLst>
  </p:cSld>
  <p:clrMapOvr>
    <a:masterClrMapping/>
  </p:clrMapOvr>
  <mc:AlternateContent xmlns:mc="http://schemas.openxmlformats.org/markup-compatibility/2006" xmlns:p14="http://schemas.microsoft.com/office/powerpoint/2010/main">
    <mc:Choice Requires="p14">
      <p:transition spd="med" p14:dur="600">
        <p:wipe dir="r"/>
      </p:transition>
    </mc:Choice>
    <mc:Fallback xmlns="">
      <p:transition xmlns:p14="http://schemas.microsoft.com/office/powerpoint/2010/main" spd="med">
        <p:wipe dir="r"/>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Macintosh HD:Users:m0g3p0n:Desktop:Histogram_icnisn_mc100_norm.png"/>
          <p:cNvPicPr/>
          <p:nvPr/>
        </p:nvPicPr>
        <p:blipFill rotWithShape="1">
          <a:blip r:embed="rId2" cstate="screen">
            <a:alphaModFix/>
            <a:extLst>
              <a:ext uri="{28A0092B-C50C-407E-A947-70E740481C1C}">
                <a14:useLocalDpi xmlns:a14="http://schemas.microsoft.com/office/drawing/2010/main"/>
              </a:ext>
            </a:extLst>
          </a:blip>
          <a:srcRect/>
          <a:stretch/>
        </p:blipFill>
        <p:spPr bwMode="auto">
          <a:xfrm>
            <a:off x="254000" y="1225216"/>
            <a:ext cx="4750048" cy="5105734"/>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lstStyle/>
          <a:p>
            <a:r>
              <a:rPr kumimoji="1" lang="en-US" altLang="ja-JP" dirty="0" smtClean="0"/>
              <a:t>Origin identification (3)</a:t>
            </a:r>
            <a:endParaRPr kumimoji="1" lang="ja-JP" altLang="en-US" dirty="0"/>
          </a:p>
        </p:txBody>
      </p:sp>
      <p:sp>
        <p:nvSpPr>
          <p:cNvPr id="3" name="コンテンツ プレースホルダー 2"/>
          <p:cNvSpPr>
            <a:spLocks noGrp="1"/>
          </p:cNvSpPr>
          <p:nvPr>
            <p:ph idx="1"/>
          </p:nvPr>
        </p:nvSpPr>
        <p:spPr>
          <a:xfrm>
            <a:off x="5033380" y="1326004"/>
            <a:ext cx="3844137" cy="2052195"/>
          </a:xfrm>
        </p:spPr>
        <p:txBody>
          <a:bodyPr>
            <a:normAutofit/>
          </a:bodyPr>
          <a:lstStyle/>
          <a:p>
            <a:pPr marL="0" indent="0">
              <a:buNone/>
            </a:pPr>
            <a:r>
              <a:rPr lang="en-US" altLang="ja-JP" sz="2400" dirty="0" smtClean="0"/>
              <a:t>1968-081E fragments, whose cumulative probability is 97%.</a:t>
            </a:r>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29</a:t>
            </a:fld>
            <a:endParaRPr kumimoji="1" lang="ja-JP" altLang="en-US"/>
          </a:p>
        </p:txBody>
      </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36599911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4800" dirty="0" smtClean="0"/>
              <a:t>Breakup fragments</a:t>
            </a:r>
            <a:endParaRPr kumimoji="1" lang="ja-JP" altLang="en-US" sz="4800" dirty="0"/>
          </a:p>
        </p:txBody>
      </p:sp>
      <p:sp>
        <p:nvSpPr>
          <p:cNvPr id="6" name="スライド番号プレースホルダー 5"/>
          <p:cNvSpPr>
            <a:spLocks noGrp="1"/>
          </p:cNvSpPr>
          <p:nvPr>
            <p:ph type="sldNum" sz="quarter" idx="12"/>
          </p:nvPr>
        </p:nvSpPr>
        <p:spPr/>
        <p:txBody>
          <a:bodyPr/>
          <a:lstStyle/>
          <a:p>
            <a:fld id="{FD39CE96-57A3-DA4F-AF9D-B1017772B706}" type="slidenum">
              <a:rPr kumimoji="1" lang="ja-JP" altLang="en-US" smtClean="0"/>
              <a:t>3</a:t>
            </a:fld>
            <a:endParaRPr kumimoji="1" lang="ja-JP" altLang="en-US"/>
          </a:p>
        </p:txBody>
      </p:sp>
      <p:grpSp>
        <p:nvGrpSpPr>
          <p:cNvPr id="5" name="図形グループ 4"/>
          <p:cNvGrpSpPr/>
          <p:nvPr/>
        </p:nvGrpSpPr>
        <p:grpSpPr>
          <a:xfrm>
            <a:off x="457200" y="3813101"/>
            <a:ext cx="8229600" cy="1602603"/>
            <a:chOff x="457200" y="3813101"/>
            <a:chExt cx="8229600" cy="1602603"/>
          </a:xfrm>
        </p:grpSpPr>
        <p:sp>
          <p:nvSpPr>
            <p:cNvPr id="51" name="テキスト ボックス 50"/>
            <p:cNvSpPr txBox="1"/>
            <p:nvPr/>
          </p:nvSpPr>
          <p:spPr>
            <a:xfrm>
              <a:off x="457200" y="3813101"/>
              <a:ext cx="8229600" cy="567337"/>
            </a:xfrm>
            <a:prstGeom prst="rect">
              <a:avLst/>
            </a:prstGeom>
            <a:noFill/>
          </p:spPr>
          <p:txBody>
            <a:bodyPr wrap="square" rtlCol="0">
              <a:spAutoFit/>
            </a:bodyPr>
            <a:lstStyle/>
            <a:p>
              <a:pPr algn="ctr"/>
              <a:r>
                <a:rPr lang="en-US" altLang="ja-JP" sz="3200" b="1" u="sng" dirty="0" smtClean="0"/>
                <a:t>Properties of b</a:t>
              </a:r>
              <a:r>
                <a:rPr kumimoji="1" lang="en-US" altLang="ja-JP" sz="3200" b="1" u="sng" dirty="0" smtClean="0"/>
                <a:t>reakup fragments</a:t>
              </a:r>
              <a:endParaRPr kumimoji="1" lang="ja-JP" altLang="en-US" sz="3200" b="1" u="sng" dirty="0"/>
            </a:p>
          </p:txBody>
        </p:sp>
        <p:sp>
          <p:nvSpPr>
            <p:cNvPr id="54" name="テキスト ボックス 53"/>
            <p:cNvSpPr txBox="1"/>
            <p:nvPr/>
          </p:nvSpPr>
          <p:spPr>
            <a:xfrm>
              <a:off x="457200" y="4283023"/>
              <a:ext cx="8229600" cy="1132681"/>
            </a:xfrm>
            <a:prstGeom prst="rect">
              <a:avLst/>
            </a:prstGeom>
            <a:noFill/>
          </p:spPr>
          <p:txBody>
            <a:bodyPr wrap="square" rtlCol="0">
              <a:spAutoFit/>
            </a:bodyPr>
            <a:lstStyle/>
            <a:p>
              <a:pPr algn="ctr">
                <a:lnSpc>
                  <a:spcPct val="110000"/>
                </a:lnSpc>
              </a:pPr>
              <a:r>
                <a:rPr lang="en-US" altLang="ja-JP" sz="3200" dirty="0" smtClean="0"/>
                <a:t>Small size (</a:t>
              </a:r>
              <a:r>
                <a:rPr lang="en-US" altLang="ja-JP" sz="3200" b="1" dirty="0" smtClean="0">
                  <a:solidFill>
                    <a:srgbClr val="0000FF"/>
                  </a:solidFill>
                </a:rPr>
                <a:t>&lt;1m</a:t>
              </a:r>
              <a:r>
                <a:rPr lang="en-US" altLang="ja-JP" sz="3200" dirty="0" smtClean="0"/>
                <a:t>) = </a:t>
              </a:r>
              <a:r>
                <a:rPr lang="en-US" altLang="ja-JP" sz="3200" b="1" dirty="0" smtClean="0">
                  <a:solidFill>
                    <a:srgbClr val="FF0000"/>
                  </a:solidFill>
                </a:rPr>
                <a:t>Faint objects</a:t>
              </a:r>
            </a:p>
            <a:p>
              <a:pPr algn="ctr">
                <a:lnSpc>
                  <a:spcPct val="110000"/>
                </a:lnSpc>
              </a:pPr>
              <a:r>
                <a:rPr lang="en-US" altLang="ja-JP" sz="3200" dirty="0" smtClean="0"/>
                <a:t>Large part </a:t>
              </a:r>
              <a:r>
                <a:rPr lang="en-US" altLang="ja-JP" sz="3200" b="1" dirty="0" smtClean="0">
                  <a:solidFill>
                    <a:srgbClr val="0000FF"/>
                  </a:solidFill>
                </a:rPr>
                <a:t>remains lost </a:t>
              </a:r>
              <a:r>
                <a:rPr lang="en-US" altLang="ja-JP" sz="3200" dirty="0" smtClean="0"/>
                <a:t>= </a:t>
              </a:r>
              <a:r>
                <a:rPr lang="en-US" altLang="ja-JP" sz="3200" b="1" dirty="0" smtClean="0">
                  <a:solidFill>
                    <a:srgbClr val="FF0000"/>
                  </a:solidFill>
                </a:rPr>
                <a:t>Uncertainties in states </a:t>
              </a:r>
              <a:endParaRPr kumimoji="1" lang="ja-JP" altLang="en-US" sz="3200" b="1" dirty="0">
                <a:solidFill>
                  <a:srgbClr val="FF0000"/>
                </a:solidFill>
              </a:endParaRPr>
            </a:p>
          </p:txBody>
        </p:sp>
      </p:grpSp>
      <p:sp>
        <p:nvSpPr>
          <p:cNvPr id="118" name="テキスト ボックス 117"/>
          <p:cNvSpPr txBox="1"/>
          <p:nvPr/>
        </p:nvSpPr>
        <p:spPr>
          <a:xfrm>
            <a:off x="457200" y="5422317"/>
            <a:ext cx="8229600" cy="707886"/>
          </a:xfrm>
          <a:prstGeom prst="rect">
            <a:avLst/>
          </a:prstGeom>
          <a:noFill/>
        </p:spPr>
        <p:txBody>
          <a:bodyPr wrap="square" rtlCol="0">
            <a:spAutoFit/>
          </a:bodyPr>
          <a:lstStyle/>
          <a:p>
            <a:pPr algn="ctr"/>
            <a:r>
              <a:rPr lang="en-US" altLang="ja-JP" sz="4000" b="1" dirty="0" smtClean="0"/>
              <a:t>Necessity of predictive analyses</a:t>
            </a:r>
            <a:endParaRPr kumimoji="1" lang="ja-JP" altLang="en-US" sz="4000" b="1" dirty="0"/>
          </a:p>
        </p:txBody>
      </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pic>
        <p:nvPicPr>
          <p:cNvPr id="46" name="図 63" descr="cape054f.jpe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rot="10800000">
            <a:off x="2483006" y="1660585"/>
            <a:ext cx="1532447" cy="195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爆発 2 46"/>
          <p:cNvSpPr/>
          <p:nvPr/>
        </p:nvSpPr>
        <p:spPr>
          <a:xfrm>
            <a:off x="3203541" y="2005737"/>
            <a:ext cx="1431481" cy="1316402"/>
          </a:xfrm>
          <a:prstGeom prst="irregularSeal2">
            <a:avLst/>
          </a:prstGeom>
          <a:solidFill>
            <a:srgbClr val="FF6600">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8" name="図形グループ 47"/>
          <p:cNvGrpSpPr/>
          <p:nvPr/>
        </p:nvGrpSpPr>
        <p:grpSpPr>
          <a:xfrm>
            <a:off x="3908037" y="1585867"/>
            <a:ext cx="2657713" cy="2029762"/>
            <a:chOff x="3908037" y="1585867"/>
            <a:chExt cx="2657713" cy="2029762"/>
          </a:xfrm>
        </p:grpSpPr>
        <p:grpSp>
          <p:nvGrpSpPr>
            <p:cNvPr id="50" name="図形グループ 49"/>
            <p:cNvGrpSpPr/>
            <p:nvPr/>
          </p:nvGrpSpPr>
          <p:grpSpPr>
            <a:xfrm flipV="1">
              <a:off x="5397020" y="1660584"/>
              <a:ext cx="1168730" cy="1955045"/>
              <a:chOff x="15912161" y="8616947"/>
              <a:chExt cx="2207113" cy="3692043"/>
            </a:xfrm>
            <a:solidFill>
              <a:schemeClr val="tx1">
                <a:lumMod val="65000"/>
                <a:lumOff val="35000"/>
              </a:schemeClr>
            </a:solidFill>
          </p:grpSpPr>
          <p:sp>
            <p:nvSpPr>
              <p:cNvPr id="57" name="角丸四角形 56"/>
              <p:cNvSpPr/>
              <p:nvPr/>
            </p:nvSpPr>
            <p:spPr bwMode="auto">
              <a:xfrm>
                <a:off x="15912161" y="11083718"/>
                <a:ext cx="2207113" cy="1225272"/>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8" name="角丸四角形 57"/>
              <p:cNvSpPr/>
              <p:nvPr/>
            </p:nvSpPr>
            <p:spPr bwMode="auto">
              <a:xfrm>
                <a:off x="15912161" y="10661772"/>
                <a:ext cx="1273963" cy="292118"/>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59" name="角丸四角形 58"/>
              <p:cNvSpPr/>
              <p:nvPr/>
            </p:nvSpPr>
            <p:spPr bwMode="auto">
              <a:xfrm>
                <a:off x="17380869" y="10645544"/>
                <a:ext cx="738405" cy="308346"/>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0" name="角丸四角形 59"/>
              <p:cNvSpPr/>
              <p:nvPr/>
            </p:nvSpPr>
            <p:spPr bwMode="auto">
              <a:xfrm>
                <a:off x="15912161" y="10337198"/>
                <a:ext cx="1273963"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1" name="角丸四角形 60"/>
              <p:cNvSpPr/>
              <p:nvPr/>
            </p:nvSpPr>
            <p:spPr bwMode="auto">
              <a:xfrm>
                <a:off x="17380869" y="10337198"/>
                <a:ext cx="738405"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2" name="角丸四角形 61"/>
              <p:cNvSpPr/>
              <p:nvPr/>
            </p:nvSpPr>
            <p:spPr bwMode="auto">
              <a:xfrm>
                <a:off x="15912161" y="9890903"/>
                <a:ext cx="438175" cy="316462"/>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3" name="角丸四角形 62"/>
              <p:cNvSpPr/>
              <p:nvPr/>
            </p:nvSpPr>
            <p:spPr bwMode="auto">
              <a:xfrm>
                <a:off x="15912161"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4" name="角丸四角形 63"/>
              <p:cNvSpPr/>
              <p:nvPr/>
            </p:nvSpPr>
            <p:spPr bwMode="auto">
              <a:xfrm>
                <a:off x="16447708" y="9890903"/>
                <a:ext cx="438175" cy="316462"/>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5" name="角丸四角形 64"/>
              <p:cNvSpPr/>
              <p:nvPr/>
            </p:nvSpPr>
            <p:spPr bwMode="auto">
              <a:xfrm>
                <a:off x="17015715" y="9890903"/>
                <a:ext cx="438175" cy="316462"/>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6" name="角丸四角形 65"/>
              <p:cNvSpPr/>
              <p:nvPr/>
            </p:nvSpPr>
            <p:spPr bwMode="auto">
              <a:xfrm>
                <a:off x="17583727" y="9890903"/>
                <a:ext cx="527440" cy="324574"/>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7" name="角丸四角形 66"/>
              <p:cNvSpPr/>
              <p:nvPr/>
            </p:nvSpPr>
            <p:spPr bwMode="auto">
              <a:xfrm>
                <a:off x="16463938"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8" name="角丸四角形 67"/>
              <p:cNvSpPr/>
              <p:nvPr/>
            </p:nvSpPr>
            <p:spPr bwMode="auto">
              <a:xfrm>
                <a:off x="17015715"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9" name="角丸四角形 68"/>
              <p:cNvSpPr/>
              <p:nvPr/>
            </p:nvSpPr>
            <p:spPr bwMode="auto">
              <a:xfrm>
                <a:off x="17697324"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0" name="角丸四角形 69"/>
              <p:cNvSpPr/>
              <p:nvPr/>
            </p:nvSpPr>
            <p:spPr bwMode="auto">
              <a:xfrm>
                <a:off x="15912161" y="9241751"/>
                <a:ext cx="235322"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1" name="角丸四角形 70"/>
              <p:cNvSpPr/>
              <p:nvPr/>
            </p:nvSpPr>
            <p:spPr bwMode="auto">
              <a:xfrm>
                <a:off x="16277310" y="9241751"/>
                <a:ext cx="235317"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2" name="角丸四角形 71"/>
              <p:cNvSpPr/>
              <p:nvPr/>
            </p:nvSpPr>
            <p:spPr bwMode="auto">
              <a:xfrm>
                <a:off x="16650571" y="9241751"/>
                <a:ext cx="227205"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3" name="角丸四角形 72"/>
              <p:cNvSpPr/>
              <p:nvPr/>
            </p:nvSpPr>
            <p:spPr bwMode="auto">
              <a:xfrm>
                <a:off x="17015715" y="9241751"/>
                <a:ext cx="235322"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4" name="角丸四角形 73"/>
              <p:cNvSpPr/>
              <p:nvPr/>
            </p:nvSpPr>
            <p:spPr bwMode="auto">
              <a:xfrm>
                <a:off x="17380869" y="9241751"/>
                <a:ext cx="235317"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5" name="角丸四角形 74"/>
              <p:cNvSpPr/>
              <p:nvPr/>
            </p:nvSpPr>
            <p:spPr bwMode="auto">
              <a:xfrm>
                <a:off x="17754130" y="9241751"/>
                <a:ext cx="357032" cy="20286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6" name="角丸四角形 75"/>
              <p:cNvSpPr/>
              <p:nvPr/>
            </p:nvSpPr>
            <p:spPr bwMode="auto">
              <a:xfrm>
                <a:off x="15912161" y="8925293"/>
                <a:ext cx="235322"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7" name="角丸四角形 76"/>
              <p:cNvSpPr/>
              <p:nvPr/>
            </p:nvSpPr>
            <p:spPr bwMode="auto">
              <a:xfrm>
                <a:off x="16277310" y="8925293"/>
                <a:ext cx="235317"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8" name="角丸四角形 77"/>
              <p:cNvSpPr/>
              <p:nvPr/>
            </p:nvSpPr>
            <p:spPr bwMode="auto">
              <a:xfrm>
                <a:off x="16650571" y="8925293"/>
                <a:ext cx="227205"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9" name="角丸四角形 78"/>
              <p:cNvSpPr/>
              <p:nvPr/>
            </p:nvSpPr>
            <p:spPr bwMode="auto">
              <a:xfrm>
                <a:off x="17015715" y="8925293"/>
                <a:ext cx="235322"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0" name="角丸四角形 79"/>
              <p:cNvSpPr/>
              <p:nvPr/>
            </p:nvSpPr>
            <p:spPr bwMode="auto">
              <a:xfrm>
                <a:off x="17380869" y="8925293"/>
                <a:ext cx="235317"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1" name="角丸四角形 80"/>
              <p:cNvSpPr/>
              <p:nvPr/>
            </p:nvSpPr>
            <p:spPr bwMode="auto">
              <a:xfrm>
                <a:off x="17754130" y="8925293"/>
                <a:ext cx="357032" cy="210973"/>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2" name="角丸四角形 81"/>
              <p:cNvSpPr/>
              <p:nvPr/>
            </p:nvSpPr>
            <p:spPr bwMode="auto">
              <a:xfrm>
                <a:off x="15912161" y="8616947"/>
                <a:ext cx="235322"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3" name="角丸四角形 82"/>
              <p:cNvSpPr/>
              <p:nvPr/>
            </p:nvSpPr>
            <p:spPr bwMode="auto">
              <a:xfrm>
                <a:off x="16277310" y="8616947"/>
                <a:ext cx="235317"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4" name="角丸四角形 83"/>
              <p:cNvSpPr/>
              <p:nvPr/>
            </p:nvSpPr>
            <p:spPr bwMode="auto">
              <a:xfrm>
                <a:off x="16650571" y="8616947"/>
                <a:ext cx="227205"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5" name="角丸四角形 84"/>
              <p:cNvSpPr/>
              <p:nvPr/>
            </p:nvSpPr>
            <p:spPr bwMode="auto">
              <a:xfrm>
                <a:off x="17015715" y="8616947"/>
                <a:ext cx="235322"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6" name="角丸四角形 85"/>
              <p:cNvSpPr/>
              <p:nvPr/>
            </p:nvSpPr>
            <p:spPr bwMode="auto">
              <a:xfrm>
                <a:off x="17380869" y="8616947"/>
                <a:ext cx="235317"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7" name="角丸四角形 86"/>
              <p:cNvSpPr/>
              <p:nvPr/>
            </p:nvSpPr>
            <p:spPr bwMode="auto">
              <a:xfrm>
                <a:off x="17754130" y="8616947"/>
                <a:ext cx="357032" cy="210973"/>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pSp>
        <p:sp>
          <p:nvSpPr>
            <p:cNvPr id="55" name="右矢印 54"/>
            <p:cNvSpPr/>
            <p:nvPr/>
          </p:nvSpPr>
          <p:spPr>
            <a:xfrm>
              <a:off x="4152422" y="2320143"/>
              <a:ext cx="1130300" cy="635929"/>
            </a:xfrm>
            <a:prstGeom prst="righ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908037" y="1585867"/>
              <a:ext cx="1612723" cy="461665"/>
            </a:xfrm>
            <a:prstGeom prst="rect">
              <a:avLst/>
            </a:prstGeom>
            <a:noFill/>
          </p:spPr>
          <p:txBody>
            <a:bodyPr wrap="square" rtlCol="0">
              <a:spAutoFit/>
            </a:bodyPr>
            <a:lstStyle/>
            <a:p>
              <a:pPr algn="ctr"/>
              <a:r>
                <a:rPr lang="en-US" altLang="ja-JP" sz="2400" b="1" dirty="0" smtClean="0"/>
                <a:t>BREAKUP</a:t>
              </a:r>
              <a:endParaRPr kumimoji="1" lang="ja-JP" altLang="en-US" sz="2400" b="1" dirty="0"/>
            </a:p>
          </p:txBody>
        </p:sp>
      </p:grpSp>
      <p:sp>
        <p:nvSpPr>
          <p:cNvPr id="88" name="テキスト ボックス 87"/>
          <p:cNvSpPr txBox="1"/>
          <p:nvPr/>
        </p:nvSpPr>
        <p:spPr>
          <a:xfrm>
            <a:off x="586251" y="3029751"/>
            <a:ext cx="1896754" cy="584776"/>
          </a:xfrm>
          <a:prstGeom prst="rect">
            <a:avLst/>
          </a:prstGeom>
          <a:noFill/>
        </p:spPr>
        <p:txBody>
          <a:bodyPr wrap="square" rtlCol="0">
            <a:spAutoFit/>
          </a:bodyPr>
          <a:lstStyle/>
          <a:p>
            <a:r>
              <a:rPr lang="en-US" altLang="ja-JP" sz="1600" i="1" dirty="0" smtClean="0">
                <a:latin typeface="Times New Roman"/>
                <a:cs typeface="Times New Roman"/>
              </a:rPr>
              <a:t>Transtage (ref. U.S. Air Force website)</a:t>
            </a:r>
            <a:endParaRPr kumimoji="1" lang="ja-JP" altLang="en-US" sz="1600" i="1" dirty="0">
              <a:latin typeface="Times New Roman"/>
              <a:cs typeface="Times New Roman"/>
            </a:endParaRPr>
          </a:p>
        </p:txBody>
      </p:sp>
      <p:grpSp>
        <p:nvGrpSpPr>
          <p:cNvPr id="89" name="図形グループ 88"/>
          <p:cNvGrpSpPr/>
          <p:nvPr/>
        </p:nvGrpSpPr>
        <p:grpSpPr>
          <a:xfrm flipV="1">
            <a:off x="5397020" y="2376723"/>
            <a:ext cx="1168730" cy="1237480"/>
            <a:chOff x="15912161" y="8616947"/>
            <a:chExt cx="2207113" cy="2336943"/>
          </a:xfrm>
          <a:solidFill>
            <a:srgbClr val="FF0000"/>
          </a:solidFill>
        </p:grpSpPr>
        <p:sp>
          <p:nvSpPr>
            <p:cNvPr id="90" name="角丸四角形 89"/>
            <p:cNvSpPr/>
            <p:nvPr/>
          </p:nvSpPr>
          <p:spPr bwMode="auto">
            <a:xfrm>
              <a:off x="17380869" y="10645544"/>
              <a:ext cx="738405" cy="308346"/>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1" name="角丸四角形 90"/>
            <p:cNvSpPr/>
            <p:nvPr/>
          </p:nvSpPr>
          <p:spPr bwMode="auto">
            <a:xfrm>
              <a:off x="17380869" y="10337198"/>
              <a:ext cx="738405"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2" name="角丸四角形 91"/>
            <p:cNvSpPr/>
            <p:nvPr/>
          </p:nvSpPr>
          <p:spPr bwMode="auto">
            <a:xfrm>
              <a:off x="15912161" y="9890903"/>
              <a:ext cx="438175" cy="316462"/>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3" name="角丸四角形 92"/>
            <p:cNvSpPr/>
            <p:nvPr/>
          </p:nvSpPr>
          <p:spPr bwMode="auto">
            <a:xfrm>
              <a:off x="15912161"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4" name="角丸四角形 93"/>
            <p:cNvSpPr/>
            <p:nvPr/>
          </p:nvSpPr>
          <p:spPr bwMode="auto">
            <a:xfrm>
              <a:off x="16447708" y="9890903"/>
              <a:ext cx="438175" cy="316462"/>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5" name="角丸四角形 94"/>
            <p:cNvSpPr/>
            <p:nvPr/>
          </p:nvSpPr>
          <p:spPr bwMode="auto">
            <a:xfrm>
              <a:off x="17015715" y="9890903"/>
              <a:ext cx="438175" cy="316462"/>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6" name="角丸四角形 95"/>
            <p:cNvSpPr/>
            <p:nvPr/>
          </p:nvSpPr>
          <p:spPr bwMode="auto">
            <a:xfrm>
              <a:off x="17583727" y="9890903"/>
              <a:ext cx="527440" cy="324574"/>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7" name="角丸四角形 96"/>
            <p:cNvSpPr/>
            <p:nvPr/>
          </p:nvSpPr>
          <p:spPr bwMode="auto">
            <a:xfrm>
              <a:off x="16463938"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8" name="角丸四角形 97"/>
            <p:cNvSpPr/>
            <p:nvPr/>
          </p:nvSpPr>
          <p:spPr bwMode="auto">
            <a:xfrm>
              <a:off x="17015715"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99" name="角丸四角形 98"/>
            <p:cNvSpPr/>
            <p:nvPr/>
          </p:nvSpPr>
          <p:spPr bwMode="auto">
            <a:xfrm>
              <a:off x="17697324" y="9590673"/>
              <a:ext cx="405720" cy="19474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0" name="角丸四角形 99"/>
            <p:cNvSpPr/>
            <p:nvPr/>
          </p:nvSpPr>
          <p:spPr bwMode="auto">
            <a:xfrm>
              <a:off x="15912161" y="9241751"/>
              <a:ext cx="235322"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1" name="角丸四角形 100"/>
            <p:cNvSpPr/>
            <p:nvPr/>
          </p:nvSpPr>
          <p:spPr bwMode="auto">
            <a:xfrm>
              <a:off x="16277310" y="9241751"/>
              <a:ext cx="235317"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2" name="角丸四角形 101"/>
            <p:cNvSpPr/>
            <p:nvPr/>
          </p:nvSpPr>
          <p:spPr bwMode="auto">
            <a:xfrm>
              <a:off x="16650571" y="9241751"/>
              <a:ext cx="227205"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3" name="角丸四角形 102"/>
            <p:cNvSpPr/>
            <p:nvPr/>
          </p:nvSpPr>
          <p:spPr bwMode="auto">
            <a:xfrm>
              <a:off x="17015715" y="9241751"/>
              <a:ext cx="235322"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4" name="角丸四角形 103"/>
            <p:cNvSpPr/>
            <p:nvPr/>
          </p:nvSpPr>
          <p:spPr bwMode="auto">
            <a:xfrm>
              <a:off x="17380869" y="9241751"/>
              <a:ext cx="235317" cy="219089"/>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5" name="角丸四角形 104"/>
            <p:cNvSpPr/>
            <p:nvPr/>
          </p:nvSpPr>
          <p:spPr bwMode="auto">
            <a:xfrm>
              <a:off x="17754130" y="9241751"/>
              <a:ext cx="357032" cy="20286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6" name="角丸四角形 105"/>
            <p:cNvSpPr/>
            <p:nvPr/>
          </p:nvSpPr>
          <p:spPr bwMode="auto">
            <a:xfrm>
              <a:off x="15912161" y="8925293"/>
              <a:ext cx="235322"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7" name="角丸四角形 106"/>
            <p:cNvSpPr/>
            <p:nvPr/>
          </p:nvSpPr>
          <p:spPr bwMode="auto">
            <a:xfrm>
              <a:off x="16277310" y="8925293"/>
              <a:ext cx="235317"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8" name="角丸四角形 107"/>
            <p:cNvSpPr/>
            <p:nvPr/>
          </p:nvSpPr>
          <p:spPr bwMode="auto">
            <a:xfrm>
              <a:off x="16650571" y="8925293"/>
              <a:ext cx="227205"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09" name="角丸四角形 108"/>
            <p:cNvSpPr/>
            <p:nvPr/>
          </p:nvSpPr>
          <p:spPr bwMode="auto">
            <a:xfrm>
              <a:off x="17015715" y="8925293"/>
              <a:ext cx="235322"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0" name="角丸四角形 109"/>
            <p:cNvSpPr/>
            <p:nvPr/>
          </p:nvSpPr>
          <p:spPr bwMode="auto">
            <a:xfrm>
              <a:off x="17380869" y="8925293"/>
              <a:ext cx="235317" cy="227201"/>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1" name="角丸四角形 110"/>
            <p:cNvSpPr/>
            <p:nvPr/>
          </p:nvSpPr>
          <p:spPr bwMode="auto">
            <a:xfrm>
              <a:off x="17754130" y="8925293"/>
              <a:ext cx="357032" cy="210973"/>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2" name="角丸四角形 111"/>
            <p:cNvSpPr/>
            <p:nvPr/>
          </p:nvSpPr>
          <p:spPr bwMode="auto">
            <a:xfrm>
              <a:off x="15912161" y="8616947"/>
              <a:ext cx="235322"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3" name="角丸四角形 112"/>
            <p:cNvSpPr/>
            <p:nvPr/>
          </p:nvSpPr>
          <p:spPr bwMode="auto">
            <a:xfrm>
              <a:off x="16277310" y="8616947"/>
              <a:ext cx="235317"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4" name="角丸四角形 113"/>
            <p:cNvSpPr/>
            <p:nvPr/>
          </p:nvSpPr>
          <p:spPr bwMode="auto">
            <a:xfrm>
              <a:off x="16650571" y="8616947"/>
              <a:ext cx="227205"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5" name="角丸四角形 114"/>
            <p:cNvSpPr/>
            <p:nvPr/>
          </p:nvSpPr>
          <p:spPr bwMode="auto">
            <a:xfrm>
              <a:off x="17015715" y="8616947"/>
              <a:ext cx="235322"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6" name="角丸四角形 115"/>
            <p:cNvSpPr/>
            <p:nvPr/>
          </p:nvSpPr>
          <p:spPr bwMode="auto">
            <a:xfrm>
              <a:off x="17380869" y="8616947"/>
              <a:ext cx="235317" cy="219085"/>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117" name="角丸四角形 116"/>
            <p:cNvSpPr/>
            <p:nvPr/>
          </p:nvSpPr>
          <p:spPr bwMode="auto">
            <a:xfrm>
              <a:off x="17754130" y="8616947"/>
              <a:ext cx="357032" cy="210973"/>
            </a:xfrm>
            <a:prstGeom prst="round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1094852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200" fill="hold"/>
                                        <p:tgtEl>
                                          <p:spTgt spid="47"/>
                                        </p:tgtEl>
                                        <p:attrNameLst>
                                          <p:attrName>ppt_w</p:attrName>
                                        </p:attrNameLst>
                                      </p:cBhvr>
                                      <p:tavLst>
                                        <p:tav tm="0">
                                          <p:val>
                                            <p:fltVal val="0"/>
                                          </p:val>
                                        </p:tav>
                                        <p:tav tm="100000">
                                          <p:val>
                                            <p:strVal val="#ppt_w"/>
                                          </p:val>
                                        </p:tav>
                                      </p:tavLst>
                                    </p:anim>
                                    <p:anim calcmode="lin" valueType="num">
                                      <p:cBhvr>
                                        <p:cTn id="8" dur="200" fill="hold"/>
                                        <p:tgtEl>
                                          <p:spTgt spid="47"/>
                                        </p:tgtEl>
                                        <p:attrNameLst>
                                          <p:attrName>ppt_h</p:attrName>
                                        </p:attrNameLst>
                                      </p:cBhvr>
                                      <p:tavLst>
                                        <p:tav tm="0">
                                          <p:val>
                                            <p:fltVal val="0"/>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2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200"/>
                                        <p:tgtEl>
                                          <p:spTgt spid="89"/>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par>
                                <p:cTn id="25" presetID="23" presetClass="entr" presetSubtype="32" fill="hold" grpId="1" nodeType="withEffect">
                                  <p:stCondLst>
                                    <p:cond delay="0"/>
                                  </p:stCondLst>
                                  <p:childTnLst>
                                    <p:set>
                                      <p:cBhvr>
                                        <p:cTn id="26" dur="1" fill="hold">
                                          <p:stCondLst>
                                            <p:cond delay="0"/>
                                          </p:stCondLst>
                                        </p:cTn>
                                        <p:tgtEl>
                                          <p:spTgt spid="118"/>
                                        </p:tgtEl>
                                        <p:attrNameLst>
                                          <p:attrName>style.visibility</p:attrName>
                                        </p:attrNameLst>
                                      </p:cBhvr>
                                      <p:to>
                                        <p:strVal val="visible"/>
                                      </p:to>
                                    </p:set>
                                    <p:anim calcmode="lin" valueType="num">
                                      <p:cBhvr>
                                        <p:cTn id="27" dur="300" fill="hold"/>
                                        <p:tgtEl>
                                          <p:spTgt spid="118"/>
                                        </p:tgtEl>
                                        <p:attrNameLst>
                                          <p:attrName>ppt_w</p:attrName>
                                        </p:attrNameLst>
                                      </p:cBhvr>
                                      <p:tavLst>
                                        <p:tav tm="0">
                                          <p:val>
                                            <p:strVal val="4*#ppt_w"/>
                                          </p:val>
                                        </p:tav>
                                        <p:tav tm="100000">
                                          <p:val>
                                            <p:strVal val="#ppt_w"/>
                                          </p:val>
                                        </p:tav>
                                      </p:tavLst>
                                    </p:anim>
                                    <p:anim calcmode="lin" valueType="num">
                                      <p:cBhvr>
                                        <p:cTn id="28" dur="300" fill="hold"/>
                                        <p:tgtEl>
                                          <p:spTgt spid="11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8" grpId="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The search strategy</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4</a:t>
            </a:fld>
            <a:endParaRPr kumimoji="1" lang="ja-JP" altLang="en-US"/>
          </a:p>
        </p:txBody>
      </p:sp>
      <p:pic>
        <p:nvPicPr>
          <p:cNvPr id="7" name="図 6" descr="Macintosh HD:Users:m0g3p0n:Desktop:Work_Flow_1st.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6000" y="1464073"/>
            <a:ext cx="7632000" cy="4259560"/>
          </a:xfrm>
          <a:prstGeom prst="rect">
            <a:avLst/>
          </a:prstGeom>
          <a:noFill/>
          <a:ln>
            <a:noFill/>
          </a:ln>
        </p:spPr>
      </p:pic>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grpSp>
        <p:nvGrpSpPr>
          <p:cNvPr id="13" name="図形グループ 12"/>
          <p:cNvGrpSpPr/>
          <p:nvPr/>
        </p:nvGrpSpPr>
        <p:grpSpPr>
          <a:xfrm>
            <a:off x="756000" y="1464072"/>
            <a:ext cx="7632000" cy="4259561"/>
            <a:chOff x="756000" y="1464072"/>
            <a:chExt cx="7632000" cy="4259561"/>
          </a:xfrm>
        </p:grpSpPr>
        <p:sp>
          <p:nvSpPr>
            <p:cNvPr id="9" name="正方形/長方形 8"/>
            <p:cNvSpPr/>
            <p:nvPr/>
          </p:nvSpPr>
          <p:spPr>
            <a:xfrm>
              <a:off x="756000" y="1464072"/>
              <a:ext cx="5142530" cy="1788375"/>
            </a:xfrm>
            <a:prstGeom prst="rect">
              <a:avLst/>
            </a:prstGeom>
            <a:solidFill>
              <a:srgbClr val="FFFFFF">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56000" y="4831995"/>
              <a:ext cx="5142530" cy="891638"/>
            </a:xfrm>
            <a:prstGeom prst="rect">
              <a:avLst/>
            </a:prstGeom>
            <a:solidFill>
              <a:srgbClr val="FFFFFF">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48038" y="3937730"/>
              <a:ext cx="3739962" cy="1090973"/>
            </a:xfrm>
            <a:prstGeom prst="rect">
              <a:avLst/>
            </a:prstGeom>
            <a:solidFill>
              <a:srgbClr val="FFFFFF">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89722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Observation planning (1)</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5</a:t>
            </a:fld>
            <a:endParaRPr kumimoji="1" lang="ja-JP" altLang="en-US"/>
          </a:p>
        </p:txBody>
      </p:sp>
      <p:sp>
        <p:nvSpPr>
          <p:cNvPr id="7" name="テキスト ボックス 6"/>
          <p:cNvSpPr txBox="1"/>
          <p:nvPr/>
        </p:nvSpPr>
        <p:spPr>
          <a:xfrm>
            <a:off x="457200" y="1176416"/>
            <a:ext cx="8229600" cy="707886"/>
          </a:xfrm>
          <a:prstGeom prst="rect">
            <a:avLst/>
          </a:prstGeom>
          <a:noFill/>
        </p:spPr>
        <p:txBody>
          <a:bodyPr wrap="square" rtlCol="0">
            <a:spAutoFit/>
          </a:bodyPr>
          <a:lstStyle/>
          <a:p>
            <a:pPr algn="ctr"/>
            <a:r>
              <a:rPr kumimoji="1" lang="en-US" altLang="ja-JP" sz="2000" dirty="0" smtClean="0"/>
              <a:t>Predicted population of 1968-081E fragments </a:t>
            </a:r>
            <a:br>
              <a:rPr kumimoji="1" lang="en-US" altLang="ja-JP" sz="2000" dirty="0" smtClean="0"/>
            </a:br>
            <a:r>
              <a:rPr kumimoji="1" lang="en-US" altLang="ja-JP" sz="2000" dirty="0" smtClean="0"/>
              <a:t>as 6 hours time-integrated distribution</a:t>
            </a:r>
            <a:r>
              <a:rPr lang="en-US" altLang="ja-JP" sz="2000" dirty="0"/>
              <a:t> </a:t>
            </a:r>
            <a:r>
              <a:rPr lang="en-US" altLang="ja-JP" sz="2000" dirty="0" smtClean="0"/>
              <a:t>(</a:t>
            </a:r>
            <a:r>
              <a:rPr kumimoji="1" lang="en-US" altLang="ja-JP" sz="2000" dirty="0" smtClean="0"/>
              <a:t>Bin </a:t>
            </a:r>
            <a:r>
              <a:rPr lang="en-US" altLang="ja-JP" sz="2000" dirty="0" smtClean="0"/>
              <a:t>size = 1°×1°)</a:t>
            </a:r>
            <a:endParaRPr kumimoji="1" lang="en-US" altLang="ja-JP" sz="2000" dirty="0" smtClean="0"/>
          </a:p>
        </p:txBody>
      </p:sp>
      <p:pic>
        <p:nvPicPr>
          <p:cNvPr id="6" name="図 5" descr="Macintosh HD:Users:m0g3p0n:Dropbox:MyPapers:COSPAR:JPTWCollaborativeObservation:Paper:Figure:Coverage6hrs-Large.png"/>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bwMode="auto">
          <a:xfrm>
            <a:off x="355927" y="2065638"/>
            <a:ext cx="8443158" cy="3919388"/>
          </a:xfrm>
          <a:prstGeom prst="rect">
            <a:avLst/>
          </a:prstGeom>
          <a:noFill/>
          <a:ln>
            <a:noFill/>
          </a:ln>
          <a:extLst>
            <a:ext uri="{53640926-AAD7-44d8-BBD7-CCE9431645EC}">
              <a14:shadowObscured xmlns:a14="http://schemas.microsoft.com/office/drawing/2010/main"/>
            </a:ext>
          </a:extLst>
        </p:spPr>
      </p:pic>
      <p:sp>
        <p:nvSpPr>
          <p:cNvPr id="9" name="テキスト ボックス 8"/>
          <p:cNvSpPr txBox="1"/>
          <p:nvPr/>
        </p:nvSpPr>
        <p:spPr>
          <a:xfrm>
            <a:off x="1021112" y="5505783"/>
            <a:ext cx="6600854" cy="393754"/>
          </a:xfrm>
          <a:prstGeom prst="rect">
            <a:avLst/>
          </a:prstGeom>
          <a:solidFill>
            <a:schemeClr val="bg1"/>
          </a:solidFill>
        </p:spPr>
        <p:txBody>
          <a:bodyPr wrap="square" lIns="36000" tIns="0" rIns="36000" bIns="0" rtlCol="0">
            <a:spAutoFit/>
          </a:bodyPr>
          <a:lstStyle/>
          <a:p>
            <a:pPr algn="ctr"/>
            <a:r>
              <a:rPr lang="en-US" altLang="ja-JP" sz="1600" dirty="0" smtClean="0">
                <a:latin typeface="Times New Roman"/>
                <a:cs typeface="Times New Roman"/>
              </a:rPr>
              <a:t>Geocentric right ascension [°]</a:t>
            </a:r>
            <a:endParaRPr kumimoji="1" lang="ja-JP" altLang="en-US" sz="1600" dirty="0">
              <a:latin typeface="Times New Roman"/>
              <a:cs typeface="Times New Roman"/>
            </a:endParaRPr>
          </a:p>
        </p:txBody>
      </p:sp>
      <p:sp>
        <p:nvSpPr>
          <p:cNvPr id="11" name="テキスト ボックス 10"/>
          <p:cNvSpPr txBox="1"/>
          <p:nvPr/>
        </p:nvSpPr>
        <p:spPr>
          <a:xfrm rot="16200000">
            <a:off x="-1292029" y="3609175"/>
            <a:ext cx="3552341" cy="393754"/>
          </a:xfrm>
          <a:prstGeom prst="rect">
            <a:avLst/>
          </a:prstGeom>
          <a:solidFill>
            <a:srgbClr val="FFFFFF"/>
          </a:solidFill>
        </p:spPr>
        <p:txBody>
          <a:bodyPr wrap="square" lIns="36000" tIns="0" rIns="36000" bIns="0" rtlCol="0">
            <a:spAutoFit/>
          </a:bodyPr>
          <a:lstStyle/>
          <a:p>
            <a:pPr algn="ctr"/>
            <a:r>
              <a:rPr lang="en-US" altLang="ja-JP" sz="1600" dirty="0" smtClean="0">
                <a:latin typeface="Times New Roman"/>
                <a:cs typeface="Times New Roman"/>
              </a:rPr>
              <a:t>Geocentric declination [°]</a:t>
            </a:r>
            <a:endParaRPr kumimoji="1" lang="ja-JP" altLang="en-US" sz="1600" dirty="0">
              <a:latin typeface="Times New Roman"/>
              <a:cs typeface="Times New Roman"/>
            </a:endParaRPr>
          </a:p>
        </p:txBody>
      </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2435036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PredictedMotionDistributionAtLulin_rev.pdf"/>
          <p:cNvPicPr>
            <a:picLocks noChangeAspect="1"/>
          </p:cNvPicPr>
          <p:nvPr/>
        </p:nvPicPr>
        <p:blipFill rotWithShape="1">
          <a:blip r:embed="rId3">
            <a:extLst>
              <a:ext uri="{28A0092B-C50C-407E-A947-70E740481C1C}">
                <a14:useLocalDpi xmlns:a14="http://schemas.microsoft.com/office/drawing/2010/main" val="0"/>
              </a:ext>
            </a:extLst>
          </a:blip>
          <a:srcRect l="6290" b="8845"/>
          <a:stretch/>
        </p:blipFill>
        <p:spPr>
          <a:xfrm>
            <a:off x="702721" y="1638938"/>
            <a:ext cx="7738559" cy="4301459"/>
          </a:xfrm>
          <a:prstGeom prst="rect">
            <a:avLst/>
          </a:prstGeom>
        </p:spPr>
      </p:pic>
      <p:sp>
        <p:nvSpPr>
          <p:cNvPr id="2" name="タイトル 1"/>
          <p:cNvSpPr>
            <a:spLocks noGrp="1"/>
          </p:cNvSpPr>
          <p:nvPr>
            <p:ph type="title"/>
          </p:nvPr>
        </p:nvSpPr>
        <p:spPr/>
        <p:txBody>
          <a:bodyPr/>
          <a:lstStyle/>
          <a:p>
            <a:r>
              <a:rPr kumimoji="1" lang="en-US" altLang="ja-JP" dirty="0" smtClean="0"/>
              <a:t>Observation planning (2)</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6</a:t>
            </a:fld>
            <a:endParaRPr kumimoji="1" lang="ja-JP" altLang="en-US"/>
          </a:p>
        </p:txBody>
      </p:sp>
      <p:sp>
        <p:nvSpPr>
          <p:cNvPr id="10" name="テキスト ボックス 9"/>
          <p:cNvSpPr txBox="1"/>
          <p:nvPr/>
        </p:nvSpPr>
        <p:spPr>
          <a:xfrm>
            <a:off x="1062615" y="5899378"/>
            <a:ext cx="7088423" cy="246221"/>
          </a:xfrm>
          <a:prstGeom prst="rect">
            <a:avLst/>
          </a:prstGeom>
          <a:solidFill>
            <a:schemeClr val="bg1"/>
          </a:solidFill>
        </p:spPr>
        <p:txBody>
          <a:bodyPr wrap="square" lIns="36000" tIns="0" rIns="36000" bIns="0" rtlCol="0">
            <a:spAutoFit/>
          </a:bodyPr>
          <a:lstStyle/>
          <a:p>
            <a:pPr algn="ctr"/>
            <a:r>
              <a:rPr lang="en-US" altLang="ja-JP" sz="1600" dirty="0" smtClean="0">
                <a:latin typeface="Times New Roman"/>
                <a:cs typeface="Times New Roman"/>
              </a:rPr>
              <a:t>Geocentric right ascension [°]</a:t>
            </a:r>
            <a:endParaRPr kumimoji="1" lang="ja-JP" altLang="en-US" sz="1600" dirty="0">
              <a:latin typeface="Times New Roman"/>
              <a:cs typeface="Times New Roman"/>
            </a:endParaRPr>
          </a:p>
        </p:txBody>
      </p:sp>
      <p:sp>
        <p:nvSpPr>
          <p:cNvPr id="12" name="テキスト ボックス 11"/>
          <p:cNvSpPr txBox="1"/>
          <p:nvPr/>
        </p:nvSpPr>
        <p:spPr>
          <a:xfrm rot="16200000">
            <a:off x="-1430004" y="3529550"/>
            <a:ext cx="4027445" cy="246221"/>
          </a:xfrm>
          <a:prstGeom prst="rect">
            <a:avLst/>
          </a:prstGeom>
          <a:solidFill>
            <a:schemeClr val="bg1"/>
          </a:solidFill>
        </p:spPr>
        <p:txBody>
          <a:bodyPr wrap="square" lIns="36000" tIns="0" rIns="36000" bIns="0" rtlCol="0">
            <a:spAutoFit/>
          </a:bodyPr>
          <a:lstStyle/>
          <a:p>
            <a:pPr algn="ctr"/>
            <a:r>
              <a:rPr lang="en-US" altLang="ja-JP" sz="1600" dirty="0" smtClean="0">
                <a:latin typeface="Times New Roman"/>
                <a:cs typeface="Times New Roman"/>
              </a:rPr>
              <a:t>Traveling speed at peak bin [“/sec]</a:t>
            </a:r>
            <a:endParaRPr kumimoji="1" lang="ja-JP" altLang="en-US" sz="1600" dirty="0">
              <a:latin typeface="Times New Roman"/>
              <a:cs typeface="Times New Roman"/>
            </a:endParaRPr>
          </a:p>
        </p:txBody>
      </p:sp>
      <p:sp>
        <p:nvSpPr>
          <p:cNvPr id="13" name="テキスト ボックス 12"/>
          <p:cNvSpPr txBox="1"/>
          <p:nvPr/>
        </p:nvSpPr>
        <p:spPr>
          <a:xfrm>
            <a:off x="457200" y="1051394"/>
            <a:ext cx="8102600" cy="769441"/>
          </a:xfrm>
          <a:prstGeom prst="rect">
            <a:avLst/>
          </a:prstGeom>
          <a:noFill/>
        </p:spPr>
        <p:txBody>
          <a:bodyPr wrap="square" rtlCol="0">
            <a:spAutoFit/>
          </a:bodyPr>
          <a:lstStyle/>
          <a:p>
            <a:pPr algn="ctr"/>
            <a:r>
              <a:rPr kumimoji="1" lang="en-US" altLang="ja-JP" sz="2200" dirty="0" smtClean="0"/>
              <a:t>Traveling speed of 1968-081E fragments in the peak population bins </a:t>
            </a:r>
            <a:r>
              <a:rPr lang="en-US" altLang="ja-JP" sz="2200" dirty="0" smtClean="0"/>
              <a:t>seen </a:t>
            </a:r>
            <a:r>
              <a:rPr lang="en-US" altLang="ja-JP" sz="2200" dirty="0"/>
              <a:t>from the </a:t>
            </a:r>
            <a:r>
              <a:rPr lang="en-US" altLang="ja-JP" sz="2200" dirty="0" err="1"/>
              <a:t>Lulin</a:t>
            </a:r>
            <a:r>
              <a:rPr lang="en-US" altLang="ja-JP" sz="2200" dirty="0"/>
              <a:t> Observatory</a:t>
            </a:r>
            <a:endParaRPr kumimoji="1" lang="ja-JP" altLang="en-US" sz="2200" dirty="0"/>
          </a:p>
        </p:txBody>
      </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37127945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Macintosh HD:Users:m0g3p0n:Dropbox:MyPapers:COSPAR:JPTWCollaborativeObservation:Paper:Figure:Coverage6hrs-Large.png"/>
          <p:cNvPicPr/>
          <p:nvPr/>
        </p:nvPicPr>
        <p:blipFill rotWithShape="1">
          <a:blip r:embed="rId3" cstate="screen">
            <a:extLst>
              <a:ext uri="{28A0092B-C50C-407E-A947-70E740481C1C}">
                <a14:useLocalDpi xmlns:a14="http://schemas.microsoft.com/office/drawing/2010/main"/>
              </a:ext>
            </a:extLst>
          </a:blip>
          <a:srcRect t="3218"/>
          <a:stretch/>
        </p:blipFill>
        <p:spPr bwMode="auto">
          <a:xfrm>
            <a:off x="481384" y="1092200"/>
            <a:ext cx="8253380" cy="3708014"/>
          </a:xfrm>
          <a:prstGeom prst="rect">
            <a:avLst/>
          </a:prstGeom>
          <a:noFill/>
          <a:ln>
            <a:noFill/>
          </a:ln>
          <a:extLst>
            <a:ext uri="{53640926-AAD7-44d8-BBD7-CCE9431645EC}">
              <a14:shadowObscured xmlns:a14="http://schemas.microsoft.com/office/drawing/2010/main"/>
            </a:ext>
          </a:extLst>
        </p:spPr>
      </p:pic>
      <p:sp>
        <p:nvSpPr>
          <p:cNvPr id="22" name="テキスト ボックス 21"/>
          <p:cNvSpPr txBox="1"/>
          <p:nvPr/>
        </p:nvSpPr>
        <p:spPr>
          <a:xfrm>
            <a:off x="1131618" y="4331743"/>
            <a:ext cx="6452485" cy="384903"/>
          </a:xfrm>
          <a:prstGeom prst="rect">
            <a:avLst/>
          </a:prstGeom>
          <a:solidFill>
            <a:schemeClr val="bg1"/>
          </a:solidFill>
        </p:spPr>
        <p:txBody>
          <a:bodyPr wrap="square" lIns="36000" tIns="0" rIns="36000" bIns="0" rtlCol="0">
            <a:spAutoFit/>
          </a:bodyPr>
          <a:lstStyle/>
          <a:p>
            <a:pPr algn="ctr"/>
            <a:r>
              <a:rPr lang="en-US" altLang="ja-JP" sz="1600" dirty="0" smtClean="0">
                <a:latin typeface="Times New Roman"/>
                <a:cs typeface="Times New Roman"/>
              </a:rPr>
              <a:t>Geocentric right ascension [°]</a:t>
            </a:r>
            <a:endParaRPr kumimoji="1" lang="ja-JP" altLang="en-US" sz="1600" dirty="0">
              <a:latin typeface="Times New Roman"/>
              <a:cs typeface="Times New Roman"/>
            </a:endParaRPr>
          </a:p>
        </p:txBody>
      </p:sp>
      <p:sp>
        <p:nvSpPr>
          <p:cNvPr id="24" name="テキスト ボックス 23"/>
          <p:cNvSpPr txBox="1"/>
          <p:nvPr/>
        </p:nvSpPr>
        <p:spPr>
          <a:xfrm rot="16200000">
            <a:off x="-806197" y="2547107"/>
            <a:ext cx="2876627" cy="246222"/>
          </a:xfrm>
          <a:prstGeom prst="rect">
            <a:avLst/>
          </a:prstGeom>
          <a:solidFill>
            <a:schemeClr val="bg1"/>
          </a:solidFill>
        </p:spPr>
        <p:txBody>
          <a:bodyPr wrap="square" lIns="36000" tIns="0" rIns="36000" bIns="0" rtlCol="0">
            <a:spAutoFit/>
          </a:bodyPr>
          <a:lstStyle/>
          <a:p>
            <a:pPr algn="ctr"/>
            <a:r>
              <a:rPr lang="en-US" altLang="ja-JP" sz="1600" dirty="0" smtClean="0">
                <a:latin typeface="Times New Roman"/>
                <a:cs typeface="Times New Roman"/>
              </a:rPr>
              <a:t>Geocentric declination [°]</a:t>
            </a:r>
            <a:endParaRPr kumimoji="1" lang="ja-JP" altLang="en-US" sz="1600" dirty="0">
              <a:latin typeface="Times New Roman"/>
              <a:cs typeface="Times New Roman"/>
            </a:endParaRPr>
          </a:p>
        </p:txBody>
      </p:sp>
      <p:grpSp>
        <p:nvGrpSpPr>
          <p:cNvPr id="39" name="図形グループ 38"/>
          <p:cNvGrpSpPr/>
          <p:nvPr/>
        </p:nvGrpSpPr>
        <p:grpSpPr>
          <a:xfrm>
            <a:off x="6324830" y="1920466"/>
            <a:ext cx="1483270" cy="871382"/>
            <a:chOff x="6324830" y="1920466"/>
            <a:chExt cx="1483270" cy="871382"/>
          </a:xfrm>
        </p:grpSpPr>
        <p:sp>
          <p:nvSpPr>
            <p:cNvPr id="23" name="テキスト ボックス 22"/>
            <p:cNvSpPr txBox="1"/>
            <p:nvPr/>
          </p:nvSpPr>
          <p:spPr>
            <a:xfrm>
              <a:off x="7002967" y="2214492"/>
              <a:ext cx="805133" cy="577356"/>
            </a:xfrm>
            <a:prstGeom prst="rect">
              <a:avLst/>
            </a:prstGeom>
            <a:noFill/>
          </p:spPr>
          <p:txBody>
            <a:bodyPr wrap="square" lIns="36000" tIns="0" rIns="36000" bIns="0" rtlCol="0">
              <a:spAutoFit/>
            </a:bodyPr>
            <a:lstStyle/>
            <a:p>
              <a:pPr algn="ctr"/>
              <a:r>
                <a:rPr lang="en-US" altLang="ja-JP" sz="2400" b="1" dirty="0" smtClean="0">
                  <a:latin typeface="Times New Roman"/>
                  <a:cs typeface="Times New Roman"/>
                </a:rPr>
                <a:t>A</a:t>
              </a:r>
              <a:endParaRPr kumimoji="1" lang="ja-JP" altLang="en-US" sz="2400" b="1" dirty="0">
                <a:latin typeface="Times New Roman"/>
                <a:cs typeface="Times New Roman"/>
              </a:endParaRPr>
            </a:p>
          </p:txBody>
        </p:sp>
        <p:sp>
          <p:nvSpPr>
            <p:cNvPr id="25" name="円/楕円 24"/>
            <p:cNvSpPr/>
            <p:nvPr/>
          </p:nvSpPr>
          <p:spPr>
            <a:xfrm>
              <a:off x="7273359" y="2032680"/>
              <a:ext cx="224427" cy="224427"/>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6727396" y="1920466"/>
              <a:ext cx="224427" cy="224427"/>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324830" y="2064654"/>
              <a:ext cx="805133" cy="577356"/>
            </a:xfrm>
            <a:prstGeom prst="rect">
              <a:avLst/>
            </a:prstGeom>
            <a:noFill/>
          </p:spPr>
          <p:txBody>
            <a:bodyPr wrap="square" lIns="36000" tIns="0" rIns="36000" bIns="0" rtlCol="0">
              <a:spAutoFit/>
            </a:bodyPr>
            <a:lstStyle/>
            <a:p>
              <a:pPr algn="ctr"/>
              <a:r>
                <a:rPr lang="en-US" altLang="ja-JP" sz="2400" b="1" dirty="0" smtClean="0">
                  <a:latin typeface="Times New Roman"/>
                  <a:cs typeface="Times New Roman"/>
                </a:rPr>
                <a:t>B</a:t>
              </a:r>
              <a:endParaRPr kumimoji="1" lang="ja-JP" altLang="en-US" sz="2400" b="1" dirty="0">
                <a:latin typeface="Times New Roman"/>
                <a:cs typeface="Times New Roman"/>
              </a:endParaRPr>
            </a:p>
          </p:txBody>
        </p:sp>
      </p:grpSp>
      <p:sp>
        <p:nvSpPr>
          <p:cNvPr id="2" name="タイトル 1"/>
          <p:cNvSpPr>
            <a:spLocks noGrp="1"/>
          </p:cNvSpPr>
          <p:nvPr>
            <p:ph type="title"/>
          </p:nvPr>
        </p:nvSpPr>
        <p:spPr/>
        <p:txBody>
          <a:bodyPr/>
          <a:lstStyle/>
          <a:p>
            <a:r>
              <a:rPr kumimoji="1" lang="en-US" altLang="ja-JP" dirty="0" smtClean="0"/>
              <a:t>Observation planning (3)</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7</a:t>
            </a:fld>
            <a:endParaRPr kumimoji="1" lang="ja-JP" altLang="en-US"/>
          </a:p>
        </p:txBody>
      </p:sp>
      <p:sp>
        <p:nvSpPr>
          <p:cNvPr id="3" name="日付プレースホルダー 2"/>
          <p:cNvSpPr>
            <a:spLocks noGrp="1"/>
          </p:cNvSpPr>
          <p:nvPr>
            <p:ph type="dt" sz="half" idx="10"/>
          </p:nvPr>
        </p:nvSpPr>
        <p:spPr/>
        <p:txBody>
          <a:bodyPr/>
          <a:lstStyle/>
          <a:p>
            <a:r>
              <a:rPr kumimoji="1" lang="en-US" altLang="ja-JP" smtClean="0"/>
              <a:t>16 July 2012</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39th COSPAR Scientific Assembly, PEDAS.1-0002-12</a:t>
            </a:r>
            <a:endParaRPr kumimoji="1" lang="ja-JP" altLang="en-US"/>
          </a:p>
        </p:txBody>
      </p:sp>
      <p:graphicFrame>
        <p:nvGraphicFramePr>
          <p:cNvPr id="30" name="表 29"/>
          <p:cNvGraphicFramePr>
            <a:graphicFrameLocks noGrp="1"/>
          </p:cNvGraphicFramePr>
          <p:nvPr>
            <p:extLst>
              <p:ext uri="{D42A27DB-BD31-4B8C-83A1-F6EECF244321}">
                <p14:modId xmlns:p14="http://schemas.microsoft.com/office/powerpoint/2010/main" val="124269971"/>
              </p:ext>
            </p:extLst>
          </p:nvPr>
        </p:nvGraphicFramePr>
        <p:xfrm>
          <a:off x="457199" y="4708893"/>
          <a:ext cx="8229600" cy="1617845"/>
        </p:xfrm>
        <a:graphic>
          <a:graphicData uri="http://schemas.openxmlformats.org/drawingml/2006/table">
            <a:tbl>
              <a:tblPr firstRow="1">
                <a:tableStyleId>{85BE263C-DBD7-4A20-BB59-AAB30ACAA65A}</a:tableStyleId>
              </a:tblPr>
              <a:tblGrid>
                <a:gridCol w="1645920"/>
                <a:gridCol w="1645920"/>
                <a:gridCol w="1645920"/>
                <a:gridCol w="1645920"/>
                <a:gridCol w="1645920"/>
              </a:tblGrid>
              <a:tr h="323569">
                <a:tc rowSpan="2">
                  <a:txBody>
                    <a:bodyPr/>
                    <a:lstStyle/>
                    <a:p>
                      <a:pPr algn="ctr">
                        <a:lnSpc>
                          <a:spcPct val="90000"/>
                        </a:lnSpc>
                        <a:spcAft>
                          <a:spcPts val="0"/>
                        </a:spcAft>
                      </a:pPr>
                      <a:r>
                        <a:rPr lang="en-US" sz="2000" kern="100" dirty="0">
                          <a:effectLst/>
                        </a:rPr>
                        <a:t>Sensor </a:t>
                      </a:r>
                      <a:endParaRPr lang="en-US" sz="2000" kern="100" dirty="0" smtClean="0">
                        <a:effectLst/>
                      </a:endParaRPr>
                    </a:p>
                    <a:p>
                      <a:pPr algn="ctr">
                        <a:lnSpc>
                          <a:spcPct val="90000"/>
                        </a:lnSpc>
                        <a:spcAft>
                          <a:spcPts val="0"/>
                        </a:spcAft>
                      </a:pPr>
                      <a:r>
                        <a:rPr lang="en-US" sz="2000" kern="100" dirty="0" smtClean="0">
                          <a:effectLst/>
                        </a:rPr>
                        <a:t>Name</a:t>
                      </a:r>
                      <a:endParaRPr lang="ja-JP" sz="2000" kern="100" dirty="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a:lnSpc>
                          <a:spcPct val="90000"/>
                        </a:lnSpc>
                        <a:spcAft>
                          <a:spcPts val="0"/>
                        </a:spcAft>
                      </a:pPr>
                      <a:r>
                        <a:rPr lang="en-US" sz="2000" kern="100" dirty="0" smtClean="0">
                          <a:effectLst/>
                        </a:rPr>
                        <a:t>Population (6 hrs.) </a:t>
                      </a:r>
                      <a:r>
                        <a:rPr lang="en-US" sz="2000" kern="100" dirty="0">
                          <a:effectLst/>
                        </a:rPr>
                        <a:t>[#]</a:t>
                      </a:r>
                      <a:endParaRPr lang="ja-JP" sz="2000" kern="100" dirty="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2"/>
                    </a:solidFill>
                  </a:tcPr>
                </a:tc>
                <a:tc hMerge="1">
                  <a:txBody>
                    <a:bodyPr/>
                    <a:lstStyle/>
                    <a:p>
                      <a:endParaRPr kumimoji="1" lang="ja-JP" altLang="en-US"/>
                    </a:p>
                  </a:txBody>
                  <a:tcPr/>
                </a:tc>
                <a:tc gridSpan="2">
                  <a:txBody>
                    <a:bodyPr/>
                    <a:lstStyle/>
                    <a:p>
                      <a:pPr algn="ctr">
                        <a:lnSpc>
                          <a:spcPct val="90000"/>
                        </a:lnSpc>
                        <a:spcAft>
                          <a:spcPts val="0"/>
                        </a:spcAft>
                      </a:pPr>
                      <a:r>
                        <a:rPr lang="en-US" sz="2000" kern="100" dirty="0" smtClean="0">
                          <a:effectLst/>
                        </a:rPr>
                        <a:t>Traveling</a:t>
                      </a:r>
                      <a:r>
                        <a:rPr lang="en-US" sz="2000" kern="100" baseline="0" dirty="0" smtClean="0">
                          <a:effectLst/>
                        </a:rPr>
                        <a:t> speed</a:t>
                      </a:r>
                      <a:r>
                        <a:rPr lang="en-US" sz="2000" kern="100" dirty="0" smtClean="0">
                          <a:effectLst/>
                        </a:rPr>
                        <a:t> </a:t>
                      </a:r>
                      <a:r>
                        <a:rPr lang="en-US" sz="2000" kern="100" dirty="0">
                          <a:effectLst/>
                        </a:rPr>
                        <a:t>[“/sec]</a:t>
                      </a:r>
                      <a:endParaRPr lang="ja-JP" sz="2000" kern="100" dirty="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25400" cmpd="sng">
                      <a:noFill/>
                    </a:lnB>
                    <a:lnTlToBr w="12700" cmpd="sng">
                      <a:noFill/>
                      <a:prstDash val="solid"/>
                    </a:lnTlToBr>
                    <a:lnBlToTr w="12700" cmpd="sng">
                      <a:noFill/>
                      <a:prstDash val="solid"/>
                    </a:lnBlToTr>
                    <a:solidFill>
                      <a:schemeClr val="tx2"/>
                    </a:solidFill>
                  </a:tcPr>
                </a:tc>
                <a:tc hMerge="1">
                  <a:txBody>
                    <a:bodyPr/>
                    <a:lstStyle/>
                    <a:p>
                      <a:endParaRPr kumimoji="1" lang="ja-JP" altLang="en-US"/>
                    </a:p>
                  </a:txBody>
                  <a:tcPr/>
                </a:tc>
              </a:tr>
              <a:tr h="323569">
                <a:tc vMerge="1">
                  <a:txBody>
                    <a:bodyPr/>
                    <a:lstStyle/>
                    <a:p>
                      <a:endParaRPr kumimoji="1" lang="ja-JP" altLang="en-US"/>
                    </a:p>
                  </a:txBody>
                  <a:tcPr/>
                </a:tc>
                <a:tc>
                  <a:txBody>
                    <a:bodyPr/>
                    <a:lstStyle/>
                    <a:p>
                      <a:pPr algn="ctr">
                        <a:lnSpc>
                          <a:spcPct val="90000"/>
                        </a:lnSpc>
                        <a:spcAft>
                          <a:spcPts val="0"/>
                        </a:spcAft>
                      </a:pPr>
                      <a:r>
                        <a:rPr lang="en-US" sz="2000" kern="100" dirty="0" smtClean="0">
                          <a:effectLst/>
                        </a:rPr>
                        <a:t>A</a:t>
                      </a:r>
                      <a:endParaRPr lang="ja-JP" sz="2000" kern="100" dirty="0">
                        <a:effectLst/>
                        <a:latin typeface="Times New Roman"/>
                        <a:ea typeface="ＭＳ 明朝"/>
                        <a:cs typeface="Times New Roman"/>
                      </a:endParaRPr>
                    </a:p>
                  </a:txBody>
                  <a:tcPr marL="68580" marR="68580" marT="0" marB="0" anchor="ctr">
                    <a:lnL w="25400" cmpd="sng">
                      <a:noFill/>
                    </a:lnL>
                    <a:lnR>
                      <a:noFill/>
                    </a:lnR>
                    <a:lnT w="25400" cmpd="sng">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smtClean="0">
                          <a:effectLst/>
                        </a:rPr>
                        <a:t>B</a:t>
                      </a:r>
                      <a:endParaRPr lang="ja-JP" sz="2000" b="1" kern="100" dirty="0">
                        <a:effectLst/>
                        <a:latin typeface="Times New Roman"/>
                        <a:ea typeface="ＭＳ 明朝"/>
                        <a:cs typeface="Times New Roman"/>
                      </a:endParaRPr>
                    </a:p>
                  </a:txBody>
                  <a:tcPr marL="68580" marR="68580" marT="0" marB="0" anchor="ctr">
                    <a:lnL>
                      <a:noFill/>
                    </a:lnL>
                    <a:lnR>
                      <a:noFill/>
                    </a:lnR>
                    <a:lnT w="25400" cmpd="sng">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smtClean="0">
                          <a:effectLst/>
                        </a:rPr>
                        <a:t>A</a:t>
                      </a:r>
                      <a:endParaRPr lang="ja-JP" sz="2000" kern="100" dirty="0">
                        <a:effectLst/>
                        <a:latin typeface="Times New Roman"/>
                        <a:ea typeface="ＭＳ 明朝"/>
                        <a:cs typeface="Times New Roman"/>
                      </a:endParaRPr>
                    </a:p>
                  </a:txBody>
                  <a:tcPr marL="68580" marR="68580" marT="0" marB="0" anchor="ctr">
                    <a:lnL>
                      <a:noFill/>
                    </a:lnL>
                    <a:lnR>
                      <a:noFill/>
                    </a:lnR>
                    <a:lnT w="25400" cmpd="sng">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smtClean="0">
                          <a:effectLst/>
                        </a:rPr>
                        <a:t>B</a:t>
                      </a:r>
                      <a:endParaRPr lang="ja-JP" sz="2000" b="1" kern="100" dirty="0">
                        <a:effectLst/>
                        <a:latin typeface="Times New Roman"/>
                        <a:ea typeface="ＭＳ 明朝"/>
                        <a:cs typeface="Times New Roman"/>
                      </a:endParaRPr>
                    </a:p>
                  </a:txBody>
                  <a:tcPr marL="68580" marR="68580" marT="0" marB="0" anchor="ctr">
                    <a:lnL>
                      <a:noFill/>
                    </a:lnL>
                    <a:lnR>
                      <a:noFill/>
                    </a:lnR>
                    <a:lnT w="25400" cmpd="sng">
                      <a:noFill/>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23569">
                <a:tc>
                  <a:txBody>
                    <a:bodyPr/>
                    <a:lstStyle/>
                    <a:p>
                      <a:pPr algn="ctr">
                        <a:lnSpc>
                          <a:spcPct val="90000"/>
                        </a:lnSpc>
                        <a:spcAft>
                          <a:spcPts val="0"/>
                        </a:spcAft>
                      </a:pPr>
                      <a:r>
                        <a:rPr lang="en-US" sz="2000" kern="100" dirty="0">
                          <a:effectLst/>
                        </a:rPr>
                        <a:t>TAOS</a:t>
                      </a:r>
                      <a:endParaRPr lang="ja-JP" sz="2000" kern="100" dirty="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a:effectLst/>
                        </a:rPr>
                        <a:t>56.47 ± 1.09</a:t>
                      </a:r>
                      <a:endParaRPr lang="ja-JP" sz="2000" kern="10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a:effectLst/>
                        </a:rPr>
                        <a:t>39.95 ± 1.80</a:t>
                      </a:r>
                      <a:endParaRPr lang="ja-JP" sz="2000" b="1" kern="100" dirty="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a:effectLst/>
                        </a:rPr>
                        <a:t>2.01 ± 0.55</a:t>
                      </a:r>
                      <a:endParaRPr lang="ja-JP" sz="2000" kern="10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a:effectLst/>
                        </a:rPr>
                        <a:t>0.87 ± 0.61</a:t>
                      </a:r>
                      <a:endParaRPr lang="ja-JP" sz="2000" b="1" kern="100" dirty="0">
                        <a:effectLst/>
                        <a:latin typeface="Times New Roman"/>
                        <a:ea typeface="ＭＳ 明朝"/>
                        <a:cs typeface="Times New Roman"/>
                      </a:endParaRPr>
                    </a:p>
                  </a:txBody>
                  <a:tcPr marL="68580" marR="68580" marT="0" marB="0" anchor="ctr">
                    <a:lnL>
                      <a:noFill/>
                    </a:lnL>
                    <a:lnR>
                      <a:noFill/>
                    </a:lnR>
                    <a:lnT w="2857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23569">
                <a:tc>
                  <a:txBody>
                    <a:bodyPr/>
                    <a:lstStyle/>
                    <a:p>
                      <a:pPr algn="ctr">
                        <a:lnSpc>
                          <a:spcPct val="90000"/>
                        </a:lnSpc>
                        <a:spcAft>
                          <a:spcPts val="0"/>
                        </a:spcAft>
                      </a:pPr>
                      <a:r>
                        <a:rPr lang="en-US" sz="2000" kern="100" dirty="0">
                          <a:effectLst/>
                        </a:rPr>
                        <a:t>LOT</a:t>
                      </a:r>
                      <a:endParaRPr lang="ja-JP" sz="2000" kern="100" dirty="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a:effectLst/>
                        </a:rPr>
                        <a:t>27.56 ± 2.04</a:t>
                      </a:r>
                      <a:endParaRPr lang="ja-JP" sz="2000" kern="10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a:effectLst/>
                        </a:rPr>
                        <a:t>14.82 ± 1.77</a:t>
                      </a:r>
                      <a:endParaRPr lang="ja-JP" sz="2000" b="1" kern="100" dirty="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a:effectLst/>
                        </a:rPr>
                        <a:t>1.96 ± 0.43</a:t>
                      </a:r>
                      <a:endParaRPr lang="ja-JP" sz="2000" kern="10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a:effectLst/>
                        </a:rPr>
                        <a:t>0.74 ± 0.42</a:t>
                      </a:r>
                      <a:endParaRPr lang="ja-JP" sz="2000" b="1" kern="100" dirty="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r h="323569">
                <a:tc>
                  <a:txBody>
                    <a:bodyPr/>
                    <a:lstStyle/>
                    <a:p>
                      <a:pPr algn="ctr">
                        <a:lnSpc>
                          <a:spcPct val="90000"/>
                        </a:lnSpc>
                        <a:spcAft>
                          <a:spcPts val="0"/>
                        </a:spcAft>
                      </a:pPr>
                      <a:r>
                        <a:rPr lang="en-US" sz="2000" kern="100" dirty="0">
                          <a:effectLst/>
                        </a:rPr>
                        <a:t>JNO</a:t>
                      </a:r>
                      <a:endParaRPr lang="ja-JP" sz="2000" kern="100" dirty="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a:effectLst/>
                        </a:rPr>
                        <a:t>53.16 ± 1.32</a:t>
                      </a:r>
                      <a:endParaRPr lang="ja-JP" sz="2000" kern="10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a:effectLst/>
                        </a:rPr>
                        <a:t>33.21 ± 2.01</a:t>
                      </a:r>
                      <a:endParaRPr lang="ja-JP" sz="2000" b="1" kern="100" dirty="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a:effectLst/>
                        </a:rPr>
                        <a:t>1.94 ± 0.49</a:t>
                      </a:r>
                      <a:endParaRPr lang="ja-JP" sz="2000" kern="10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Aft>
                          <a:spcPts val="0"/>
                        </a:spcAft>
                      </a:pPr>
                      <a:r>
                        <a:rPr lang="en-US" sz="2000" kern="100" dirty="0">
                          <a:effectLst/>
                        </a:rPr>
                        <a:t>0.80 ± 0.53</a:t>
                      </a:r>
                      <a:endParaRPr lang="ja-JP" sz="2000" b="1" kern="100" dirty="0">
                        <a:effectLst/>
                        <a:latin typeface="Times New Roman"/>
                        <a:ea typeface="ＭＳ 明朝"/>
                        <a:cs typeface="Times New Roman"/>
                      </a:endParaRPr>
                    </a:p>
                  </a:txBody>
                  <a:tcPr marL="68580" marR="68580" marT="0" marB="0" anchor="ctr">
                    <a:lnL>
                      <a:noFill/>
                    </a:lnL>
                    <a:lnR>
                      <a:noFill/>
                    </a:lnR>
                    <a:lnT w="952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3" name="図形グループ 12"/>
          <p:cNvGrpSpPr/>
          <p:nvPr/>
        </p:nvGrpSpPr>
        <p:grpSpPr>
          <a:xfrm>
            <a:off x="3856357" y="5059680"/>
            <a:ext cx="4716963" cy="1251504"/>
            <a:chOff x="2210437" y="5109396"/>
            <a:chExt cx="4716963" cy="1171308"/>
          </a:xfrm>
          <a:noFill/>
        </p:grpSpPr>
        <p:sp>
          <p:nvSpPr>
            <p:cNvPr id="10" name="正方形/長方形 9"/>
            <p:cNvSpPr/>
            <p:nvPr/>
          </p:nvSpPr>
          <p:spPr>
            <a:xfrm>
              <a:off x="2210437" y="5109396"/>
              <a:ext cx="1435100" cy="1171307"/>
            </a:xfrm>
            <a:prstGeom prst="rect">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492300" y="5109396"/>
              <a:ext cx="1435100" cy="1171308"/>
            </a:xfrm>
            <a:prstGeom prst="rect">
              <a:avLst/>
            </a:prstGeom>
            <a:grp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32" name="図形グループ 31"/>
          <p:cNvGrpSpPr/>
          <p:nvPr/>
        </p:nvGrpSpPr>
        <p:grpSpPr>
          <a:xfrm>
            <a:off x="1080474" y="1214858"/>
            <a:ext cx="7012723" cy="2722871"/>
            <a:chOff x="847751" y="1428687"/>
            <a:chExt cx="4485880" cy="1741759"/>
          </a:xfrm>
        </p:grpSpPr>
        <p:pic>
          <p:nvPicPr>
            <p:cNvPr id="33" name="図 32" descr="Nyukasa-Visibility-Filled.pdf"/>
            <p:cNvPicPr>
              <a:picLocks/>
            </p:cNvPicPr>
            <p:nvPr/>
          </p:nvPicPr>
          <p:blipFill rotWithShape="1">
            <a:blip r:embed="rId4" cstate="screen">
              <a:extLst>
                <a:ext uri="{28A0092B-C50C-407E-A947-70E740481C1C}">
                  <a14:useLocalDpi xmlns:a14="http://schemas.microsoft.com/office/drawing/2010/main"/>
                </a:ext>
              </a:extLst>
            </a:blip>
            <a:srcRect l="7383" t="18158" r="3783" b="24642"/>
            <a:stretch/>
          </p:blipFill>
          <p:spPr>
            <a:xfrm>
              <a:off x="875268" y="1442445"/>
              <a:ext cx="4159224" cy="1728000"/>
            </a:xfrm>
            <a:prstGeom prst="rect">
              <a:avLst/>
            </a:prstGeom>
          </p:spPr>
        </p:pic>
        <p:sp>
          <p:nvSpPr>
            <p:cNvPr id="34" name="テキスト ボックス 33"/>
            <p:cNvSpPr txBox="1"/>
            <p:nvPr/>
          </p:nvSpPr>
          <p:spPr>
            <a:xfrm>
              <a:off x="4290049" y="2191623"/>
              <a:ext cx="697457" cy="404162"/>
            </a:xfrm>
            <a:prstGeom prst="rect">
              <a:avLst/>
            </a:prstGeom>
            <a:noFill/>
          </p:spPr>
          <p:txBody>
            <a:bodyPr wrap="square" rtlCol="0">
              <a:spAutoFit/>
            </a:bodyPr>
            <a:lstStyle/>
            <a:p>
              <a:pPr algn="ctr"/>
              <a:r>
                <a:rPr kumimoji="1" lang="en-US" altLang="ja-JP" dirty="0" smtClean="0"/>
                <a:t>Earth Shadow</a:t>
              </a:r>
              <a:endParaRPr kumimoji="1" lang="ja-JP" altLang="en-US" dirty="0"/>
            </a:p>
          </p:txBody>
        </p:sp>
        <p:pic>
          <p:nvPicPr>
            <p:cNvPr id="35" name="図 34" descr="Lulin-Visibility-Filled.pdf"/>
            <p:cNvPicPr>
              <a:picLocks noChangeAspect="1"/>
            </p:cNvPicPr>
            <p:nvPr/>
          </p:nvPicPr>
          <p:blipFill rotWithShape="1">
            <a:blip r:embed="rId5" cstate="screen">
              <a:extLst>
                <a:ext uri="{28A0092B-C50C-407E-A947-70E740481C1C}">
                  <a14:useLocalDpi xmlns:a14="http://schemas.microsoft.com/office/drawing/2010/main"/>
                </a:ext>
              </a:extLst>
            </a:blip>
            <a:srcRect l="7106" t="18130" r="3668" b="24704"/>
            <a:stretch/>
          </p:blipFill>
          <p:spPr>
            <a:xfrm>
              <a:off x="847751" y="1428687"/>
              <a:ext cx="4195207" cy="1741759"/>
            </a:xfrm>
            <a:prstGeom prst="rect">
              <a:avLst/>
            </a:prstGeom>
          </p:spPr>
        </p:pic>
        <p:sp>
          <p:nvSpPr>
            <p:cNvPr id="36" name="テキスト ボックス 35"/>
            <p:cNvSpPr txBox="1"/>
            <p:nvPr/>
          </p:nvSpPr>
          <p:spPr>
            <a:xfrm>
              <a:off x="1236977" y="1446553"/>
              <a:ext cx="956735" cy="255941"/>
            </a:xfrm>
            <a:prstGeom prst="rect">
              <a:avLst/>
            </a:prstGeom>
            <a:noFill/>
          </p:spPr>
          <p:txBody>
            <a:bodyPr wrap="square" rtlCol="0">
              <a:spAutoFit/>
            </a:bodyPr>
            <a:lstStyle/>
            <a:p>
              <a:r>
                <a:rPr kumimoji="1" lang="en-US" altLang="ja-JP" sz="2000" dirty="0" err="1" smtClean="0"/>
                <a:t>Nyukasa</a:t>
              </a:r>
              <a:endParaRPr kumimoji="1" lang="ja-JP" altLang="en-US" sz="2000" dirty="0"/>
            </a:p>
          </p:txBody>
        </p:sp>
        <p:sp>
          <p:nvSpPr>
            <p:cNvPr id="37" name="テキスト ボックス 36"/>
            <p:cNvSpPr txBox="1"/>
            <p:nvPr/>
          </p:nvSpPr>
          <p:spPr>
            <a:xfrm>
              <a:off x="4376896" y="2818154"/>
              <a:ext cx="956735" cy="250196"/>
            </a:xfrm>
            <a:prstGeom prst="rect">
              <a:avLst/>
            </a:prstGeom>
            <a:noFill/>
          </p:spPr>
          <p:txBody>
            <a:bodyPr wrap="square" rtlCol="0">
              <a:spAutoFit/>
            </a:bodyPr>
            <a:lstStyle/>
            <a:p>
              <a:r>
                <a:rPr kumimoji="1" lang="en-US" altLang="ja-JP" sz="2000" dirty="0" err="1" smtClean="0"/>
                <a:t>Lulin</a:t>
              </a:r>
              <a:endParaRPr kumimoji="1" lang="ja-JP" altLang="en-US" sz="2000" dirty="0"/>
            </a:p>
          </p:txBody>
        </p:sp>
        <p:sp>
          <p:nvSpPr>
            <p:cNvPr id="38" name="テキスト ボックス 37"/>
            <p:cNvSpPr txBox="1"/>
            <p:nvPr/>
          </p:nvSpPr>
          <p:spPr>
            <a:xfrm>
              <a:off x="2307373" y="2788354"/>
              <a:ext cx="1406187" cy="250196"/>
            </a:xfrm>
            <a:prstGeom prst="rect">
              <a:avLst/>
            </a:prstGeom>
            <a:noFill/>
          </p:spPr>
          <p:txBody>
            <a:bodyPr wrap="square" rtlCol="0">
              <a:spAutoFit/>
            </a:bodyPr>
            <a:lstStyle/>
            <a:p>
              <a:pPr algn="ctr"/>
              <a:r>
                <a:rPr kumimoji="1" lang="en-US" altLang="ja-JP" sz="2000" dirty="0" smtClean="0">
                  <a:solidFill>
                    <a:schemeClr val="bg1"/>
                  </a:solidFill>
                </a:rPr>
                <a:t>Invisible region</a:t>
              </a:r>
              <a:endParaRPr kumimoji="1" lang="ja-JP" altLang="en-US" sz="2000" dirty="0">
                <a:solidFill>
                  <a:schemeClr val="bg1"/>
                </a:solidFill>
              </a:endParaRPr>
            </a:p>
          </p:txBody>
        </p:sp>
      </p:grpSp>
    </p:spTree>
    <p:extLst>
      <p:ext uri="{BB962C8B-B14F-4D97-AF65-F5344CB8AC3E}">
        <p14:creationId xmlns:p14="http://schemas.microsoft.com/office/powerpoint/2010/main" val="2581823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Origin </a:t>
            </a:r>
            <a:r>
              <a:rPr lang="en-US" altLang="ja-JP" dirty="0" smtClean="0"/>
              <a:t>identification (1)</a:t>
            </a:r>
            <a:endParaRPr kumimoji="1" lang="ja-JP" altLang="en-US"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8</a:t>
            </a:fld>
            <a:endParaRPr kumimoji="1" lang="ja-JP" altLang="en-US"/>
          </a:p>
        </p:txBody>
      </p:sp>
      <p:grpSp>
        <p:nvGrpSpPr>
          <p:cNvPr id="13" name="図形グループ 12"/>
          <p:cNvGrpSpPr/>
          <p:nvPr/>
        </p:nvGrpSpPr>
        <p:grpSpPr>
          <a:xfrm>
            <a:off x="1231900" y="2309874"/>
            <a:ext cx="7315751" cy="3229753"/>
            <a:chOff x="1231900" y="3010809"/>
            <a:chExt cx="7315751" cy="3229753"/>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1817703952"/>
                </p:ext>
              </p:extLst>
            </p:nvPr>
          </p:nvGraphicFramePr>
          <p:xfrm>
            <a:off x="1231900" y="3410919"/>
            <a:ext cx="6588226" cy="596348"/>
          </p:xfrm>
          <a:graphic>
            <a:graphicData uri="http://schemas.openxmlformats.org/presentationml/2006/ole">
              <mc:AlternateContent xmlns:mc="http://schemas.openxmlformats.org/markup-compatibility/2006">
                <mc:Choice xmlns:v="urn:schemas-microsoft-com:vml" Requires="v">
                  <p:oleObj spid="_x0000_s1510" name="数式" r:id="rId4" imgW="2946400" imgH="266700" progId="Equation.3">
                    <p:embed/>
                  </p:oleObj>
                </mc:Choice>
                <mc:Fallback>
                  <p:oleObj name="数式" r:id="rId4" imgW="2946400" imgH="266700" progId="Equation.3">
                    <p:embed/>
                    <p:pic>
                      <p:nvPicPr>
                        <p:cNvPr id="0" name=""/>
                        <p:cNvPicPr/>
                        <p:nvPr/>
                      </p:nvPicPr>
                      <p:blipFill>
                        <a:blip r:embed="rId5"/>
                        <a:stretch>
                          <a:fillRect/>
                        </a:stretch>
                      </p:blipFill>
                      <p:spPr>
                        <a:xfrm>
                          <a:off x="1231900" y="3410919"/>
                          <a:ext cx="6588226" cy="596348"/>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836253409"/>
                </p:ext>
              </p:extLst>
            </p:nvPr>
          </p:nvGraphicFramePr>
          <p:xfrm>
            <a:off x="1231900" y="4692917"/>
            <a:ext cx="921026" cy="839759"/>
          </p:xfrm>
          <a:graphic>
            <a:graphicData uri="http://schemas.openxmlformats.org/presentationml/2006/ole">
              <mc:AlternateContent xmlns:mc="http://schemas.openxmlformats.org/markup-compatibility/2006">
                <mc:Choice xmlns:v="urn:schemas-microsoft-com:vml" Requires="v">
                  <p:oleObj spid="_x0000_s1511" name="数式" r:id="rId6" imgW="431800" imgH="393700" progId="Equation.3">
                    <p:embed/>
                  </p:oleObj>
                </mc:Choice>
                <mc:Fallback>
                  <p:oleObj name="数式" r:id="rId6" imgW="431800" imgH="393700" progId="Equation.3">
                    <p:embed/>
                    <p:pic>
                      <p:nvPicPr>
                        <p:cNvPr id="0" name=""/>
                        <p:cNvPicPr/>
                        <p:nvPr/>
                      </p:nvPicPr>
                      <p:blipFill>
                        <a:blip r:embed="rId7"/>
                        <a:stretch>
                          <a:fillRect/>
                        </a:stretch>
                      </p:blipFill>
                      <p:spPr>
                        <a:xfrm>
                          <a:off x="1231900" y="4692917"/>
                          <a:ext cx="921026" cy="839759"/>
                        </a:xfrm>
                        <a:prstGeom prst="rect">
                          <a:avLst/>
                        </a:prstGeom>
                      </p:spPr>
                    </p:pic>
                  </p:oleObj>
                </mc:Fallback>
              </mc:AlternateContent>
            </a:graphicData>
          </a:graphic>
        </p:graphicFrame>
        <p:sp>
          <p:nvSpPr>
            <p:cNvPr id="8" name="テキスト ボックス 7"/>
            <p:cNvSpPr txBox="1"/>
            <p:nvPr/>
          </p:nvSpPr>
          <p:spPr>
            <a:xfrm>
              <a:off x="1231900" y="3010809"/>
              <a:ext cx="7315751" cy="400110"/>
            </a:xfrm>
            <a:prstGeom prst="rect">
              <a:avLst/>
            </a:prstGeom>
            <a:noFill/>
          </p:spPr>
          <p:txBody>
            <a:bodyPr wrap="square" rtlCol="0">
              <a:spAutoFit/>
            </a:bodyPr>
            <a:lstStyle/>
            <a:p>
              <a:r>
                <a:rPr kumimoji="1" lang="en-US" altLang="ja-JP" sz="2000" dirty="0" smtClean="0"/>
                <a:t>Separation angle (</a:t>
              </a:r>
              <a:r>
                <a:rPr kumimoji="1" lang="en-US" altLang="ja-JP" sz="2000" i="1" dirty="0" err="1" smtClean="0">
                  <a:latin typeface="Times New Roman"/>
                  <a:cs typeface="Times New Roman"/>
                </a:rPr>
                <a:t>φ</a:t>
              </a:r>
              <a:r>
                <a:rPr kumimoji="1" lang="en-US" altLang="ja-JP" sz="2000" dirty="0" smtClean="0"/>
                <a:t>) between 2 observed points (</a:t>
              </a:r>
              <a:r>
                <a:rPr kumimoji="1" lang="en-US" altLang="ja-JP" sz="2000" dirty="0" smtClean="0">
                  <a:latin typeface="Times New Roman"/>
                  <a:cs typeface="Times New Roman"/>
                </a:rPr>
                <a:t>α</a:t>
              </a:r>
              <a:r>
                <a:rPr kumimoji="1" lang="en-US" altLang="ja-JP" sz="2000" baseline="-25000" dirty="0" smtClean="0">
                  <a:latin typeface="Times New Roman"/>
                  <a:cs typeface="Times New Roman"/>
                </a:rPr>
                <a:t>1</a:t>
              </a:r>
              <a:r>
                <a:rPr lang="en-US" altLang="ja-JP" sz="2000" dirty="0" smtClean="0">
                  <a:latin typeface="Times New Roman"/>
                  <a:cs typeface="Times New Roman"/>
                </a:rPr>
                <a:t>, δ</a:t>
              </a:r>
              <a:r>
                <a:rPr lang="en-US" altLang="ja-JP" sz="2000" baseline="-25000" dirty="0" smtClean="0">
                  <a:latin typeface="Times New Roman"/>
                  <a:cs typeface="Times New Roman"/>
                </a:rPr>
                <a:t>1</a:t>
              </a:r>
              <a:r>
                <a:rPr kumimoji="1" lang="en-US" altLang="ja-JP" sz="2000" dirty="0" smtClean="0">
                  <a:latin typeface="Times New Roman"/>
                  <a:cs typeface="Times New Roman"/>
                </a:rPr>
                <a:t>) and </a:t>
              </a:r>
              <a:r>
                <a:rPr lang="en-US" altLang="ja-JP" sz="2000" dirty="0">
                  <a:latin typeface="Times New Roman"/>
                  <a:cs typeface="Times New Roman"/>
                </a:rPr>
                <a:t>(</a:t>
              </a:r>
              <a:r>
                <a:rPr lang="en-US" altLang="ja-JP" sz="2000" dirty="0" smtClean="0"/>
                <a:t>α</a:t>
              </a:r>
              <a:r>
                <a:rPr lang="en-US" altLang="ja-JP" sz="2000" baseline="-25000" dirty="0" smtClean="0"/>
                <a:t>2</a:t>
              </a:r>
              <a:r>
                <a:rPr lang="en-US" altLang="ja-JP" sz="2000" dirty="0" smtClean="0"/>
                <a:t>, δ</a:t>
              </a:r>
              <a:r>
                <a:rPr lang="en-US" altLang="ja-JP" sz="2000" baseline="-25000" dirty="0" smtClean="0"/>
                <a:t>2</a:t>
              </a:r>
              <a:r>
                <a:rPr lang="en-US" altLang="ja-JP" sz="2000" dirty="0" smtClean="0"/>
                <a:t>) </a:t>
              </a:r>
              <a:r>
                <a:rPr kumimoji="1" lang="en-US" altLang="ja-JP" sz="2000" dirty="0" smtClean="0"/>
                <a:t> </a:t>
              </a:r>
              <a:endParaRPr kumimoji="1" lang="ja-JP" altLang="en-US" sz="2000" dirty="0"/>
            </a:p>
          </p:txBody>
        </p:sp>
        <p:sp>
          <p:nvSpPr>
            <p:cNvPr id="9" name="テキスト ボックス 8"/>
            <p:cNvSpPr txBox="1"/>
            <p:nvPr/>
          </p:nvSpPr>
          <p:spPr>
            <a:xfrm>
              <a:off x="1231900" y="3976489"/>
              <a:ext cx="7315751" cy="707886"/>
            </a:xfrm>
            <a:prstGeom prst="rect">
              <a:avLst/>
            </a:prstGeom>
            <a:noFill/>
          </p:spPr>
          <p:txBody>
            <a:bodyPr wrap="square" rtlCol="0">
              <a:spAutoFit/>
            </a:bodyPr>
            <a:lstStyle/>
            <a:p>
              <a:r>
                <a:rPr kumimoji="1" lang="en-US" altLang="ja-JP" sz="2000" dirty="0" smtClean="0"/>
                <a:t>Mean motion (</a:t>
              </a:r>
              <a:r>
                <a:rPr kumimoji="1" lang="en-US" altLang="ja-JP" sz="2000" i="1" dirty="0" smtClean="0">
                  <a:latin typeface="Times New Roman"/>
                  <a:cs typeface="Times New Roman"/>
                </a:rPr>
                <a:t>n</a:t>
              </a:r>
              <a:r>
                <a:rPr kumimoji="1" lang="en-US" altLang="ja-JP" sz="2000" dirty="0" smtClean="0"/>
                <a:t>) is approximated from </a:t>
              </a:r>
              <a:r>
                <a:rPr lang="en-US" altLang="ja-JP" sz="2000" i="1" dirty="0" err="1" smtClean="0">
                  <a:latin typeface="Times New Roman"/>
                  <a:cs typeface="Times New Roman"/>
                </a:rPr>
                <a:t>φ</a:t>
              </a:r>
              <a:r>
                <a:rPr lang="en-US" altLang="ja-JP" sz="2000" dirty="0"/>
                <a:t> </a:t>
              </a:r>
              <a:r>
                <a:rPr lang="en-US" altLang="ja-JP" sz="2000" dirty="0" smtClean="0"/>
                <a:t>and observation interval (</a:t>
              </a:r>
              <a:r>
                <a:rPr lang="en-US" altLang="ja-JP" sz="2000" dirty="0" err="1" smtClean="0">
                  <a:latin typeface="Times New Roman"/>
                  <a:cs typeface="Times New Roman"/>
                </a:rPr>
                <a:t>Δ</a:t>
              </a:r>
              <a:r>
                <a:rPr lang="en-US" altLang="ja-JP" sz="2000" i="1" dirty="0" err="1" smtClean="0">
                  <a:latin typeface="Times New Roman"/>
                  <a:cs typeface="Times New Roman"/>
                </a:rPr>
                <a:t>t</a:t>
              </a:r>
              <a:r>
                <a:rPr lang="en-US" altLang="ja-JP" sz="2000" dirty="0" smtClean="0"/>
                <a:t>) between the 2 observations</a:t>
              </a:r>
              <a:endParaRPr kumimoji="1" lang="ja-JP" altLang="en-US" sz="2000" dirty="0"/>
            </a:p>
          </p:txBody>
        </p:sp>
        <p:sp>
          <p:nvSpPr>
            <p:cNvPr id="10" name="テキスト ボックス 9"/>
            <p:cNvSpPr txBox="1"/>
            <p:nvPr/>
          </p:nvSpPr>
          <p:spPr>
            <a:xfrm>
              <a:off x="1231900" y="5532676"/>
              <a:ext cx="7288697" cy="707886"/>
            </a:xfrm>
            <a:prstGeom prst="rect">
              <a:avLst/>
            </a:prstGeom>
            <a:noFill/>
          </p:spPr>
          <p:txBody>
            <a:bodyPr wrap="square" rtlCol="0">
              <a:spAutoFit/>
            </a:bodyPr>
            <a:lstStyle/>
            <a:p>
              <a:r>
                <a:rPr lang="en-US" altLang="ja-JP" sz="2000" dirty="0" smtClean="0"/>
                <a:t>Semi-</a:t>
              </a:r>
              <a:r>
                <a:rPr lang="en-US" altLang="ja-JP" sz="2000" dirty="0" smtClean="0">
                  <a:latin typeface="Times New Roman"/>
                  <a:cs typeface="Times New Roman"/>
                </a:rPr>
                <a:t>major axis (</a:t>
              </a:r>
              <a:r>
                <a:rPr lang="en-US" altLang="ja-JP" sz="2000" i="1" dirty="0" smtClean="0">
                  <a:latin typeface="Times New Roman"/>
                  <a:cs typeface="Times New Roman"/>
                </a:rPr>
                <a:t>a</a:t>
              </a:r>
              <a:r>
                <a:rPr lang="en-US" altLang="ja-JP" sz="2000" dirty="0" smtClean="0">
                  <a:latin typeface="Times New Roman"/>
                  <a:cs typeface="Times New Roman"/>
                </a:rPr>
                <a:t>), inclination (</a:t>
              </a:r>
              <a:r>
                <a:rPr lang="en-US" altLang="ja-JP" sz="2000" i="1" dirty="0" err="1" smtClean="0">
                  <a:latin typeface="Times New Roman"/>
                  <a:cs typeface="Times New Roman"/>
                </a:rPr>
                <a:t>i</a:t>
              </a:r>
              <a:r>
                <a:rPr lang="en-US" altLang="ja-JP" sz="2000" dirty="0" smtClean="0">
                  <a:latin typeface="Times New Roman"/>
                  <a:cs typeface="Times New Roman"/>
                </a:rPr>
                <a:t>), and right ascension of ascending node (</a:t>
              </a:r>
              <a:r>
                <a:rPr lang="en-US" altLang="ja-JP" sz="2000" i="1" dirty="0" err="1" smtClean="0">
                  <a:latin typeface="Times New Roman"/>
                  <a:cs typeface="Times New Roman"/>
                </a:rPr>
                <a:t>Ω</a:t>
              </a:r>
              <a:r>
                <a:rPr lang="en-US" altLang="ja-JP" sz="2000" dirty="0" smtClean="0"/>
                <a:t>) can be recovered from </a:t>
              </a:r>
              <a:r>
                <a:rPr lang="en-US" altLang="ja-JP" sz="2000" i="1" dirty="0" err="1" smtClean="0">
                  <a:latin typeface="Times New Roman"/>
                  <a:cs typeface="Times New Roman"/>
                </a:rPr>
                <a:t>φ</a:t>
              </a:r>
              <a:r>
                <a:rPr lang="en-US" altLang="ja-JP" sz="2000" i="1" dirty="0" smtClean="0"/>
                <a:t> </a:t>
              </a:r>
              <a:r>
                <a:rPr lang="en-US" altLang="ja-JP" sz="2000" dirty="0" smtClean="0"/>
                <a:t>and</a:t>
              </a:r>
              <a:r>
                <a:rPr lang="en-US" altLang="ja-JP" sz="2000" i="1" dirty="0" smtClean="0"/>
                <a:t> </a:t>
              </a:r>
              <a:r>
                <a:rPr lang="en-US" altLang="ja-JP" sz="2000" i="1" dirty="0" smtClean="0">
                  <a:latin typeface="Times New Roman"/>
                  <a:cs typeface="Times New Roman"/>
                </a:rPr>
                <a:t>n</a:t>
              </a:r>
              <a:r>
                <a:rPr lang="en-US" altLang="ja-JP" sz="2000" dirty="0" smtClean="0"/>
                <a:t> </a:t>
              </a:r>
              <a:endParaRPr kumimoji="1" lang="ja-JP" altLang="en-US" sz="2000" dirty="0"/>
            </a:p>
          </p:txBody>
        </p:sp>
      </p:grpSp>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11" name="フッター プレースホルダー 10"/>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
        <p:nvSpPr>
          <p:cNvPr id="12" name="コンテンツ プレースホルダー 2"/>
          <p:cNvSpPr txBox="1">
            <a:spLocks/>
          </p:cNvSpPr>
          <p:nvPr/>
        </p:nvSpPr>
        <p:spPr>
          <a:xfrm>
            <a:off x="457200" y="1254415"/>
            <a:ext cx="8229600" cy="103031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kumimoji="1" sz="32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en-US" altLang="ja-JP" dirty="0" smtClean="0"/>
              <a:t>Demonstrating the origin identification </a:t>
            </a:r>
            <a:br>
              <a:rPr lang="en-US" altLang="ja-JP" dirty="0" smtClean="0"/>
            </a:br>
            <a:r>
              <a:rPr lang="en-US" altLang="ja-JP" dirty="0" smtClean="0"/>
              <a:t>by estimating the orbits as circular ones</a:t>
            </a:r>
            <a:endParaRPr lang="ja-JP" altLang="en-US" dirty="0"/>
          </a:p>
        </p:txBody>
      </p:sp>
      <p:grpSp>
        <p:nvGrpSpPr>
          <p:cNvPr id="18" name="図形グループ 17"/>
          <p:cNvGrpSpPr/>
          <p:nvPr/>
        </p:nvGrpSpPr>
        <p:grpSpPr>
          <a:xfrm>
            <a:off x="1231900" y="5710766"/>
            <a:ext cx="7211307" cy="400110"/>
            <a:chOff x="1231900" y="5801472"/>
            <a:chExt cx="7211307" cy="400110"/>
          </a:xfrm>
        </p:grpSpPr>
        <p:sp>
          <p:nvSpPr>
            <p:cNvPr id="16" name="テキスト ボックス 15"/>
            <p:cNvSpPr txBox="1"/>
            <p:nvPr/>
          </p:nvSpPr>
          <p:spPr>
            <a:xfrm>
              <a:off x="1824112" y="5801472"/>
              <a:ext cx="6619095" cy="400110"/>
            </a:xfrm>
            <a:prstGeom prst="rect">
              <a:avLst/>
            </a:prstGeom>
            <a:noFill/>
          </p:spPr>
          <p:txBody>
            <a:bodyPr wrap="square" rtlCol="0">
              <a:spAutoFit/>
            </a:bodyPr>
            <a:lstStyle/>
            <a:p>
              <a:r>
                <a:rPr lang="en-US" altLang="ja-JP" sz="2000" dirty="0" smtClean="0"/>
                <a:t>Correlations in </a:t>
              </a:r>
              <a:r>
                <a:rPr lang="en-US" altLang="ja-JP" sz="2000" u="sng" dirty="0" smtClean="0"/>
                <a:t>the </a:t>
              </a:r>
              <a:r>
                <a:rPr lang="en-US" altLang="ja-JP" sz="2000" i="1" u="sng" dirty="0" err="1" smtClean="0">
                  <a:latin typeface="Times New Roman"/>
                  <a:cs typeface="Times New Roman"/>
                </a:rPr>
                <a:t>i</a:t>
              </a:r>
              <a:r>
                <a:rPr lang="en-US" altLang="ja-JP" sz="2000" u="sng" dirty="0" err="1" smtClean="0">
                  <a:latin typeface="Times New Roman"/>
                  <a:cs typeface="Times New Roman"/>
                </a:rPr>
                <a:t>cos</a:t>
              </a:r>
              <a:r>
                <a:rPr lang="en-US" altLang="ja-JP" sz="2000" u="sng" dirty="0" smtClean="0">
                  <a:latin typeface="Times New Roman"/>
                  <a:cs typeface="Times New Roman"/>
                </a:rPr>
                <a:t>(</a:t>
              </a:r>
              <a:r>
                <a:rPr lang="en-US" altLang="en-US" sz="2000" i="1" u="sng" dirty="0" err="1" smtClean="0">
                  <a:latin typeface="Times New Roman"/>
                  <a:cs typeface="Times New Roman"/>
                </a:rPr>
                <a:t>Ω</a:t>
              </a:r>
              <a:r>
                <a:rPr lang="en-US" altLang="en-US" sz="2000" u="sng" dirty="0" smtClean="0">
                  <a:latin typeface="Times New Roman"/>
                  <a:cs typeface="Times New Roman"/>
                </a:rPr>
                <a:t>)-</a:t>
              </a:r>
              <a:r>
                <a:rPr lang="en-US" altLang="en-US" sz="2000" i="1" u="sng" dirty="0" err="1" smtClean="0">
                  <a:latin typeface="Times New Roman"/>
                  <a:cs typeface="Times New Roman"/>
                </a:rPr>
                <a:t>i</a:t>
              </a:r>
              <a:r>
                <a:rPr lang="en-US" altLang="en-US" sz="2000" u="sng" dirty="0" err="1" smtClean="0">
                  <a:latin typeface="Times New Roman"/>
                  <a:cs typeface="Times New Roman"/>
                </a:rPr>
                <a:t>sin</a:t>
              </a:r>
              <a:r>
                <a:rPr lang="en-US" altLang="en-US" sz="2000" u="sng" dirty="0" smtClean="0">
                  <a:latin typeface="Times New Roman"/>
                  <a:cs typeface="Times New Roman"/>
                </a:rPr>
                <a:t>(</a:t>
              </a:r>
              <a:r>
                <a:rPr lang="en-US" altLang="ja-JP" sz="2000" i="1" u="sng" dirty="0" err="1" smtClean="0">
                  <a:latin typeface="Times New Roman"/>
                  <a:cs typeface="Times New Roman"/>
                </a:rPr>
                <a:t>Ω</a:t>
              </a:r>
              <a:r>
                <a:rPr lang="en-US" altLang="ja-JP" sz="2000" u="sng" dirty="0" smtClean="0">
                  <a:latin typeface="Times New Roman"/>
                  <a:cs typeface="Times New Roman"/>
                </a:rPr>
                <a:t>) </a:t>
              </a:r>
              <a:r>
                <a:rPr lang="en-US" altLang="ja-JP" sz="2000" u="sng" dirty="0" smtClean="0"/>
                <a:t>plane (</a:t>
              </a:r>
              <a:r>
                <a:rPr lang="en-US" altLang="ja-JP" sz="2000" u="sng" dirty="0" err="1" smtClean="0"/>
                <a:t>Hanada</a:t>
              </a:r>
              <a:r>
                <a:rPr lang="en-US" altLang="ja-JP" sz="2000" u="sng" dirty="0" smtClean="0"/>
                <a:t> et al., 2005)</a:t>
              </a:r>
              <a:endParaRPr kumimoji="1" lang="ja-JP" altLang="en-US" sz="2000" u="sng" dirty="0"/>
            </a:p>
          </p:txBody>
        </p:sp>
        <p:sp>
          <p:nvSpPr>
            <p:cNvPr id="17" name="ホームベース 16"/>
            <p:cNvSpPr/>
            <p:nvPr/>
          </p:nvSpPr>
          <p:spPr>
            <a:xfrm>
              <a:off x="1231900" y="5849772"/>
              <a:ext cx="607996" cy="303510"/>
            </a:xfrm>
            <a:prstGeom prst="homePlate">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000"/>
            </a:p>
          </p:txBody>
        </p:sp>
      </p:grpSp>
    </p:spTree>
    <p:extLst>
      <p:ext uri="{BB962C8B-B14F-4D97-AF65-F5344CB8AC3E}">
        <p14:creationId xmlns:p14="http://schemas.microsoft.com/office/powerpoint/2010/main" val="2210291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2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Macintosh HD:Users:m0g3p0n:Desktop:Histogram_icnisn_mc100_norm.png"/>
          <p:cNvPicPr/>
          <p:nvPr/>
        </p:nvPicPr>
        <p:blipFill rotWithShape="1">
          <a:blip r:embed="rId3" cstate="screen">
            <a:extLst>
              <a:ext uri="{28A0092B-C50C-407E-A947-70E740481C1C}">
                <a14:useLocalDpi xmlns:a14="http://schemas.microsoft.com/office/drawing/2010/main"/>
              </a:ext>
            </a:extLst>
          </a:blip>
          <a:srcRect l="12730" t="13471" r="4780" b="7731"/>
          <a:stretch/>
        </p:blipFill>
        <p:spPr bwMode="auto">
          <a:xfrm>
            <a:off x="3927203" y="2040942"/>
            <a:ext cx="4850317" cy="4204366"/>
          </a:xfrm>
          <a:prstGeom prst="rect">
            <a:avLst/>
          </a:prstGeom>
          <a:noFill/>
          <a:ln>
            <a:noFill/>
          </a:ln>
          <a:extLst>
            <a:ext uri="{53640926-AAD7-44d8-BBD7-CCE9431645EC}">
              <a14:shadowObscured xmlns:a14="http://schemas.microsoft.com/office/drawing/2010/main"/>
            </a:ext>
          </a:extLst>
        </p:spPr>
      </p:pic>
      <p:sp>
        <p:nvSpPr>
          <p:cNvPr id="2" name="タイトル 1"/>
          <p:cNvSpPr>
            <a:spLocks noGrp="1"/>
          </p:cNvSpPr>
          <p:nvPr>
            <p:ph type="title"/>
          </p:nvPr>
        </p:nvSpPr>
        <p:spPr/>
        <p:txBody>
          <a:bodyPr/>
          <a:lstStyle/>
          <a:p>
            <a:r>
              <a:rPr kumimoji="1" lang="en-US" altLang="ja-JP" dirty="0" smtClean="0"/>
              <a:t>Origin </a:t>
            </a:r>
            <a:r>
              <a:rPr lang="en-US" altLang="ja-JP" dirty="0" smtClean="0"/>
              <a:t>identification (2)</a:t>
            </a:r>
            <a:endParaRPr kumimoji="1" lang="ja-JP" altLang="en-US" dirty="0"/>
          </a:p>
        </p:txBody>
      </p:sp>
      <p:sp>
        <p:nvSpPr>
          <p:cNvPr id="3" name="コンテンツ プレースホルダー 2"/>
          <p:cNvSpPr>
            <a:spLocks noGrp="1"/>
          </p:cNvSpPr>
          <p:nvPr>
            <p:ph idx="1"/>
          </p:nvPr>
        </p:nvSpPr>
        <p:spPr>
          <a:xfrm>
            <a:off x="457200" y="1107386"/>
            <a:ext cx="8229600" cy="1021421"/>
          </a:xfrm>
        </p:spPr>
        <p:txBody>
          <a:bodyPr>
            <a:normAutofit fontScale="92500"/>
          </a:bodyPr>
          <a:lstStyle/>
          <a:p>
            <a:r>
              <a:rPr lang="en-US" altLang="ja-JP" sz="2800" dirty="0" smtClean="0"/>
              <a:t>1968-081E fragments (generated by the breakup model)</a:t>
            </a:r>
            <a:br>
              <a:rPr lang="en-US" altLang="ja-JP" sz="2800" dirty="0" smtClean="0"/>
            </a:br>
            <a:r>
              <a:rPr lang="en-US" altLang="ja-JP" sz="2800" dirty="0" smtClean="0"/>
              <a:t>in the </a:t>
            </a:r>
            <a:r>
              <a:rPr lang="en-US" altLang="ja-JP" sz="2800" i="1" dirty="0" err="1" smtClean="0"/>
              <a:t>i</a:t>
            </a:r>
            <a:r>
              <a:rPr lang="en-US" altLang="ja-JP" sz="2800" dirty="0" err="1" smtClean="0"/>
              <a:t>cos</a:t>
            </a:r>
            <a:r>
              <a:rPr lang="en-US" altLang="ja-JP" sz="2800" dirty="0" smtClean="0"/>
              <a:t>(</a:t>
            </a:r>
            <a:r>
              <a:rPr lang="en-US" altLang="ja-JP" sz="2800" i="1" dirty="0" err="1" smtClean="0"/>
              <a:t>Ω</a:t>
            </a:r>
            <a:r>
              <a:rPr lang="en-US" altLang="ja-JP" sz="2800" dirty="0" smtClean="0"/>
              <a:t>)–</a:t>
            </a:r>
            <a:r>
              <a:rPr lang="en-US" altLang="ja-JP" sz="2800" i="1" dirty="0" err="1" smtClean="0"/>
              <a:t>i</a:t>
            </a:r>
            <a:r>
              <a:rPr lang="en-US" altLang="ja-JP" sz="2800" dirty="0" err="1" smtClean="0"/>
              <a:t>sin</a:t>
            </a:r>
            <a:r>
              <a:rPr lang="en-US" altLang="ja-JP" sz="2800" dirty="0" smtClean="0"/>
              <a:t>(</a:t>
            </a:r>
            <a:r>
              <a:rPr lang="en-US" altLang="ja-JP" sz="2800" i="1" dirty="0" err="1"/>
              <a:t>Ω</a:t>
            </a:r>
            <a:r>
              <a:rPr lang="en-US" altLang="ja-JP" sz="2800" dirty="0" smtClean="0"/>
              <a:t>) plane at the breakup epoch</a:t>
            </a:r>
            <a:endParaRPr kumimoji="1" lang="ja-JP" altLang="en-US" sz="2800" dirty="0"/>
          </a:p>
        </p:txBody>
      </p:sp>
      <p:sp>
        <p:nvSpPr>
          <p:cNvPr id="5" name="スライド番号プレースホルダー 4"/>
          <p:cNvSpPr>
            <a:spLocks noGrp="1"/>
          </p:cNvSpPr>
          <p:nvPr>
            <p:ph type="sldNum" sz="quarter" idx="12"/>
          </p:nvPr>
        </p:nvSpPr>
        <p:spPr/>
        <p:txBody>
          <a:bodyPr/>
          <a:lstStyle/>
          <a:p>
            <a:fld id="{2FE4D4BD-20B5-DF4C-A687-22BFF56FEBAC}" type="slidenum">
              <a:rPr kumimoji="1" lang="ja-JP" altLang="en-US" smtClean="0"/>
              <a:t>9</a:t>
            </a:fld>
            <a:endParaRPr kumimoji="1" lang="ja-JP" altLang="en-US"/>
          </a:p>
        </p:txBody>
      </p:sp>
      <p:pic>
        <p:nvPicPr>
          <p:cNvPr id="12" name="図 11" descr="Macintosh HD:Users:m0g3p0n:Dropbox:MyPapers:COSPAR:JPTWCollaborativeObservation:OriginIdentification:CircularOrbit_NC:icnisn_TrueVSCircle.png"/>
          <p:cNvPicPr/>
          <p:nvPr/>
        </p:nvPicPr>
        <p:blipFill rotWithShape="1">
          <a:blip r:embed="rId4" cstate="screen">
            <a:extLst>
              <a:ext uri="{28A0092B-C50C-407E-A947-70E740481C1C}">
                <a14:useLocalDpi xmlns:a14="http://schemas.microsoft.com/office/drawing/2010/main"/>
              </a:ext>
            </a:extLst>
          </a:blip>
          <a:srcRect/>
          <a:stretch/>
        </p:blipFill>
        <p:spPr bwMode="auto">
          <a:xfrm>
            <a:off x="411840" y="2128807"/>
            <a:ext cx="3973996" cy="3986243"/>
          </a:xfrm>
          <a:prstGeom prst="rect">
            <a:avLst/>
          </a:prstGeom>
          <a:noFill/>
          <a:ln>
            <a:noFill/>
          </a:ln>
          <a:extLst>
            <a:ext uri="{53640926-AAD7-44d8-BBD7-CCE9431645EC}">
              <a14:shadowObscured xmlns:a14="http://schemas.microsoft.com/office/drawing/2010/main"/>
            </a:ext>
          </a:extLst>
        </p:spPr>
      </p:pic>
      <p:sp>
        <p:nvSpPr>
          <p:cNvPr id="4" name="日付プレースホルダー 3"/>
          <p:cNvSpPr>
            <a:spLocks noGrp="1"/>
          </p:cNvSpPr>
          <p:nvPr>
            <p:ph type="dt" sz="half" idx="10"/>
          </p:nvPr>
        </p:nvSpPr>
        <p:spPr/>
        <p:txBody>
          <a:bodyPr/>
          <a:lstStyle/>
          <a:p>
            <a:r>
              <a:rPr kumimoji="1" lang="en-US" altLang="ja-JP" smtClean="0"/>
              <a:t>16 July 2012</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39th COSPAR Scientific Assembly, PEDAS.1-0002-12</a:t>
            </a:r>
            <a:endParaRPr kumimoji="1" lang="ja-JP" altLang="en-US"/>
          </a:p>
        </p:txBody>
      </p:sp>
    </p:spTree>
    <p:extLst>
      <p:ext uri="{BB962C8B-B14F-4D97-AF65-F5344CB8AC3E}">
        <p14:creationId xmlns:p14="http://schemas.microsoft.com/office/powerpoint/2010/main" val="359526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2214</TotalTime>
  <Words>3131</Words>
  <Application>Microsoft Macintosh PowerPoint</Application>
  <PresentationFormat>画面に合わせる (4:3)</PresentationFormat>
  <Paragraphs>409</Paragraphs>
  <Slides>29</Slides>
  <Notes>20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29</vt:i4>
      </vt:variant>
    </vt:vector>
  </HeadingPairs>
  <TitlesOfParts>
    <vt:vector size="31" baseType="lpstr">
      <vt:lpstr>ホワイト</vt:lpstr>
      <vt:lpstr>数式</vt:lpstr>
      <vt:lpstr>Collaborative observations to search 1968-081E fragments</vt:lpstr>
      <vt:lpstr>Overview of the collaborative observations</vt:lpstr>
      <vt:lpstr>Breakup fragments</vt:lpstr>
      <vt:lpstr>The search strategy</vt:lpstr>
      <vt:lpstr>Observation planning (1)</vt:lpstr>
      <vt:lpstr>Observation planning (2)</vt:lpstr>
      <vt:lpstr>Observation planning (3)</vt:lpstr>
      <vt:lpstr>Origin identification (1)</vt:lpstr>
      <vt:lpstr>Origin identification (2)</vt:lpstr>
      <vt:lpstr>Origin identification (3)</vt:lpstr>
      <vt:lpstr>Origin identification (3)</vt:lpstr>
      <vt:lpstr>Validation of observation planning</vt:lpstr>
      <vt:lpstr>Conclusions</vt:lpstr>
      <vt:lpstr>Acknowledgements</vt:lpstr>
      <vt:lpstr>Backup slides</vt:lpstr>
      <vt:lpstr>Historical breakup events in GEO</vt:lpstr>
      <vt:lpstr>Research objective</vt:lpstr>
      <vt:lpstr>Modeling of breakup fragments</vt:lpstr>
      <vt:lpstr>The search strategy (previous)</vt:lpstr>
      <vt:lpstr>Breakup model</vt:lpstr>
      <vt:lpstr>Detection result</vt:lpstr>
      <vt:lpstr>Survey planning </vt:lpstr>
      <vt:lpstr>PowerPoint プレゼンテーション</vt:lpstr>
      <vt:lpstr>Identification</vt:lpstr>
      <vt:lpstr>Identification</vt:lpstr>
      <vt:lpstr>Contributions of ODM (1)</vt:lpstr>
      <vt:lpstr>Contributions of ODM (2)</vt:lpstr>
      <vt:lpstr>Contributions of ODM (3)</vt:lpstr>
      <vt:lpstr>Origin identification (3)</vt:lpstr>
    </vt:vector>
  </TitlesOfParts>
  <Company>Kyushu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method to identify  orbital anomaly as spacecraft breakup</dc:title>
  <dc:creator>上津原 正彦</dc:creator>
  <cp:lastModifiedBy>上津原 正彦</cp:lastModifiedBy>
  <cp:revision>235</cp:revision>
  <dcterms:created xsi:type="dcterms:W3CDTF">2012-06-06T06:07:38Z</dcterms:created>
  <dcterms:modified xsi:type="dcterms:W3CDTF">2012-07-11T04:28:36Z</dcterms:modified>
</cp:coreProperties>
</file>