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8" r:id="rId3"/>
    <p:sldId id="257" r:id="rId4"/>
    <p:sldId id="259" r:id="rId5"/>
    <p:sldId id="260" r:id="rId6"/>
    <p:sldId id="261" r:id="rId7"/>
    <p:sldId id="265" r:id="rId8"/>
    <p:sldId id="264" r:id="rId9"/>
    <p:sldId id="262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6085-0CE3-4DDC-B20D-754D022E073F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76B2-E131-4136-957A-8E2DD2E272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83B8-C56E-4A35-9902-8ABFA07A512F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38F5-5F55-42DF-BFF6-18DA490460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138F5-5F55-42DF-BFF6-18DA490460C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C23F-AE6C-4A06-93FD-DE5451C46EA6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A3DD-655F-4509-A58D-CD82C73556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Results of extended GEO </a:t>
            </a:r>
            <a:r>
              <a:rPr lang="ru-RU" sz="3600" b="1" dirty="0" err="1" smtClean="0"/>
              <a:t>survey</a:t>
            </a:r>
            <a:r>
              <a:rPr lang="en-US" sz="3600" b="1" dirty="0" smtClean="0"/>
              <a:t>s</a:t>
            </a:r>
            <a:r>
              <a:rPr lang="ru-RU" sz="3600" b="1" dirty="0" smtClean="0"/>
              <a:t> </a:t>
            </a:r>
            <a:r>
              <a:rPr lang="en-US" sz="3600" b="1" dirty="0" smtClean="0"/>
              <a:t>and fragments discovery by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the</a:t>
            </a:r>
            <a:r>
              <a:rPr lang="ru-RU" sz="3600" b="1" dirty="0" smtClean="0"/>
              <a:t> ISON </a:t>
            </a:r>
            <a:r>
              <a:rPr lang="ru-RU" sz="3600" b="1" dirty="0" err="1" smtClean="0"/>
              <a:t>network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 2012</a:t>
            </a:r>
            <a:r>
              <a:rPr lang="ru-RU" sz="4000" dirty="0" smtClean="0"/>
              <a:t> </a:t>
            </a:r>
            <a:endParaRPr lang="ru-RU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7993062" cy="8389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Vladimir </a:t>
            </a:r>
            <a:r>
              <a:rPr lang="ru-RU" sz="2400" b="1" dirty="0" err="1" smtClean="0"/>
              <a:t>Agapov</a:t>
            </a:r>
            <a:r>
              <a:rPr lang="en-US" sz="2400" b="1" dirty="0" smtClean="0"/>
              <a:t>, </a:t>
            </a:r>
            <a:r>
              <a:rPr lang="en-US" sz="2400" b="1" dirty="0" smtClean="0"/>
              <a:t>Igor </a:t>
            </a:r>
            <a:r>
              <a:rPr lang="ru-RU" sz="2400" b="1" dirty="0" err="1" smtClean="0"/>
              <a:t>Molotov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Keldysh</a:t>
            </a:r>
            <a:r>
              <a:rPr lang="en-US" sz="2400" i="1" dirty="0" smtClean="0"/>
              <a:t> Institute of Applied Mathematics </a:t>
            </a:r>
            <a:r>
              <a:rPr lang="en-US" sz="2400" i="1" dirty="0" smtClean="0"/>
              <a:t>RAS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Roscosmos</a:t>
            </a:r>
            <a:r>
              <a:rPr lang="en-US" sz="2400" i="1" dirty="0" smtClean="0"/>
              <a:t> delegation</a:t>
            </a:r>
            <a:endParaRPr lang="en-US" sz="2400" i="1" dirty="0" smtClean="0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331913" y="5680075"/>
            <a:ext cx="6408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3</a:t>
            </a:r>
            <a:r>
              <a:rPr lang="en-US" sz="2000" b="1" dirty="0" smtClean="0"/>
              <a:t>1st</a:t>
            </a:r>
            <a:r>
              <a:rPr lang="ru-RU" sz="2000" b="1" dirty="0" smtClean="0"/>
              <a:t> </a:t>
            </a:r>
            <a:r>
              <a:rPr lang="en-US" sz="2000" b="1" dirty="0" smtClean="0"/>
              <a:t>IADC Meeting</a:t>
            </a:r>
          </a:p>
          <a:p>
            <a:pPr algn="ctr"/>
            <a:r>
              <a:rPr lang="en-US" sz="2000" b="1" dirty="0" smtClean="0"/>
              <a:t>April</a:t>
            </a:r>
            <a:r>
              <a:rPr lang="ru-RU" sz="2000" b="1" dirty="0" smtClean="0"/>
              <a:t> 1</a:t>
            </a:r>
            <a:r>
              <a:rPr lang="en-US" sz="2000" b="1" dirty="0" smtClean="0"/>
              <a:t>7</a:t>
            </a:r>
            <a:r>
              <a:rPr lang="ru-RU" sz="2000" b="1" dirty="0" smtClean="0"/>
              <a:t>-</a:t>
            </a:r>
            <a:r>
              <a:rPr lang="en-US" sz="2000" b="1" dirty="0" smtClean="0"/>
              <a:t>19</a:t>
            </a:r>
            <a:r>
              <a:rPr lang="ru-RU" sz="2000" b="1" dirty="0" smtClean="0"/>
              <a:t>, </a:t>
            </a:r>
            <a:r>
              <a:rPr lang="en-US" sz="2000" b="1" dirty="0" smtClean="0"/>
              <a:t>2013, Darmstadt</a:t>
            </a:r>
            <a:r>
              <a:rPr lang="ru-RU" sz="2000" b="1" dirty="0" smtClean="0"/>
              <a:t>, </a:t>
            </a:r>
            <a:r>
              <a:rPr lang="en-US" sz="2000" b="1" dirty="0" smtClean="0"/>
              <a:t>Germany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5125" name="Рисунок 1" descr="ipm-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0"/>
            <a:ext cx="17811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4" cstate="print"/>
          <a:srcRect l="11578" t="16754" r="10001" b="25131"/>
          <a:stretch>
            <a:fillRect/>
          </a:stretch>
        </p:blipFill>
        <p:spPr bwMode="auto">
          <a:xfrm>
            <a:off x="0" y="0"/>
            <a:ext cx="1533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Number of objects.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Nauchny</a:t>
            </a:r>
            <a:r>
              <a:rPr lang="en-US" sz="3200" b="1" dirty="0" smtClean="0"/>
              <a:t> PH-1.</a:t>
            </a:r>
            <a:endParaRPr lang="ru-RU" sz="32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87" y="1332252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Discovered fragments.</a:t>
            </a:r>
            <a:endParaRPr lang="ru-RU" sz="32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03" y="1116228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Discovered fragments.</a:t>
            </a:r>
            <a:endParaRPr lang="ru-RU" sz="32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Discovered fragments.</a:t>
            </a:r>
            <a:endParaRPr lang="ru-RU" sz="32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88236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Discovered fragments.</a:t>
            </a:r>
            <a:endParaRPr lang="ru-RU" sz="32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" y="1188236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Unusual HAMR object 90212 </a:t>
            </a:r>
            <a:br>
              <a:rPr lang="en-US" sz="3200" b="1" dirty="0" smtClean="0"/>
            </a:br>
            <a:r>
              <a:rPr lang="en-US" sz="3200" b="1" dirty="0" smtClean="0"/>
              <a:t>at polar orbit</a:t>
            </a:r>
            <a:endParaRPr lang="ru-RU" sz="32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3531665"/>
          <a:ext cx="4696295" cy="2201591"/>
        </p:xfrm>
        <a:graphic>
          <a:graphicData uri="http://schemas.openxmlformats.org/drawingml/2006/table">
            <a:tbl>
              <a:tblPr/>
              <a:tblGrid>
                <a:gridCol w="1100694"/>
                <a:gridCol w="1086018"/>
                <a:gridCol w="1423565"/>
                <a:gridCol w="1086018"/>
              </a:tblGrid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Period,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Inclination, deg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Eccentricity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09.11.2012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01.12.2012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01.01.2013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01.02.2013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01.03.2013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01.04.2013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03648" y="1484685"/>
            <a:ext cx="6480720" cy="1944315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Discovered on Nov 8, 2012</a:t>
            </a:r>
            <a:endParaRPr lang="en-US" sz="2600" dirty="0"/>
          </a:p>
          <a:p>
            <a:r>
              <a:rPr lang="en-US" sz="2600" dirty="0" smtClean="0"/>
              <a:t>Orbit is very unusual – object is located in a nearly “empty” part of space</a:t>
            </a:r>
          </a:p>
          <a:p>
            <a:r>
              <a:rPr lang="en-US" sz="2600" dirty="0" smtClean="0"/>
              <a:t>No candidates for a “parent” after analysis of evolution for 1980-2013 time frame</a:t>
            </a:r>
          </a:p>
          <a:p>
            <a:r>
              <a:rPr lang="en-US" sz="2600" dirty="0" smtClean="0"/>
              <a:t>AMR  ~ 20 </a:t>
            </a:r>
            <a:r>
              <a:rPr lang="en-US" sz="2600" dirty="0" err="1" smtClean="0"/>
              <a:t>sq.m</a:t>
            </a:r>
            <a:r>
              <a:rPr lang="en-US" sz="2600" dirty="0" smtClean="0"/>
              <a:t>/kg</a:t>
            </a:r>
          </a:p>
          <a:p>
            <a:r>
              <a:rPr lang="en-US" sz="2600" dirty="0" smtClean="0"/>
              <a:t>Brightness at observation is varying between 11.7 and 14.0 </a:t>
            </a:r>
            <a:r>
              <a:rPr lang="en-US" sz="2600" dirty="0" err="1" smtClean="0"/>
              <a:t>mag</a:t>
            </a:r>
            <a:endParaRPr lang="en-US" sz="2600" dirty="0" smtClean="0"/>
          </a:p>
          <a:p>
            <a:pPr>
              <a:buNone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Unusual GEO HAMR object 90310 </a:t>
            </a:r>
            <a:endParaRPr lang="ru-RU" sz="3200" b="1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03648" y="1484685"/>
            <a:ext cx="6480720" cy="439258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First detected on Oct 31, 2012 and Nov 1, 2012 as bright (10.8-13.2 </a:t>
            </a:r>
            <a:r>
              <a:rPr lang="en-US" sz="2600" dirty="0" err="1" smtClean="0"/>
              <a:t>mag</a:t>
            </a:r>
            <a:r>
              <a:rPr lang="en-US" sz="2600" dirty="0" smtClean="0"/>
              <a:t>) uncorrelated object in surveys performed by ISON telescope in </a:t>
            </a:r>
            <a:r>
              <a:rPr lang="en-US" sz="2600" dirty="0" err="1" smtClean="0"/>
              <a:t>Cosalá</a:t>
            </a:r>
            <a:r>
              <a:rPr lang="en-US" sz="2600" dirty="0" smtClean="0"/>
              <a:t> (</a:t>
            </a:r>
            <a:r>
              <a:rPr lang="en-US" sz="2600" dirty="0"/>
              <a:t>M</a:t>
            </a:r>
            <a:r>
              <a:rPr lang="en-US" sz="2600" dirty="0" smtClean="0"/>
              <a:t>exico)</a:t>
            </a:r>
            <a:endParaRPr lang="en-US" sz="2600" dirty="0"/>
          </a:p>
          <a:p>
            <a:r>
              <a:rPr lang="en-US" sz="2600" smtClean="0"/>
              <a:t>AMR  </a:t>
            </a:r>
            <a:r>
              <a:rPr lang="en-US" sz="2600" dirty="0" smtClean="0"/>
              <a:t>~ 20 </a:t>
            </a:r>
            <a:r>
              <a:rPr lang="en-US" sz="2600" dirty="0" err="1" smtClean="0"/>
              <a:t>sq.m</a:t>
            </a:r>
            <a:r>
              <a:rPr lang="en-US" sz="2600" dirty="0" smtClean="0"/>
              <a:t>/kg</a:t>
            </a:r>
          </a:p>
          <a:p>
            <a:r>
              <a:rPr lang="en-US" sz="2600" dirty="0" smtClean="0"/>
              <a:t>For the first time bright HAMR object was detected at 0.1 deg inclination ‘true GEO’ orbit with eccentricity 0.0008</a:t>
            </a:r>
          </a:p>
          <a:p>
            <a:r>
              <a:rPr lang="en-US" sz="2600" dirty="0" smtClean="0"/>
              <a:t>Because regular surveys of the whole GEO arc are performing there is no chance the object was missed in earlier observations</a:t>
            </a:r>
          </a:p>
          <a:p>
            <a:r>
              <a:rPr lang="en-US" sz="2600" dirty="0" smtClean="0"/>
              <a:t>As of Apr 15 eccentricity of the object increased  to 0.44 and inclination increased to 0.71 deg</a:t>
            </a:r>
          </a:p>
          <a:p>
            <a:pPr>
              <a:buNone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633412"/>
          </a:xfrm>
        </p:spPr>
        <p:txBody>
          <a:bodyPr/>
          <a:lstStyle/>
          <a:p>
            <a:r>
              <a:rPr lang="en-US" sz="3200" b="1" dirty="0" err="1" smtClean="0"/>
              <a:t>Molniya</a:t>
            </a:r>
            <a:r>
              <a:rPr lang="en-US" sz="3200" b="1" dirty="0" smtClean="0"/>
              <a:t> HEO </a:t>
            </a:r>
            <a:r>
              <a:rPr lang="en-US" sz="3200" b="1" dirty="0" smtClean="0"/>
              <a:t>surveys, extended GEO surveys</a:t>
            </a:r>
            <a:endParaRPr lang="ru-RU" sz="3200" b="1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" y="836613"/>
            <a:ext cx="8858250" cy="300196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19.2 cm VT-78e and 18 cm VT-52c telescopes with 7x7 degree FOV </a:t>
            </a:r>
            <a:endParaRPr lang="en-US" sz="2600" dirty="0"/>
          </a:p>
          <a:p>
            <a:r>
              <a:rPr lang="en-US" sz="2600" dirty="0" smtClean="0"/>
              <a:t>VT-78e are installed </a:t>
            </a:r>
            <a:r>
              <a:rPr lang="en-US" sz="2600" dirty="0" smtClean="0"/>
              <a:t>in </a:t>
            </a:r>
            <a:r>
              <a:rPr lang="en-US" sz="2600" dirty="0" err="1" smtClean="0"/>
              <a:t>Sanglok</a:t>
            </a:r>
            <a:r>
              <a:rPr lang="en-US" sz="2600" dirty="0" smtClean="0"/>
              <a:t>, </a:t>
            </a:r>
            <a:r>
              <a:rPr lang="en-US" sz="2600" dirty="0" err="1" smtClean="0"/>
              <a:t>Khureltogoot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VT-52c is installed in Nauchnyi-1</a:t>
            </a:r>
            <a:endParaRPr lang="en-US" sz="2600" dirty="0" smtClean="0"/>
          </a:p>
          <a:p>
            <a:r>
              <a:rPr lang="en-US" sz="2600" b="1" dirty="0" err="1" smtClean="0"/>
              <a:t>Sanglok</a:t>
            </a:r>
            <a:r>
              <a:rPr lang="en-US" sz="2600" b="1" dirty="0" smtClean="0"/>
              <a:t> </a:t>
            </a:r>
            <a:r>
              <a:rPr lang="en-US" sz="2600" dirty="0" smtClean="0"/>
              <a:t>carries out extended GEO </a:t>
            </a:r>
            <a:r>
              <a:rPr lang="en-US" sz="2600" dirty="0" smtClean="0"/>
              <a:t>survey</a:t>
            </a:r>
            <a:endParaRPr lang="en-US" sz="2600" dirty="0" smtClean="0"/>
          </a:p>
          <a:p>
            <a:r>
              <a:rPr lang="en-US" sz="2600" b="1" dirty="0" smtClean="0"/>
              <a:t>Nauchniy-1</a:t>
            </a:r>
            <a:r>
              <a:rPr lang="en-US" sz="2600" dirty="0" smtClean="0"/>
              <a:t> – both extended GEO survey and </a:t>
            </a:r>
            <a:r>
              <a:rPr lang="en-US" sz="2600" dirty="0" smtClean="0"/>
              <a:t>surveys </a:t>
            </a:r>
            <a:r>
              <a:rPr lang="en-US" sz="2600" dirty="0" smtClean="0"/>
              <a:t>of HEO </a:t>
            </a:r>
            <a:r>
              <a:rPr lang="en-US" sz="2600" dirty="0" smtClean="0"/>
              <a:t>objects (apogee region of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orbits)</a:t>
            </a:r>
            <a:endParaRPr lang="ru-RU" sz="2600" dirty="0" smtClean="0"/>
          </a:p>
        </p:txBody>
      </p:sp>
      <p:pic>
        <p:nvPicPr>
          <p:cNvPr id="15364" name="Picture 3" descr="C:\Documents and Settings\Admin\Рабочий стол\image0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1588"/>
            <a:ext cx="2743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Admin\Рабочий стол\10045_20120427_obz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3816350"/>
            <a:ext cx="5262563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surveys</a:t>
            </a:r>
            <a:br>
              <a:rPr lang="en-US" sz="3200" b="1" dirty="0" smtClean="0"/>
            </a:br>
            <a:endParaRPr lang="ru-RU" sz="3200" b="1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5513" y="1949450"/>
          <a:ext cx="4772025" cy="1695450"/>
        </p:xfrm>
        <a:graphic>
          <a:graphicData uri="http://schemas.openxmlformats.org/presentationml/2006/ole">
            <p:oleObj spid="_x0000_s1026" name="Лист" r:id="rId3" imgW="4771990" imgH="1695358" progId="Excel.Sheet.12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90750" y="4284663"/>
          <a:ext cx="4762499" cy="1447800"/>
        </p:xfrm>
        <a:graphic>
          <a:graphicData uri="http://schemas.openxmlformats.org/drawingml/2006/table">
            <a:tbl>
              <a:tblPr/>
              <a:tblGrid>
                <a:gridCol w="951232"/>
                <a:gridCol w="1360261"/>
                <a:gridCol w="621471"/>
                <a:gridCol w="1208064"/>
                <a:gridCol w="621471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Duration, hh:mm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12.04.2012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13.04.2012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16.04.2012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25.04.2012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27.04.2012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8:01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2" name="TextBox 9"/>
          <p:cNvSpPr txBox="1">
            <a:spLocks noChangeArrowheads="1"/>
          </p:cNvSpPr>
          <p:nvPr/>
        </p:nvSpPr>
        <p:spPr bwMode="auto">
          <a:xfrm>
            <a:off x="323850" y="1484313"/>
            <a:ext cx="655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Sanglok VT-78e first extended GEO surveys, Jan 2012</a:t>
            </a:r>
          </a:p>
        </p:txBody>
      </p:sp>
      <p:sp>
        <p:nvSpPr>
          <p:cNvPr id="1073" name="TextBox 10"/>
          <p:cNvSpPr txBox="1">
            <a:spLocks noChangeArrowheads="1"/>
          </p:cNvSpPr>
          <p:nvPr/>
        </p:nvSpPr>
        <p:spPr bwMode="auto">
          <a:xfrm>
            <a:off x="323850" y="3851275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Nauchniy-1 VT-52c first extended GEO surveys, Apr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Measurement arc length.</a:t>
            </a:r>
            <a:br>
              <a:rPr lang="en-US" sz="3200" b="1" dirty="0" smtClean="0"/>
            </a:br>
            <a:r>
              <a:rPr lang="en-US" sz="3200" b="1" dirty="0" err="1" smtClean="0"/>
              <a:t>Sanglok</a:t>
            </a:r>
            <a:r>
              <a:rPr lang="en-US" sz="3200" b="1" dirty="0" smtClean="0"/>
              <a:t> VT-78e.</a:t>
            </a:r>
            <a:endParaRPr lang="ru-RU" sz="32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21210"/>
            <a:ext cx="7736921" cy="50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Measurement arc length.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Sanglok</a:t>
            </a:r>
            <a:r>
              <a:rPr lang="en-US" sz="3200" b="1" dirty="0" smtClean="0"/>
              <a:t> VT-78e.</a:t>
            </a:r>
            <a:endParaRPr lang="ru-RU" sz="3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11" y="1249202"/>
            <a:ext cx="7736921" cy="50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Measurement arc length.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Khureltogoot</a:t>
            </a:r>
            <a:r>
              <a:rPr lang="en-US" sz="3200" b="1" dirty="0" smtClean="0"/>
              <a:t> VT-78e.</a:t>
            </a:r>
            <a:endParaRPr lang="ru-RU" sz="3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03" y="1268760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Measurement arc length.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Nauchny</a:t>
            </a:r>
            <a:r>
              <a:rPr lang="en-US" sz="3200" b="1" dirty="0" smtClean="0"/>
              <a:t> PH-1.</a:t>
            </a:r>
            <a:endParaRPr lang="ru-RU" sz="32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95" y="1340768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Measurement arc length.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Sanglok</a:t>
            </a:r>
            <a:r>
              <a:rPr lang="en-US" sz="3200" b="1" dirty="0" smtClean="0"/>
              <a:t> VT-78e.</a:t>
            </a:r>
            <a:endParaRPr lang="ru-RU" sz="32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Extended </a:t>
            </a:r>
            <a:r>
              <a:rPr lang="en-US" sz="3200" b="1" dirty="0" smtClean="0"/>
              <a:t>GEO </a:t>
            </a:r>
            <a:r>
              <a:rPr lang="en-US" sz="3200" b="1" dirty="0" smtClean="0"/>
              <a:t>surveys. </a:t>
            </a:r>
            <a:r>
              <a:rPr lang="en-US" sz="3200" b="1" dirty="0" smtClean="0"/>
              <a:t>Number of objects.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Sanglok</a:t>
            </a:r>
            <a:r>
              <a:rPr lang="en-US" sz="3200" b="1" dirty="0" smtClean="0"/>
              <a:t> VT-78e.</a:t>
            </a:r>
            <a:endParaRPr lang="ru-RU" sz="32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03" y="1332252"/>
            <a:ext cx="7830137" cy="51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405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Лист Microsoft Office Excel</vt:lpstr>
      <vt:lpstr>Results of extended GEO surveys and fragments discovery by the ISON network in 2012 </vt:lpstr>
      <vt:lpstr>Molniya HEO surveys, extended GEO surveys</vt:lpstr>
      <vt:lpstr>Extended GEO surveys </vt:lpstr>
      <vt:lpstr>Extended GEO surveys. Measurement arc length. Sanglok VT-78e.</vt:lpstr>
      <vt:lpstr>Extended GEO surveys. Measurement arc length. Sanglok VT-78e.</vt:lpstr>
      <vt:lpstr>Extended GEO surveys. Measurement arc length. Khureltogoot VT-78e.</vt:lpstr>
      <vt:lpstr>Extended GEO surveys. Measurement arc length. Nauchny PH-1.</vt:lpstr>
      <vt:lpstr>Extended GEO surveys. Measurement arc length. Sanglok VT-78e.</vt:lpstr>
      <vt:lpstr>Extended GEO surveys. Number of objects. Sanglok VT-78e.</vt:lpstr>
      <vt:lpstr>Extended GEO surveys. Number of objects. Nauchny PH-1.</vt:lpstr>
      <vt:lpstr>Discovered fragments.</vt:lpstr>
      <vt:lpstr>Discovered fragments.</vt:lpstr>
      <vt:lpstr>Discovered fragments.</vt:lpstr>
      <vt:lpstr>Discovered fragments.</vt:lpstr>
      <vt:lpstr>Unusual HAMR object 90212  at polar orbit</vt:lpstr>
      <vt:lpstr>Unusual GEO HAMR object 90310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V.AGAPOV</dc:creator>
  <cp:lastModifiedBy>V.AGAPOV</cp:lastModifiedBy>
  <cp:revision>53</cp:revision>
  <dcterms:created xsi:type="dcterms:W3CDTF">2013-04-17T21:08:02Z</dcterms:created>
  <dcterms:modified xsi:type="dcterms:W3CDTF">2013-04-18T09:24:43Z</dcterms:modified>
</cp:coreProperties>
</file>