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263" r:id="rId2"/>
    <p:sldId id="391" r:id="rId3"/>
    <p:sldId id="430" r:id="rId4"/>
    <p:sldId id="490" r:id="rId5"/>
    <p:sldId id="479" r:id="rId6"/>
    <p:sldId id="466" r:id="rId7"/>
    <p:sldId id="480" r:id="rId8"/>
    <p:sldId id="481" r:id="rId9"/>
    <p:sldId id="489" r:id="rId10"/>
    <p:sldId id="482" r:id="rId11"/>
    <p:sldId id="483" r:id="rId12"/>
    <p:sldId id="484" r:id="rId13"/>
    <p:sldId id="485" r:id="rId14"/>
    <p:sldId id="473" r:id="rId15"/>
    <p:sldId id="487" r:id="rId16"/>
    <p:sldId id="486" r:id="rId17"/>
    <p:sldId id="491" r:id="rId18"/>
    <p:sldId id="460" r:id="rId19"/>
    <p:sldId id="492" r:id="rId20"/>
    <p:sldId id="389" r:id="rId21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ts val="1200"/>
      </a:spcBef>
      <a:spcAft>
        <a:spcPct val="0"/>
      </a:spcAft>
      <a:defRPr sz="2400" kern="1200">
        <a:solidFill>
          <a:srgbClr val="EAEAEA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ts val="1200"/>
      </a:spcBef>
      <a:spcAft>
        <a:spcPct val="0"/>
      </a:spcAft>
      <a:defRPr sz="2400" kern="1200">
        <a:solidFill>
          <a:srgbClr val="EAEAEA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ts val="1200"/>
      </a:spcBef>
      <a:spcAft>
        <a:spcPct val="0"/>
      </a:spcAft>
      <a:defRPr sz="2400" kern="1200">
        <a:solidFill>
          <a:srgbClr val="EAEAEA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ts val="1200"/>
      </a:spcBef>
      <a:spcAft>
        <a:spcPct val="0"/>
      </a:spcAft>
      <a:defRPr sz="2400" kern="1200">
        <a:solidFill>
          <a:srgbClr val="EAEAEA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ts val="1200"/>
      </a:spcBef>
      <a:spcAft>
        <a:spcPct val="0"/>
      </a:spcAft>
      <a:defRPr sz="2400" kern="1200">
        <a:solidFill>
          <a:srgbClr val="EAEAEA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EAEAEA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EAEAEA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EAEAEA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EAEAEA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E88303-7E6A-4593-B574-81D14A5EB309}">
          <p14:sldIdLst>
            <p14:sldId id="263"/>
            <p14:sldId id="391"/>
            <p14:sldId id="430"/>
            <p14:sldId id="490"/>
            <p14:sldId id="479"/>
            <p14:sldId id="466"/>
            <p14:sldId id="480"/>
            <p14:sldId id="481"/>
            <p14:sldId id="489"/>
            <p14:sldId id="482"/>
            <p14:sldId id="483"/>
            <p14:sldId id="484"/>
            <p14:sldId id="485"/>
            <p14:sldId id="473"/>
            <p14:sldId id="487"/>
            <p14:sldId id="486"/>
            <p14:sldId id="491"/>
            <p14:sldId id="460"/>
            <p14:sldId id="492"/>
            <p14:sldId id="389"/>
          </p14:sldIdLst>
        </p14:section>
        <p14:section name="Untitled Section" id="{D49A7128-82E8-45F5-81B5-6CB2F07B2CA6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jamin Bastida Virgili" initials="BBV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99CCFF"/>
    <a:srgbClr val="800000"/>
    <a:srgbClr val="990000"/>
    <a:srgbClr val="FFFF66"/>
    <a:srgbClr val="A50021"/>
    <a:srgbClr val="0099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43" autoAdjust="0"/>
    <p:restoredTop sz="77737" autoAdjust="0"/>
  </p:normalViewPr>
  <p:slideViewPr>
    <p:cSldViewPr snapToGrid="0">
      <p:cViewPr>
        <p:scale>
          <a:sx n="100" d="100"/>
          <a:sy n="100" d="100"/>
        </p:scale>
        <p:origin x="-1428" y="162"/>
      </p:cViewPr>
      <p:guideLst>
        <p:guide orient="horz" pos="4068"/>
        <p:guide pos="216"/>
      </p:guideLst>
    </p:cSldViewPr>
  </p:slideViewPr>
  <p:outlineViewPr>
    <p:cViewPr>
      <p:scale>
        <a:sx n="33" d="100"/>
        <a:sy n="33" d="100"/>
      </p:scale>
      <p:origin x="24" y="354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0"/>
    </p:cViewPr>
  </p:sorterViewPr>
  <p:notesViewPr>
    <p:cSldViewPr snapToGrid="0">
      <p:cViewPr varScale="1">
        <p:scale>
          <a:sx n="89" d="100"/>
          <a:sy n="89" d="100"/>
        </p:scale>
        <p:origin x="-3078" y="-102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ts val="1263"/>
              </a:spcBef>
              <a:defRPr sz="1300"/>
            </a:lvl1pPr>
          </a:lstStyle>
          <a:p>
            <a:r>
              <a:rPr lang="en-US"/>
              <a:t>AGI User's Conference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ts val="1263"/>
              </a:spcBef>
              <a:defRPr sz="1300"/>
            </a:lvl1pPr>
          </a:lstStyle>
          <a:p>
            <a:r>
              <a:rPr lang="en-US"/>
              <a:t>October 2005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ts val="1263"/>
              </a:spcBef>
              <a:defRPr sz="1300"/>
            </a:lvl1pPr>
          </a:lstStyle>
          <a:p>
            <a:r>
              <a:rPr lang="en-US"/>
              <a:t>www.agi.com</a:t>
            </a:r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ts val="1263"/>
              </a:spcBef>
              <a:defRPr sz="1300"/>
            </a:lvl1pPr>
          </a:lstStyle>
          <a:p>
            <a:fld id="{5E479BAD-388E-4928-828C-1731936D71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0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300">
                <a:latin typeface="Fusi" pitchFamily="34" charset="0"/>
              </a:defRPr>
            </a:lvl1pPr>
          </a:lstStyle>
          <a:p>
            <a:r>
              <a:rPr lang="en-US"/>
              <a:t>AGI User's Conference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Fusi" pitchFamily="34" charset="0"/>
              </a:defRPr>
            </a:lvl1pPr>
          </a:lstStyle>
          <a:p>
            <a:r>
              <a:rPr lang="en-US"/>
              <a:t>October 2005</a:t>
            </a:r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2313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300">
                <a:latin typeface="Fusi" pitchFamily="34" charset="0"/>
              </a:defRPr>
            </a:lvl1pPr>
          </a:lstStyle>
          <a:p>
            <a:r>
              <a:rPr lang="en-US"/>
              <a:t>www.agi.com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Fusi" pitchFamily="34" charset="0"/>
              </a:defRPr>
            </a:lvl1pPr>
          </a:lstStyle>
          <a:p>
            <a:fld id="{0E4F89D9-6319-4BF0-9B42-0161A40E0A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3543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66788">
              <a:defRPr sz="2400">
                <a:solidFill>
                  <a:srgbClr val="EAEAEA"/>
                </a:solidFill>
                <a:latin typeface="Arial" charset="0"/>
              </a:defRPr>
            </a:lvl1pPr>
            <a:lvl2pPr marL="785813" indent="-303213" defTabSz="966788">
              <a:defRPr sz="2400">
                <a:solidFill>
                  <a:srgbClr val="EAEAEA"/>
                </a:solidFill>
                <a:latin typeface="Arial" charset="0"/>
              </a:defRPr>
            </a:lvl2pPr>
            <a:lvl3pPr marL="1208088" indent="-241300" defTabSz="966788">
              <a:defRPr sz="2400">
                <a:solidFill>
                  <a:srgbClr val="EAEAEA"/>
                </a:solidFill>
                <a:latin typeface="Arial" charset="0"/>
              </a:defRPr>
            </a:lvl3pPr>
            <a:lvl4pPr marL="1692275" indent="-242888" defTabSz="966788">
              <a:defRPr sz="2400">
                <a:solidFill>
                  <a:srgbClr val="EAEAEA"/>
                </a:solidFill>
                <a:latin typeface="Arial" charset="0"/>
              </a:defRPr>
            </a:lvl4pPr>
            <a:lvl5pPr marL="2174875" indent="-241300" defTabSz="966788">
              <a:defRPr sz="2400">
                <a:solidFill>
                  <a:srgbClr val="EAEAEA"/>
                </a:solidFill>
                <a:latin typeface="Arial" charset="0"/>
              </a:defRPr>
            </a:lvl5pPr>
            <a:lvl6pPr marL="2632075" indent="-2413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Arial" charset="0"/>
              </a:defRPr>
            </a:lvl6pPr>
            <a:lvl7pPr marL="3089275" indent="-2413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Arial" charset="0"/>
              </a:defRPr>
            </a:lvl7pPr>
            <a:lvl8pPr marL="3546475" indent="-2413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Arial" charset="0"/>
              </a:defRPr>
            </a:lvl8pPr>
            <a:lvl9pPr marL="4003675" indent="-2413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Arial" charset="0"/>
              </a:defRPr>
            </a:lvl9pPr>
          </a:lstStyle>
          <a:p>
            <a:r>
              <a:rPr lang="en-US" sz="1300">
                <a:latin typeface="Fusi" pitchFamily="34" charset="0"/>
              </a:rPr>
              <a:t>AGI User's Conference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66788">
              <a:defRPr sz="2400">
                <a:solidFill>
                  <a:srgbClr val="EAEAEA"/>
                </a:solidFill>
                <a:latin typeface="Arial" charset="0"/>
              </a:defRPr>
            </a:lvl1pPr>
            <a:lvl2pPr marL="785813" indent="-303213" defTabSz="966788">
              <a:defRPr sz="2400">
                <a:solidFill>
                  <a:srgbClr val="EAEAEA"/>
                </a:solidFill>
                <a:latin typeface="Arial" charset="0"/>
              </a:defRPr>
            </a:lvl2pPr>
            <a:lvl3pPr marL="1208088" indent="-241300" defTabSz="966788">
              <a:defRPr sz="2400">
                <a:solidFill>
                  <a:srgbClr val="EAEAEA"/>
                </a:solidFill>
                <a:latin typeface="Arial" charset="0"/>
              </a:defRPr>
            </a:lvl3pPr>
            <a:lvl4pPr marL="1692275" indent="-242888" defTabSz="966788">
              <a:defRPr sz="2400">
                <a:solidFill>
                  <a:srgbClr val="EAEAEA"/>
                </a:solidFill>
                <a:latin typeface="Arial" charset="0"/>
              </a:defRPr>
            </a:lvl4pPr>
            <a:lvl5pPr marL="2174875" indent="-241300" defTabSz="966788">
              <a:defRPr sz="2400">
                <a:solidFill>
                  <a:srgbClr val="EAEAEA"/>
                </a:solidFill>
                <a:latin typeface="Arial" charset="0"/>
              </a:defRPr>
            </a:lvl5pPr>
            <a:lvl6pPr marL="2632075" indent="-2413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Arial" charset="0"/>
              </a:defRPr>
            </a:lvl6pPr>
            <a:lvl7pPr marL="3089275" indent="-2413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Arial" charset="0"/>
              </a:defRPr>
            </a:lvl7pPr>
            <a:lvl8pPr marL="3546475" indent="-2413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Arial" charset="0"/>
              </a:defRPr>
            </a:lvl8pPr>
            <a:lvl9pPr marL="4003675" indent="-2413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Arial" charset="0"/>
              </a:defRPr>
            </a:lvl9pPr>
          </a:lstStyle>
          <a:p>
            <a:r>
              <a:rPr lang="en-US" sz="1300">
                <a:latin typeface="Fusi" pitchFamily="34" charset="0"/>
              </a:rPr>
              <a:t>October 2005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66788">
              <a:defRPr sz="2400">
                <a:solidFill>
                  <a:srgbClr val="EAEAEA"/>
                </a:solidFill>
                <a:latin typeface="Arial" charset="0"/>
              </a:defRPr>
            </a:lvl1pPr>
            <a:lvl2pPr marL="785813" indent="-303213" defTabSz="966788">
              <a:defRPr sz="2400">
                <a:solidFill>
                  <a:srgbClr val="EAEAEA"/>
                </a:solidFill>
                <a:latin typeface="Arial" charset="0"/>
              </a:defRPr>
            </a:lvl2pPr>
            <a:lvl3pPr marL="1208088" indent="-241300" defTabSz="966788">
              <a:defRPr sz="2400">
                <a:solidFill>
                  <a:srgbClr val="EAEAEA"/>
                </a:solidFill>
                <a:latin typeface="Arial" charset="0"/>
              </a:defRPr>
            </a:lvl3pPr>
            <a:lvl4pPr marL="1692275" indent="-242888" defTabSz="966788">
              <a:defRPr sz="2400">
                <a:solidFill>
                  <a:srgbClr val="EAEAEA"/>
                </a:solidFill>
                <a:latin typeface="Arial" charset="0"/>
              </a:defRPr>
            </a:lvl4pPr>
            <a:lvl5pPr marL="2174875" indent="-241300" defTabSz="966788">
              <a:defRPr sz="2400">
                <a:solidFill>
                  <a:srgbClr val="EAEAEA"/>
                </a:solidFill>
                <a:latin typeface="Arial" charset="0"/>
              </a:defRPr>
            </a:lvl5pPr>
            <a:lvl6pPr marL="2632075" indent="-2413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Arial" charset="0"/>
              </a:defRPr>
            </a:lvl6pPr>
            <a:lvl7pPr marL="3089275" indent="-2413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Arial" charset="0"/>
              </a:defRPr>
            </a:lvl7pPr>
            <a:lvl8pPr marL="3546475" indent="-2413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Arial" charset="0"/>
              </a:defRPr>
            </a:lvl8pPr>
            <a:lvl9pPr marL="4003675" indent="-2413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Arial" charset="0"/>
              </a:defRPr>
            </a:lvl9pPr>
          </a:lstStyle>
          <a:p>
            <a:r>
              <a:rPr lang="en-US" sz="1300">
                <a:latin typeface="Fusi" pitchFamily="34" charset="0"/>
              </a:rPr>
              <a:t>www.agi.com</a:t>
            </a:r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AGI User's Conference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October 2005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www.agi.com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4F89D9-6319-4BF0-9B42-0161A40E0A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0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 descr="CSSILogo_CMY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600200"/>
            <a:ext cx="344805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8013" y="3697288"/>
            <a:ext cx="7772400" cy="877887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3813" y="4794250"/>
            <a:ext cx="6400800" cy="674688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altLang="en-US"/>
              <a:t>Click to insert Name &amp; Date</a:t>
            </a:r>
          </a:p>
        </p:txBody>
      </p:sp>
    </p:spTree>
    <p:extLst>
      <p:ext uri="{BB962C8B-B14F-4D97-AF65-F5344CB8AC3E}">
        <p14:creationId xmlns:p14="http://schemas.microsoft.com/office/powerpoint/2010/main" val="143905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2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20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65113"/>
            <a:ext cx="6759575" cy="950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700" y="1455738"/>
            <a:ext cx="4203700" cy="4703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455738"/>
            <a:ext cx="4203700" cy="4703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3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77" descr="MASTERp2_BnW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75" descr="MASTERp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1455738"/>
            <a:ext cx="8559800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265113"/>
            <a:ext cx="675957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25997" name="Rectangle 45"/>
          <p:cNvSpPr>
            <a:spLocks noChangeArrowheads="1"/>
          </p:cNvSpPr>
          <p:nvPr userDrawn="1"/>
        </p:nvSpPr>
        <p:spPr bwMode="auto">
          <a:xfrm>
            <a:off x="4036325" y="6535951"/>
            <a:ext cx="1071349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fld id="{40D17F55-9839-4CE5-A652-5B0F1341B833}" type="slidenum">
              <a:rPr lang="en-US" altLang="en-US" sz="12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</a:pPr>
              <a:t>‹#›</a:t>
            </a:fld>
            <a:r>
              <a:rPr lang="en-US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en-US" sz="1200" dirty="0">
                <a:solidFill>
                  <a:schemeClr val="tx1"/>
                </a:solidFill>
              </a:rPr>
              <a:t>of </a:t>
            </a:r>
            <a:r>
              <a:rPr lang="en-US" altLang="en-US" sz="1200" dirty="0" smtClean="0">
                <a:solidFill>
                  <a:schemeClr val="tx1"/>
                </a:solidFill>
              </a:rPr>
              <a:t>20</a:t>
            </a:r>
            <a:endParaRPr lang="en-US" altLang="en-US" sz="3200" baseline="-60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31" name="Picture 1081" descr="CSSILogo_CMYK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93663"/>
            <a:ext cx="2014538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9" r:id="rId3"/>
    <p:sldLayoutId id="2147483685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aseline="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3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ce-track.org/" TargetMode="External"/><Relationship Id="rId2" Type="http://schemas.openxmlformats.org/officeDocument/2006/relationships/hyperlink" Target="http://www.celestrak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cid:image001.png@01CE0B45.71C9C2A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9925" y="3736975"/>
            <a:ext cx="7724775" cy="1495425"/>
          </a:xfrm>
        </p:spPr>
        <p:txBody>
          <a:bodyPr/>
          <a:lstStyle/>
          <a:p>
            <a:r>
              <a:rPr lang="en-US" sz="3200" b="0" dirty="0" smtClean="0"/>
              <a:t>Improved </a:t>
            </a:r>
            <a:r>
              <a:rPr lang="en-US" sz="3200" b="0" dirty="0" err="1" smtClean="0"/>
              <a:t>SSA</a:t>
            </a:r>
            <a:r>
              <a:rPr lang="en-US" sz="3200" b="0" dirty="0" smtClean="0"/>
              <a:t> through Orbit Determination of Two-Line Element Sets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3588" y="5237163"/>
            <a:ext cx="7639050" cy="1103312"/>
          </a:xfrm>
        </p:spPr>
        <p:txBody>
          <a:bodyPr/>
          <a:lstStyle/>
          <a:p>
            <a:r>
              <a:rPr lang="en-US" sz="1800" dirty="0"/>
              <a:t>David </a:t>
            </a:r>
            <a:r>
              <a:rPr lang="en-US" sz="1800" dirty="0" smtClean="0"/>
              <a:t>A. Vallado, Benjamin </a:t>
            </a:r>
            <a:r>
              <a:rPr lang="en-US" sz="1800" dirty="0" err="1"/>
              <a:t>Bastida</a:t>
            </a:r>
            <a:r>
              <a:rPr lang="en-US" sz="1800" dirty="0"/>
              <a:t> </a:t>
            </a:r>
            <a:r>
              <a:rPr lang="en-US" sz="1800" dirty="0" err="1" smtClean="0"/>
              <a:t>Virgili</a:t>
            </a:r>
            <a:r>
              <a:rPr lang="en-US" sz="1800" dirty="0"/>
              <a:t>, and Tim </a:t>
            </a:r>
            <a:r>
              <a:rPr lang="en-US" sz="1800" dirty="0" err="1"/>
              <a:t>Flohrer</a:t>
            </a:r>
            <a:endParaRPr lang="en-US" sz="18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18516" y="6376988"/>
            <a:ext cx="83073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EAEAEA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EAEAEA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EAEAEA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EAEAEA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EAEAEA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 smtClean="0">
                <a:solidFill>
                  <a:schemeClr val="tx1"/>
                </a:solidFill>
              </a:rPr>
              <a:t>Paper 6ECSD 13-4a.0-7 presented </a:t>
            </a:r>
            <a:r>
              <a:rPr lang="en-US" sz="1000" b="1" dirty="0">
                <a:solidFill>
                  <a:schemeClr val="tx1"/>
                </a:solidFill>
              </a:rPr>
              <a:t>at the </a:t>
            </a:r>
            <a:r>
              <a:rPr lang="en-US" sz="1000" b="1" dirty="0" smtClean="0">
                <a:solidFill>
                  <a:schemeClr val="tx1"/>
                </a:solidFill>
              </a:rPr>
              <a:t>6</a:t>
            </a:r>
            <a:r>
              <a:rPr lang="en-US" sz="10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1000" b="1" dirty="0" smtClean="0">
                <a:solidFill>
                  <a:schemeClr val="tx1"/>
                </a:solidFill>
              </a:rPr>
              <a:t> European Conference on Space Debris </a:t>
            </a:r>
            <a:r>
              <a:rPr lang="en-US" sz="1000" b="1" dirty="0">
                <a:solidFill>
                  <a:schemeClr val="tx1"/>
                </a:solidFill>
              </a:rPr>
              <a:t>in </a:t>
            </a:r>
            <a:r>
              <a:rPr lang="en-US" sz="1000" b="1" dirty="0" smtClean="0">
                <a:solidFill>
                  <a:schemeClr val="tx1"/>
                </a:solidFill>
              </a:rPr>
              <a:t>Darmstadt, Germany, 2013 April 22-25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Categories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699" y="1455738"/>
            <a:ext cx="8480485" cy="4703762"/>
          </a:xfrm>
        </p:spPr>
        <p:txBody>
          <a:bodyPr/>
          <a:lstStyle/>
          <a:p>
            <a:r>
              <a:rPr lang="en-US" dirty="0" smtClean="0"/>
              <a:t>Satellite Catalog Feb 2013	</a:t>
            </a:r>
          </a:p>
          <a:p>
            <a:pPr lvl="1"/>
            <a:r>
              <a:rPr lang="en-US" dirty="0" smtClean="0"/>
              <a:t>~17000 objects</a:t>
            </a:r>
          </a:p>
          <a:p>
            <a:pPr lvl="1"/>
            <a:r>
              <a:rPr lang="en-US" dirty="0" smtClean="0"/>
              <a:t>Satellites tested</a:t>
            </a:r>
          </a:p>
          <a:p>
            <a:pPr lvl="2"/>
            <a:r>
              <a:rPr lang="en-US" dirty="0" smtClean="0"/>
              <a:t>~74%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84" y="2876550"/>
            <a:ext cx="655207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9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Models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699" y="1455738"/>
            <a:ext cx="8480485" cy="4703762"/>
          </a:xfrm>
        </p:spPr>
        <p:txBody>
          <a:bodyPr/>
          <a:lstStyle/>
          <a:p>
            <a:r>
              <a:rPr lang="en-US" dirty="0" smtClean="0"/>
              <a:t>Gravity</a:t>
            </a:r>
          </a:p>
          <a:p>
            <a:pPr lvl="1"/>
            <a:r>
              <a:rPr lang="en-US" dirty="0" smtClean="0"/>
              <a:t>JGM3 30 </a:t>
            </a:r>
            <a:r>
              <a:rPr lang="en-US" dirty="0"/>
              <a:t>×</a:t>
            </a:r>
            <a:r>
              <a:rPr lang="en-US" dirty="0" smtClean="0"/>
              <a:t> 30</a:t>
            </a:r>
          </a:p>
          <a:p>
            <a:pPr lvl="1"/>
            <a:r>
              <a:rPr lang="en-US" dirty="0" smtClean="0"/>
              <a:t>JGM3 8 </a:t>
            </a:r>
            <a:r>
              <a:rPr lang="en-US" dirty="0"/>
              <a:t>×</a:t>
            </a:r>
            <a:r>
              <a:rPr lang="en-US" dirty="0" smtClean="0"/>
              <a:t> 8 GEO</a:t>
            </a:r>
          </a:p>
          <a:p>
            <a:r>
              <a:rPr lang="en-US" dirty="0" smtClean="0"/>
              <a:t>Atmosphere	</a:t>
            </a:r>
          </a:p>
          <a:p>
            <a:pPr lvl="1"/>
            <a:r>
              <a:rPr lang="en-US" dirty="0" smtClean="0"/>
              <a:t>NRLMSIS-00</a:t>
            </a:r>
          </a:p>
          <a:p>
            <a:r>
              <a:rPr lang="en-US" dirty="0" smtClean="0"/>
              <a:t>Third Body</a:t>
            </a:r>
          </a:p>
          <a:p>
            <a:r>
              <a:rPr lang="en-US" dirty="0" smtClean="0"/>
              <a:t>Solar Radiation pressure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</a:t>
            </a:r>
            <a:r>
              <a:rPr lang="en-US" dirty="0" err="1" smtClean="0"/>
              <a:t>UVW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740" y="1378100"/>
            <a:ext cx="8480485" cy="4703762"/>
          </a:xfrm>
        </p:spPr>
        <p:txBody>
          <a:bodyPr/>
          <a:lstStyle/>
          <a:p>
            <a:r>
              <a:rPr lang="en-US" dirty="0" smtClean="0"/>
              <a:t>Eccentricity </a:t>
            </a:r>
            <a:r>
              <a:rPr lang="en-US" dirty="0" err="1" smtClean="0"/>
              <a:t>vs</a:t>
            </a:r>
            <a:r>
              <a:rPr lang="en-US" dirty="0" smtClean="0"/>
              <a:t> Inclination</a:t>
            </a:r>
          </a:p>
          <a:p>
            <a:pPr lvl="1"/>
            <a:r>
              <a:rPr lang="en-US" dirty="0" smtClean="0"/>
              <a:t>Uncertainty during OD of TLE ephemeris</a:t>
            </a:r>
          </a:p>
          <a:p>
            <a:pPr lvl="1"/>
            <a:r>
              <a:rPr lang="en-US" dirty="0" smtClean="0"/>
              <a:t>LEO, </a:t>
            </a:r>
            <a:r>
              <a:rPr lang="en-US" dirty="0" err="1" smtClean="0"/>
              <a:t>MEO</a:t>
            </a:r>
            <a:r>
              <a:rPr lang="en-US" dirty="0" smtClean="0"/>
              <a:t>, </a:t>
            </a:r>
            <a:r>
              <a:rPr lang="en-US" dirty="0" err="1" smtClean="0"/>
              <a:t>HEO</a:t>
            </a:r>
            <a:r>
              <a:rPr lang="en-US" dirty="0" smtClean="0"/>
              <a:t>, GEO</a:t>
            </a:r>
            <a:endParaRPr lang="en-US" dirty="0"/>
          </a:p>
        </p:txBody>
      </p:sp>
      <p:pic>
        <p:nvPicPr>
          <p:cNvPr id="467970" name="Picture 27" descr="leo-nee.tle-201301_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8" b="1740"/>
          <a:stretch>
            <a:fillRect/>
          </a:stretch>
        </p:blipFill>
        <p:spPr bwMode="auto">
          <a:xfrm>
            <a:off x="301740" y="2859757"/>
            <a:ext cx="4610100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249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842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6" descr="meo.tle-201301_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5" b="2225"/>
          <a:stretch>
            <a:fillRect/>
          </a:stretch>
        </p:blipFill>
        <p:spPr bwMode="auto">
          <a:xfrm>
            <a:off x="4621212" y="2715912"/>
            <a:ext cx="4579938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heo.tle-201301_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9" b="1794"/>
          <a:stretch>
            <a:fillRect/>
          </a:stretch>
        </p:blipFill>
        <p:spPr bwMode="auto">
          <a:xfrm>
            <a:off x="301740" y="4452020"/>
            <a:ext cx="4465638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enjamin bastida\Documents\SpDebConf2013\valladoTLE\plotsAll\geo.tle-201301_GE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66"/>
          <a:stretch/>
        </p:blipFill>
        <p:spPr bwMode="auto">
          <a:xfrm>
            <a:off x="4621212" y="4452020"/>
            <a:ext cx="4581896" cy="166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9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dirty="0" smtClean="0"/>
              <a:t>– smaller uncertainty 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529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3" y="1109480"/>
            <a:ext cx="3844654" cy="27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3" y="3847380"/>
            <a:ext cx="3844654" cy="27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5" y="1309088"/>
            <a:ext cx="3844654" cy="27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5" y="3743865"/>
            <a:ext cx="3844654" cy="27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9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265113"/>
            <a:ext cx="6759575" cy="950912"/>
          </a:xfrm>
        </p:spPr>
        <p:txBody>
          <a:bodyPr/>
          <a:lstStyle/>
          <a:p>
            <a:r>
              <a:rPr lang="en-US" dirty="0"/>
              <a:t>Results – </a:t>
            </a:r>
            <a:r>
              <a:rPr lang="en-US" dirty="0"/>
              <a:t>smaller uncertainty </a:t>
            </a:r>
            <a:endParaRPr lang="en-US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01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595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505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484562"/>
            <a:ext cx="3994150" cy="284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0" y="1227114"/>
            <a:ext cx="3773673" cy="305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0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378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25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0" y="957017"/>
            <a:ext cx="3844654" cy="311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89" y="3791879"/>
            <a:ext cx="3844654" cy="27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85" y="887756"/>
            <a:ext cx="4184650" cy="298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85" y="3677398"/>
            <a:ext cx="3844654" cy="27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1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265113"/>
            <a:ext cx="6759575" cy="950912"/>
          </a:xfrm>
        </p:spPr>
        <p:txBody>
          <a:bodyPr/>
          <a:lstStyle/>
          <a:p>
            <a:r>
              <a:rPr lang="en-US" dirty="0" smtClean="0"/>
              <a:t>Results – larger uncertainty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265113"/>
            <a:ext cx="6759575" cy="950912"/>
          </a:xfrm>
        </p:spPr>
        <p:txBody>
          <a:bodyPr/>
          <a:lstStyle/>
          <a:p>
            <a:r>
              <a:rPr lang="en-US" dirty="0"/>
              <a:t>Results – larger uncertainty</a:t>
            </a:r>
            <a:endParaRPr lang="en-US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2408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4329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628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823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018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1210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83" y="3206750"/>
            <a:ext cx="431488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4" y="1231899"/>
            <a:ext cx="4159722" cy="337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5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265113"/>
            <a:ext cx="6759575" cy="950912"/>
          </a:xfrm>
        </p:spPr>
        <p:txBody>
          <a:bodyPr/>
          <a:lstStyle/>
          <a:p>
            <a:r>
              <a:rPr lang="en-US" dirty="0" smtClean="0"/>
              <a:t>Object Size Results</a:t>
            </a:r>
            <a:endParaRPr lang="en-US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378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25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3" y="1214318"/>
            <a:ext cx="3966706" cy="28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190915"/>
            <a:ext cx="3994150" cy="286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49" y="3706814"/>
            <a:ext cx="3965575" cy="28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265113"/>
            <a:ext cx="6759575" cy="950912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1455738"/>
            <a:ext cx="8559800" cy="4703762"/>
          </a:xfrm>
        </p:spPr>
        <p:txBody>
          <a:bodyPr/>
          <a:lstStyle/>
          <a:p>
            <a:r>
              <a:rPr lang="en-US" sz="2000" dirty="0" smtClean="0"/>
              <a:t>Confirmed earlier results:</a:t>
            </a:r>
          </a:p>
          <a:p>
            <a:pPr lvl="1"/>
            <a:r>
              <a:rPr lang="en-US" sz="1800" dirty="0"/>
              <a:t>Number of </a:t>
            </a:r>
            <a:r>
              <a:rPr lang="en-US" sz="1800" dirty="0" err="1"/>
              <a:t>TLEs</a:t>
            </a:r>
            <a:r>
              <a:rPr lang="en-US" sz="1800" dirty="0"/>
              <a:t> did not seem to matter</a:t>
            </a:r>
          </a:p>
          <a:p>
            <a:pPr lvl="1"/>
            <a:r>
              <a:rPr lang="en-US" sz="1800" dirty="0"/>
              <a:t>Force models added only a small effect</a:t>
            </a:r>
          </a:p>
          <a:p>
            <a:r>
              <a:rPr lang="en-US" sz="2000" dirty="0" smtClean="0"/>
              <a:t>New results:</a:t>
            </a:r>
          </a:p>
          <a:p>
            <a:pPr lvl="1"/>
            <a:r>
              <a:rPr lang="en-US" sz="1800" dirty="0" smtClean="0"/>
              <a:t>Reference </a:t>
            </a:r>
            <a:r>
              <a:rPr lang="en-US" sz="1800" dirty="0"/>
              <a:t>orbit </a:t>
            </a:r>
            <a:r>
              <a:rPr lang="en-US" sz="1800" dirty="0" smtClean="0"/>
              <a:t>formed backwards appears </a:t>
            </a:r>
            <a:r>
              <a:rPr lang="en-US" sz="1800" dirty="0"/>
              <a:t>to perform </a:t>
            </a:r>
            <a:r>
              <a:rPr lang="en-US" sz="1800" dirty="0" smtClean="0"/>
              <a:t>better</a:t>
            </a:r>
          </a:p>
          <a:p>
            <a:pPr lvl="1"/>
            <a:r>
              <a:rPr lang="en-US" sz="1800" dirty="0" smtClean="0"/>
              <a:t>Force </a:t>
            </a:r>
            <a:r>
              <a:rPr lang="en-US" sz="1800" dirty="0"/>
              <a:t>models </a:t>
            </a:r>
            <a:r>
              <a:rPr lang="en-US" sz="1800" dirty="0" smtClean="0"/>
              <a:t>do </a:t>
            </a:r>
            <a:r>
              <a:rPr lang="en-US" sz="1800" dirty="0"/>
              <a:t>not seem to make much </a:t>
            </a:r>
            <a:r>
              <a:rPr lang="en-US" sz="1800" dirty="0" smtClean="0"/>
              <a:t>difference</a:t>
            </a:r>
          </a:p>
          <a:p>
            <a:pPr lvl="2"/>
            <a:r>
              <a:rPr lang="en-US" sz="1400" dirty="0" smtClean="0"/>
              <a:t>Gravity </a:t>
            </a:r>
            <a:r>
              <a:rPr lang="en-US" sz="1400" dirty="0"/>
              <a:t>and atmospheric in particular</a:t>
            </a:r>
          </a:p>
          <a:p>
            <a:pPr lvl="1"/>
            <a:r>
              <a:rPr lang="en-US" sz="1800" dirty="0" smtClean="0"/>
              <a:t>Object size</a:t>
            </a:r>
          </a:p>
          <a:p>
            <a:pPr lvl="2"/>
            <a:r>
              <a:rPr lang="en-US" sz="1400" dirty="0" smtClean="0"/>
              <a:t>Unable to find correlation between category and </a:t>
            </a:r>
            <a:r>
              <a:rPr lang="en-US" sz="1400" dirty="0"/>
              <a:t>s</a:t>
            </a:r>
            <a:r>
              <a:rPr lang="en-US" sz="1400" dirty="0" smtClean="0"/>
              <a:t>ize</a:t>
            </a:r>
            <a:endParaRPr lang="en-US" sz="1400" dirty="0"/>
          </a:p>
          <a:p>
            <a:pPr lvl="1"/>
            <a:r>
              <a:rPr lang="en-US" sz="1800" dirty="0" smtClean="0"/>
              <a:t>Object </a:t>
            </a:r>
            <a:r>
              <a:rPr lang="en-US" sz="1800" dirty="0"/>
              <a:t>type </a:t>
            </a:r>
            <a:r>
              <a:rPr lang="en-US" sz="1800" dirty="0" smtClean="0"/>
              <a:t>seemed </a:t>
            </a:r>
            <a:r>
              <a:rPr lang="en-US" sz="1800" dirty="0"/>
              <a:t>to be a factor in some cases</a:t>
            </a:r>
            <a:r>
              <a:rPr lang="en-US" sz="1800" dirty="0" smtClean="0"/>
              <a:t>…</a:t>
            </a:r>
          </a:p>
          <a:p>
            <a:pPr lvl="2"/>
            <a:r>
              <a:rPr lang="en-US" sz="1400" dirty="0" smtClean="0"/>
              <a:t>Category</a:t>
            </a:r>
            <a:r>
              <a:rPr lang="en-US" sz="1400" dirty="0"/>
              <a:t>, maneuverable, calibration, etc</a:t>
            </a:r>
            <a:r>
              <a:rPr lang="en-US" sz="1400" dirty="0" smtClean="0"/>
              <a:t>.</a:t>
            </a:r>
            <a:endParaRPr lang="en-US" sz="1400" dirty="0"/>
          </a:p>
          <a:p>
            <a:pPr lvl="1"/>
            <a:r>
              <a:rPr lang="en-US" sz="1800" dirty="0" smtClean="0"/>
              <a:t>Fit span</a:t>
            </a:r>
          </a:p>
          <a:p>
            <a:pPr lvl="2"/>
            <a:r>
              <a:rPr lang="en-US" sz="1400" dirty="0" smtClean="0"/>
              <a:t>Observed larger uncertainty with longer fit spans</a:t>
            </a:r>
            <a:endParaRPr lang="en-US" sz="14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6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265113"/>
            <a:ext cx="6759575" cy="95091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1455738"/>
            <a:ext cx="8559800" cy="4703762"/>
          </a:xfrm>
        </p:spPr>
        <p:txBody>
          <a:bodyPr/>
          <a:lstStyle/>
          <a:p>
            <a:r>
              <a:rPr lang="en-US" sz="2000" dirty="0" smtClean="0"/>
              <a:t>Largest </a:t>
            </a:r>
            <a:r>
              <a:rPr lang="en-US" sz="2000" dirty="0"/>
              <a:t>uncertainty in </a:t>
            </a:r>
            <a:r>
              <a:rPr lang="en-US" sz="2000" dirty="0" smtClean="0"/>
              <a:t>almost all </a:t>
            </a:r>
            <a:r>
              <a:rPr lang="en-US" sz="2000" dirty="0"/>
              <a:t>cases was in the along-track </a:t>
            </a:r>
            <a:r>
              <a:rPr lang="en-US" sz="2000" dirty="0" smtClean="0"/>
              <a:t>direction </a:t>
            </a:r>
          </a:p>
          <a:p>
            <a:pPr lvl="1"/>
            <a:r>
              <a:rPr lang="en-US" sz="1600" dirty="0" smtClean="0"/>
              <a:t>GEO radial</a:t>
            </a:r>
            <a:endParaRPr lang="en-US" sz="1600" dirty="0"/>
          </a:p>
          <a:p>
            <a:r>
              <a:rPr lang="en-US" sz="2000" dirty="0" err="1" smtClean="0"/>
              <a:t>HEO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/>
              <a:t>GTO</a:t>
            </a:r>
            <a:r>
              <a:rPr lang="en-US" sz="2000" dirty="0"/>
              <a:t> orbits consistently experienced </a:t>
            </a:r>
            <a:r>
              <a:rPr lang="en-US" sz="2000" dirty="0" smtClean="0"/>
              <a:t>largest uncertainty</a:t>
            </a:r>
          </a:p>
          <a:p>
            <a:pPr lvl="1"/>
            <a:r>
              <a:rPr lang="en-US" sz="1600" dirty="0" smtClean="0"/>
              <a:t>Then GEO </a:t>
            </a:r>
            <a:r>
              <a:rPr lang="en-US" sz="1600" dirty="0"/>
              <a:t>and </a:t>
            </a:r>
            <a:r>
              <a:rPr lang="en-US" sz="1600" dirty="0" err="1" smtClean="0"/>
              <a:t>MEO</a:t>
            </a:r>
            <a:endParaRPr lang="en-US" sz="1600" dirty="0" smtClean="0"/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hen </a:t>
            </a:r>
            <a:r>
              <a:rPr lang="en-US" sz="1600" dirty="0"/>
              <a:t>the </a:t>
            </a:r>
            <a:r>
              <a:rPr lang="en-US" sz="1600" dirty="0" err="1"/>
              <a:t>NSO</a:t>
            </a:r>
            <a:r>
              <a:rPr lang="en-US" sz="1600" dirty="0"/>
              <a:t> </a:t>
            </a:r>
            <a:endParaRPr lang="en-US" sz="1600" dirty="0" smtClean="0"/>
          </a:p>
          <a:p>
            <a:pPr lvl="1"/>
            <a:r>
              <a:rPr lang="en-US" sz="1600" dirty="0" smtClean="0"/>
              <a:t>Then all </a:t>
            </a:r>
            <a:r>
              <a:rPr lang="en-US" sz="1600" dirty="0"/>
              <a:t>the LEO </a:t>
            </a:r>
            <a:r>
              <a:rPr lang="en-US" sz="1600" dirty="0" smtClean="0"/>
              <a:t>orbits</a:t>
            </a:r>
            <a:endParaRPr lang="en-US" sz="1600" dirty="0"/>
          </a:p>
          <a:p>
            <a:r>
              <a:rPr lang="en-US" sz="2000" dirty="0" smtClean="0"/>
              <a:t>TLE Epoch </a:t>
            </a:r>
            <a:r>
              <a:rPr lang="en-US" sz="2000" dirty="0" smtClean="0"/>
              <a:t>“</a:t>
            </a:r>
            <a:r>
              <a:rPr lang="en-US" sz="2000" dirty="0" smtClean="0"/>
              <a:t>uncertaint</a:t>
            </a:r>
            <a:r>
              <a:rPr lang="en-US" sz="2000" dirty="0" smtClean="0"/>
              <a:t>y</a:t>
            </a:r>
            <a:r>
              <a:rPr lang="en-US" sz="2000" dirty="0" smtClean="0"/>
              <a:t>”</a:t>
            </a:r>
          </a:p>
          <a:p>
            <a:pPr lvl="1"/>
            <a:r>
              <a:rPr lang="en-US" sz="1600" dirty="0" smtClean="0"/>
              <a:t>LEO ~ </a:t>
            </a:r>
            <a:r>
              <a:rPr lang="en-US" sz="1600" dirty="0" smtClean="0"/>
              <a:t>0.5</a:t>
            </a:r>
            <a:r>
              <a:rPr lang="en-US" sz="1600" dirty="0" smtClean="0"/>
              <a:t> </a:t>
            </a:r>
            <a:r>
              <a:rPr lang="en-US" sz="1600" dirty="0" smtClean="0"/>
              <a:t>km</a:t>
            </a:r>
            <a:endParaRPr lang="en-US" sz="1600" dirty="0"/>
          </a:p>
          <a:p>
            <a:pPr lvl="1"/>
            <a:r>
              <a:rPr lang="en-US" sz="1600" dirty="0"/>
              <a:t>NSO ~ </a:t>
            </a:r>
            <a:r>
              <a:rPr lang="en-US" sz="1600" dirty="0" smtClean="0"/>
              <a:t>0.5 </a:t>
            </a:r>
            <a:r>
              <a:rPr lang="en-US" sz="1600" dirty="0"/>
              <a:t>km </a:t>
            </a:r>
          </a:p>
          <a:p>
            <a:pPr lvl="1"/>
            <a:r>
              <a:rPr lang="en-US" sz="1600" dirty="0" err="1" smtClean="0"/>
              <a:t>MEO</a:t>
            </a:r>
            <a:r>
              <a:rPr lang="en-US" sz="1600" dirty="0" smtClean="0"/>
              <a:t> ~ </a:t>
            </a:r>
            <a:r>
              <a:rPr lang="en-US" sz="1600" dirty="0"/>
              <a:t>1-2 </a:t>
            </a:r>
            <a:r>
              <a:rPr lang="en-US" sz="1600" dirty="0" smtClean="0"/>
              <a:t>km</a:t>
            </a:r>
          </a:p>
          <a:p>
            <a:pPr lvl="1"/>
            <a:r>
              <a:rPr lang="en-US" sz="1600" dirty="0" smtClean="0"/>
              <a:t>GEO </a:t>
            </a:r>
            <a:r>
              <a:rPr lang="en-US" sz="1600" dirty="0"/>
              <a:t>~ 2-4 km</a:t>
            </a:r>
          </a:p>
          <a:p>
            <a:pPr lvl="1"/>
            <a:r>
              <a:rPr lang="en-US" sz="1600" dirty="0" err="1" smtClean="0"/>
              <a:t>HEO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err="1"/>
              <a:t>GTO</a:t>
            </a:r>
            <a:r>
              <a:rPr lang="en-US" sz="1600" dirty="0"/>
              <a:t> ~ 6-8 </a:t>
            </a:r>
            <a:r>
              <a:rPr lang="en-US" sz="1600" dirty="0" smtClean="0"/>
              <a:t>km</a:t>
            </a:r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72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265113"/>
            <a:ext cx="6759575" cy="950912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1455738"/>
            <a:ext cx="8559800" cy="4703762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Two-Line Element Sets (</a:t>
            </a:r>
            <a:r>
              <a:rPr lang="en-US" dirty="0" err="1" smtClean="0"/>
              <a:t>TLEs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Problem Definition</a:t>
            </a:r>
            <a:endParaRPr lang="en-US" dirty="0"/>
          </a:p>
          <a:p>
            <a:pPr lvl="1"/>
            <a:r>
              <a:rPr lang="en-US" dirty="0" err="1" smtClean="0"/>
              <a:t>TLEs</a:t>
            </a:r>
            <a:r>
              <a:rPr lang="en-US" dirty="0" smtClean="0"/>
              <a:t> have no covariance</a:t>
            </a:r>
          </a:p>
          <a:p>
            <a:pPr lvl="1"/>
            <a:r>
              <a:rPr lang="en-US" dirty="0" smtClean="0"/>
              <a:t>Operations increasingly require covariance</a:t>
            </a:r>
          </a:p>
          <a:p>
            <a:r>
              <a:rPr lang="en-US" dirty="0" smtClean="0"/>
              <a:t>Previous Studies</a:t>
            </a:r>
          </a:p>
          <a:p>
            <a:r>
              <a:rPr lang="en-US" dirty="0" smtClean="0"/>
              <a:t>Process</a:t>
            </a:r>
          </a:p>
          <a:p>
            <a:r>
              <a:rPr lang="en-US" dirty="0" smtClean="0"/>
              <a:t>Results</a:t>
            </a:r>
            <a:endParaRPr lang="en-US" dirty="0"/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1287488"/>
            <a:ext cx="8559800" cy="4703762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265113"/>
            <a:ext cx="6759575" cy="95091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473200"/>
            <a:ext cx="8224837" cy="4686300"/>
          </a:xfrm>
        </p:spPr>
        <p:txBody>
          <a:bodyPr/>
          <a:lstStyle/>
          <a:p>
            <a:r>
              <a:rPr lang="en-US" sz="2400" dirty="0"/>
              <a:t>Development</a:t>
            </a:r>
          </a:p>
          <a:p>
            <a:pPr lvl="1"/>
            <a:r>
              <a:rPr lang="en-US" sz="2000" dirty="0" err="1"/>
              <a:t>SGP</a:t>
            </a:r>
            <a:endParaRPr lang="en-US" sz="2000" dirty="0"/>
          </a:p>
          <a:p>
            <a:pPr lvl="2"/>
            <a:r>
              <a:rPr lang="en-US" sz="1800" dirty="0"/>
              <a:t>Drag through mean motion rates</a:t>
            </a:r>
          </a:p>
          <a:p>
            <a:pPr lvl="1"/>
            <a:r>
              <a:rPr lang="en-US" sz="2000" dirty="0"/>
              <a:t>SGP4</a:t>
            </a:r>
          </a:p>
          <a:p>
            <a:pPr lvl="2"/>
            <a:r>
              <a:rPr lang="en-US" sz="1800" dirty="0"/>
              <a:t>Drag through </a:t>
            </a:r>
            <a:r>
              <a:rPr lang="en-US" sz="1800" dirty="0" err="1"/>
              <a:t>Bstar</a:t>
            </a:r>
            <a:r>
              <a:rPr lang="en-US" sz="1800" dirty="0"/>
              <a:t> and analytical development</a:t>
            </a:r>
          </a:p>
          <a:p>
            <a:pPr lvl="2"/>
            <a:r>
              <a:rPr lang="en-US" sz="1800" dirty="0"/>
              <a:t>Developed in late 1960’s and early 1970’s</a:t>
            </a:r>
          </a:p>
          <a:p>
            <a:pPr lvl="3"/>
            <a:r>
              <a:rPr lang="en-US" sz="1600" dirty="0" err="1"/>
              <a:t>Brouwer</a:t>
            </a:r>
            <a:r>
              <a:rPr lang="en-US" sz="1600" dirty="0"/>
              <a:t> and </a:t>
            </a:r>
            <a:r>
              <a:rPr lang="en-US" sz="1600" dirty="0" err="1"/>
              <a:t>Kozai</a:t>
            </a:r>
            <a:r>
              <a:rPr lang="en-US" sz="1600" dirty="0"/>
              <a:t> theories (1959)</a:t>
            </a:r>
            <a:endParaRPr lang="en-US" sz="1200" dirty="0"/>
          </a:p>
          <a:p>
            <a:pPr lvl="2"/>
            <a:r>
              <a:rPr lang="en-US" sz="1800" dirty="0"/>
              <a:t>Documentation</a:t>
            </a:r>
          </a:p>
          <a:p>
            <a:pPr lvl="3"/>
            <a:r>
              <a:rPr lang="en-US" sz="1600" dirty="0"/>
              <a:t>1980 – Consolidated code</a:t>
            </a:r>
          </a:p>
          <a:p>
            <a:pPr lvl="3"/>
            <a:r>
              <a:rPr lang="en-US" sz="1600" dirty="0"/>
              <a:t>2006 – update from various versions (code and description)</a:t>
            </a:r>
          </a:p>
          <a:p>
            <a:pPr lvl="3"/>
            <a:r>
              <a:rPr lang="en-US" sz="1600" dirty="0"/>
              <a:t>2008 – initial effort to assemble an OD version</a:t>
            </a:r>
          </a:p>
          <a:p>
            <a:r>
              <a:rPr lang="en-US" sz="2000" dirty="0"/>
              <a:t>Widespread Use</a:t>
            </a:r>
          </a:p>
          <a:p>
            <a:pPr lvl="1"/>
            <a:r>
              <a:rPr lang="en-US" sz="1800" dirty="0"/>
              <a:t>Large data bases exist for a majority of the space catalog</a:t>
            </a:r>
          </a:p>
          <a:p>
            <a:pPr lvl="2"/>
            <a:r>
              <a:rPr lang="en-US" sz="1600" dirty="0">
                <a:hlinkClick r:id="rId2"/>
              </a:rPr>
              <a:t>www.Celestrak.com</a:t>
            </a:r>
            <a:r>
              <a:rPr lang="en-US" sz="1600" dirty="0"/>
              <a:t>  </a:t>
            </a:r>
          </a:p>
          <a:p>
            <a:pPr lvl="2"/>
            <a:r>
              <a:rPr lang="en-US" sz="1600" dirty="0">
                <a:hlinkClick r:id="rId3"/>
              </a:rPr>
              <a:t>www.space-track.org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43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265113"/>
            <a:ext cx="6759575" cy="95091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473200"/>
            <a:ext cx="8224837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Force models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Simplified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>
                <a:cs typeface="Times New Roman" pitchFamily="18" charset="0"/>
              </a:rPr>
              <a:t>-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/>
              <a:t> </a:t>
            </a:r>
            <a:r>
              <a:rPr lang="en-US" dirty="0" err="1"/>
              <a:t>zonals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/>
              <a:t>Bstar</a:t>
            </a:r>
            <a:r>
              <a:rPr lang="en-US" dirty="0"/>
              <a:t> for Atmospheric Drag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Simplified terms for 3</a:t>
            </a:r>
            <a:r>
              <a:rPr lang="en-US" baseline="30000" dirty="0"/>
              <a:t>rd</a:t>
            </a:r>
            <a:r>
              <a:rPr lang="en-US" dirty="0"/>
              <a:t> body, </a:t>
            </a:r>
            <a:r>
              <a:rPr lang="en-US" dirty="0" err="1"/>
              <a:t>SRP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Much investigation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Hartman 2003, Boyce 2004, </a:t>
            </a:r>
            <a:r>
              <a:rPr lang="en-US" dirty="0" smtClean="0"/>
              <a:t>Muldoon et al. 2009,  </a:t>
            </a:r>
            <a:r>
              <a:rPr lang="en-US" dirty="0" err="1"/>
              <a:t>Flohrer</a:t>
            </a:r>
            <a:r>
              <a:rPr lang="en-US" dirty="0"/>
              <a:t> et al. 2008, 2009, etc.</a:t>
            </a:r>
          </a:p>
          <a:p>
            <a:pPr>
              <a:lnSpc>
                <a:spcPct val="90000"/>
              </a:lnSpc>
            </a:pPr>
            <a:r>
              <a:rPr lang="en-US" dirty="0"/>
              <a:t>Comparisons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 Reference orbits (high quality)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 </a:t>
            </a:r>
            <a:r>
              <a:rPr lang="en-US" dirty="0" err="1"/>
              <a:t>TLEs</a:t>
            </a:r>
            <a:r>
              <a:rPr lang="en-US" dirty="0"/>
              <a:t> over time (lower quality)</a:t>
            </a:r>
          </a:p>
        </p:txBody>
      </p:sp>
    </p:spTree>
    <p:extLst>
      <p:ext uri="{BB962C8B-B14F-4D97-AF65-F5344CB8AC3E}">
        <p14:creationId xmlns:p14="http://schemas.microsoft.com/office/powerpoint/2010/main" val="28298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Catalog processing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700" y="1455738"/>
            <a:ext cx="8299330" cy="4703762"/>
          </a:xfrm>
        </p:spPr>
        <p:txBody>
          <a:bodyPr/>
          <a:lstStyle/>
          <a:p>
            <a:r>
              <a:rPr lang="en-US" dirty="0" err="1" smtClean="0"/>
              <a:t>Flohrer</a:t>
            </a:r>
            <a:r>
              <a:rPr lang="en-US" dirty="0" smtClean="0"/>
              <a:t> et al. 2008, 2009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86142" y="2156459"/>
            <a:ext cx="5649098" cy="434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TLE Formation and Prediction</a:t>
            </a:r>
            <a:endParaRPr lang="en-US" dirty="0"/>
          </a:p>
        </p:txBody>
      </p:sp>
      <p:sp>
        <p:nvSpPr>
          <p:cNvPr id="11458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9704" y="1276232"/>
            <a:ext cx="8112529" cy="159650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Fit Spans</a:t>
            </a:r>
          </a:p>
          <a:p>
            <a:pPr lvl="1"/>
            <a:r>
              <a:rPr lang="en-US" sz="2000" dirty="0" smtClean="0">
                <a:latin typeface="+mj-lt"/>
              </a:rPr>
              <a:t>Uncertainty increases with prediction</a:t>
            </a:r>
          </a:p>
        </p:txBody>
      </p:sp>
      <p:pic>
        <p:nvPicPr>
          <p:cNvPr id="5" name="Picture 4" descr="cid:image001.png@01CE0B45.71C9C2A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95" y="2406051"/>
            <a:ext cx="5551242" cy="3681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8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 Processing and Prediction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699" y="1337094"/>
            <a:ext cx="8480485" cy="4822406"/>
          </a:xfrm>
        </p:spPr>
        <p:txBody>
          <a:bodyPr/>
          <a:lstStyle/>
          <a:p>
            <a:r>
              <a:rPr lang="en-US" dirty="0" smtClean="0"/>
              <a:t>Comparison to future </a:t>
            </a:r>
            <a:r>
              <a:rPr lang="en-US" dirty="0" err="1" smtClean="0"/>
              <a:t>TLEs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KF processing, initial </a:t>
            </a:r>
            <a:r>
              <a:rPr lang="en-US" dirty="0" smtClean="0"/>
              <a:t>uncertainty </a:t>
            </a:r>
            <a:r>
              <a:rPr lang="en-US" dirty="0" smtClean="0"/>
              <a:t>1 km</a:t>
            </a:r>
          </a:p>
          <a:p>
            <a:pPr lvl="2"/>
            <a:r>
              <a:rPr lang="en-US" dirty="0"/>
              <a:t>Vallado and </a:t>
            </a:r>
            <a:r>
              <a:rPr lang="en-US" dirty="0" err="1"/>
              <a:t>Cefola</a:t>
            </a:r>
            <a:r>
              <a:rPr lang="en-US" dirty="0"/>
              <a:t> (2012)</a:t>
            </a:r>
          </a:p>
          <a:p>
            <a:pPr lvl="1"/>
            <a:endParaRPr lang="en-US" dirty="0"/>
          </a:p>
        </p:txBody>
      </p:sp>
      <p:pic>
        <p:nvPicPr>
          <p:cNvPr id="4659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30" y="2651156"/>
            <a:ext cx="2606675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592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60" y="2651157"/>
            <a:ext cx="2606675" cy="18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592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30" y="4733026"/>
            <a:ext cx="2697163" cy="19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592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10" y="4646704"/>
            <a:ext cx="2613025" cy="18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01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 Processing and </a:t>
            </a:r>
            <a:r>
              <a:rPr lang="en-US" dirty="0" smtClean="0"/>
              <a:t>Prediction (II)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699" y="1455738"/>
            <a:ext cx="8480485" cy="4703762"/>
          </a:xfrm>
        </p:spPr>
        <p:txBody>
          <a:bodyPr/>
          <a:lstStyle/>
          <a:p>
            <a:r>
              <a:rPr lang="en-US" dirty="0"/>
              <a:t>Comparison to future </a:t>
            </a:r>
            <a:r>
              <a:rPr lang="en-US" dirty="0" err="1"/>
              <a:t>TLEs</a:t>
            </a:r>
            <a:endParaRPr lang="en-US" dirty="0"/>
          </a:p>
          <a:p>
            <a:pPr lvl="1"/>
            <a:r>
              <a:rPr lang="en-US" dirty="0" smtClean="0"/>
              <a:t>KF </a:t>
            </a:r>
            <a:r>
              <a:rPr lang="en-US" dirty="0"/>
              <a:t>processing, </a:t>
            </a:r>
            <a:r>
              <a:rPr lang="en-US" dirty="0" smtClean="0"/>
              <a:t>initial </a:t>
            </a:r>
            <a:r>
              <a:rPr lang="en-US" dirty="0"/>
              <a:t>uncertainty </a:t>
            </a:r>
            <a:r>
              <a:rPr lang="en-US" dirty="0" smtClean="0"/>
              <a:t>5 </a:t>
            </a:r>
            <a:r>
              <a:rPr lang="en-US" dirty="0"/>
              <a:t>km</a:t>
            </a:r>
          </a:p>
        </p:txBody>
      </p:sp>
      <p:pic>
        <p:nvPicPr>
          <p:cNvPr id="466948" name="Picture 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38" y="2416864"/>
            <a:ext cx="2697163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947" name="Picture 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56" y="2324100"/>
            <a:ext cx="2727325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946" name="Picture 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49" y="4452728"/>
            <a:ext cx="2720975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945" name="Picture 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06" y="4452727"/>
            <a:ext cx="2720975" cy="18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206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265113"/>
            <a:ext cx="6759575" cy="950912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6225" y="1492250"/>
            <a:ext cx="8202757" cy="473329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Develop Orbital Classes to study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Sub-categories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Active (maneuvering)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Calibration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Debris – fragments, PL, RB, Mission Related Objects (</a:t>
            </a:r>
            <a:r>
              <a:rPr lang="en-US" sz="1800" dirty="0" err="1" smtClean="0"/>
              <a:t>MRO</a:t>
            </a:r>
            <a:r>
              <a:rPr lang="en-US" sz="18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Examine options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How to form the reference orbit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Backwards, midpoint, </a:t>
            </a:r>
            <a:r>
              <a:rPr lang="en-US" sz="1400" dirty="0" err="1" smtClean="0"/>
              <a:t>etc</a:t>
            </a:r>
            <a:endParaRPr lang="en-US" sz="14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OD Force Models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OD Fit Span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Number of </a:t>
            </a:r>
            <a:r>
              <a:rPr lang="en-US" sz="1800" dirty="0" err="1" smtClean="0"/>
              <a:t>TLEs</a:t>
            </a:r>
            <a:r>
              <a:rPr lang="en-US" sz="1800" dirty="0" smtClean="0"/>
              <a:t> used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Object Size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2">
              <a:lnSpc>
                <a:spcPct val="90000"/>
              </a:lnSpc>
            </a:pPr>
            <a:endParaRPr lang="en-US" sz="1050" dirty="0"/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5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I">
  <a:themeElements>
    <a:clrScheme name="AGI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5F5F5F"/>
      </a:folHlink>
    </a:clrScheme>
    <a:fontScheme name="AG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EAEAE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EAEAE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G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E:\presentations\background_pres\globalstar_back.ppt</Template>
  <TotalTime>0</TotalTime>
  <Words>526</Words>
  <Application>Microsoft Office PowerPoint</Application>
  <PresentationFormat>On-screen Show (4:3)</PresentationFormat>
  <Paragraphs>132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AGI</vt:lpstr>
      <vt:lpstr>Improved SSA through Orbit Determination of Two-Line Element Sets</vt:lpstr>
      <vt:lpstr>Outline</vt:lpstr>
      <vt:lpstr>Introduction</vt:lpstr>
      <vt:lpstr>Introduction</vt:lpstr>
      <vt:lpstr>Whole Catalog processing</vt:lpstr>
      <vt:lpstr>TLE Formation and Prediction</vt:lpstr>
      <vt:lpstr>OD Processing and Prediction</vt:lpstr>
      <vt:lpstr>OD Processing and Prediction (II)</vt:lpstr>
      <vt:lpstr>Process</vt:lpstr>
      <vt:lpstr>Orbital Categories</vt:lpstr>
      <vt:lpstr>Force Models</vt:lpstr>
      <vt:lpstr>Results – UVW components</vt:lpstr>
      <vt:lpstr>Results – smaller uncertainty </vt:lpstr>
      <vt:lpstr>Results – smaller uncertainty </vt:lpstr>
      <vt:lpstr>Results – larger uncertainty</vt:lpstr>
      <vt:lpstr>Results – larger uncertainty</vt:lpstr>
      <vt:lpstr>Object Size Results</vt:lpstr>
      <vt:lpstr>Conclusions</vt:lpstr>
      <vt:lpstr>Conclusions</vt:lpstr>
      <vt:lpstr>PowerPoint Presentation</vt:lpstr>
    </vt:vector>
  </TitlesOfParts>
  <Company>Analytical Graphics,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Orbit Determination Issues and Results to Incorporate Optical Measurements in Conjunction Operations</dc:title>
  <dc:creator>AGI</dc:creator>
  <cp:lastModifiedBy>Benjamin Bastida Virgili</cp:lastModifiedBy>
  <cp:revision>1106</cp:revision>
  <cp:lastPrinted>1998-04-24T14:58:27Z</cp:lastPrinted>
  <dcterms:created xsi:type="dcterms:W3CDTF">1998-04-07T17:12:43Z</dcterms:created>
  <dcterms:modified xsi:type="dcterms:W3CDTF">2013-04-22T11:24:14Z</dcterms:modified>
</cp:coreProperties>
</file>