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7" r:id="rId2"/>
    <p:sldId id="274" r:id="rId3"/>
    <p:sldId id="275" r:id="rId4"/>
    <p:sldId id="258" r:id="rId5"/>
    <p:sldId id="276" r:id="rId6"/>
    <p:sldId id="278" r:id="rId7"/>
    <p:sldId id="279" r:id="rId8"/>
    <p:sldId id="277" r:id="rId9"/>
    <p:sldId id="280" r:id="rId10"/>
    <p:sldId id="282" r:id="rId11"/>
    <p:sldId id="260" r:id="rId12"/>
    <p:sldId id="264" r:id="rId13"/>
    <p:sldId id="262" r:id="rId14"/>
    <p:sldId id="284" r:id="rId15"/>
    <p:sldId id="286" r:id="rId16"/>
    <p:sldId id="285" r:id="rId17"/>
    <p:sldId id="287" r:id="rId18"/>
    <p:sldId id="281" r:id="rId19"/>
    <p:sldId id="283" r:id="rId20"/>
    <p:sldId id="28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1" d="100"/>
          <a:sy n="111" d="100"/>
        </p:scale>
        <p:origin x="-984"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286085-0CE3-4DDC-B20D-754D022E073F}" type="datetimeFigureOut">
              <a:rPr lang="ru-RU" smtClean="0"/>
              <a:pPr/>
              <a:t>25.04.2013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C676B2-E131-4136-957A-8E2DD2E2720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083B8-C56E-4A35-9902-8ABFA07A512F}" type="datetimeFigureOut">
              <a:rPr lang="ru-RU" smtClean="0"/>
              <a:pPr/>
              <a:t>25.04.2013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138F5-5F55-42DF-BFF6-18DA490460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EB138F5-5F55-42DF-BFF6-18DA490460C9}"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80C1DA-545F-4601-BCE9-BB91D9F5CE20}" type="datetime1">
              <a:rPr lang="ru-RU" smtClean="0"/>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0F4FDA-267F-4A98-BAE4-A8147EA1AFED}" type="datetime1">
              <a:rPr lang="ru-RU" smtClean="0"/>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AF1ADB-7273-415E-8297-489073E31899}" type="datetime1">
              <a:rPr lang="ru-RU" smtClean="0"/>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99D519-6E92-4701-8A7F-6FCD28A4C60E}" type="datetime1">
              <a:rPr lang="ru-RU" smtClean="0"/>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CA41FE-5BBC-4A0F-BF8F-75545398E6B9}" type="datetime1">
              <a:rPr lang="ru-RU" smtClean="0"/>
              <a:t>25.04.2013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5C286A-5441-4EE5-B5DC-305010D5B997}" type="datetime1">
              <a:rPr lang="ru-RU" smtClean="0"/>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7DB243-C0A8-488B-B840-6C1867555DF3}" type="datetime1">
              <a:rPr lang="ru-RU" smtClean="0"/>
              <a:t>25.04.2013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8B704E-BE0C-49EA-A1DE-8EAD112F8076}" type="datetime1">
              <a:rPr lang="ru-RU" smtClean="0"/>
              <a:t>25.04.2013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6B2960-2636-4970-9261-9816B5F5DF5F}" type="datetime1">
              <a:rPr lang="ru-RU" smtClean="0"/>
              <a:t>25.04.2013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C39C46-65DD-4CC6-88E6-BA6902EBAE7D}" type="datetime1">
              <a:rPr lang="ru-RU" smtClean="0"/>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683613-B118-4627-B675-211A99BA8DEF}" type="datetime1">
              <a:rPr lang="ru-RU" smtClean="0"/>
              <a:t>25.04.2013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A4A3DD-655F-4509-A58D-CD82C73556A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472C0-B792-4015-8AEC-021A866AF8FF}" type="datetime1">
              <a:rPr lang="ru-RU" smtClean="0"/>
              <a:t>25.04.2013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A3DD-655F-4509-A58D-CD82C73556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1773238"/>
            <a:ext cx="7772400" cy="1470025"/>
          </a:xfrm>
        </p:spPr>
        <p:txBody>
          <a:bodyPr>
            <a:normAutofit/>
          </a:bodyPr>
          <a:lstStyle/>
          <a:p>
            <a:r>
              <a:rPr lang="en-US" sz="3200" b="1" dirty="0" smtClean="0"/>
              <a:t>Analysis of Accuracy of Orbital Data </a:t>
            </a:r>
            <a:br>
              <a:rPr lang="en-US" sz="3200" b="1" dirty="0" smtClean="0"/>
            </a:br>
            <a:r>
              <a:rPr lang="en-US" sz="3200" b="1" dirty="0" smtClean="0"/>
              <a:t>in the ISON GEO and HEO Objects  Database</a:t>
            </a:r>
            <a:r>
              <a:rPr lang="ru-RU" sz="4000" dirty="0" smtClean="0"/>
              <a:t> </a:t>
            </a:r>
          </a:p>
        </p:txBody>
      </p:sp>
      <p:sp>
        <p:nvSpPr>
          <p:cNvPr id="5123" name="Rectangle 3"/>
          <p:cNvSpPr>
            <a:spLocks noGrp="1" noChangeArrowheads="1"/>
          </p:cNvSpPr>
          <p:nvPr>
            <p:ph type="subTitle" idx="1"/>
          </p:nvPr>
        </p:nvSpPr>
        <p:spPr>
          <a:xfrm>
            <a:off x="611188" y="3886200"/>
            <a:ext cx="7993062" cy="1198984"/>
          </a:xfrm>
        </p:spPr>
        <p:txBody>
          <a:bodyPr>
            <a:normAutofit fontScale="85000" lnSpcReduction="20000"/>
          </a:bodyPr>
          <a:lstStyle/>
          <a:p>
            <a:pPr>
              <a:lnSpc>
                <a:spcPct val="90000"/>
              </a:lnSpc>
            </a:pPr>
            <a:r>
              <a:rPr lang="en-US" sz="2400" b="1" dirty="0" smtClean="0"/>
              <a:t>Vladimir </a:t>
            </a:r>
            <a:r>
              <a:rPr lang="en-US" sz="2400" b="1" dirty="0" err="1" smtClean="0"/>
              <a:t>Agapov</a:t>
            </a:r>
            <a:r>
              <a:rPr lang="en-US" sz="2400" b="1" dirty="0" smtClean="0"/>
              <a:t>, Victor </a:t>
            </a:r>
            <a:r>
              <a:rPr lang="en-US" sz="2400" b="1" dirty="0" err="1" smtClean="0"/>
              <a:t>Stepanyants</a:t>
            </a:r>
            <a:r>
              <a:rPr lang="en-US" sz="2400" b="1" dirty="0" smtClean="0"/>
              <a:t>, </a:t>
            </a:r>
            <a:r>
              <a:rPr lang="en-US" sz="2400" b="1" dirty="0" err="1" smtClean="0"/>
              <a:t>Alexandr</a:t>
            </a:r>
            <a:r>
              <a:rPr lang="en-US" sz="2400" b="1" dirty="0" smtClean="0"/>
              <a:t> </a:t>
            </a:r>
            <a:r>
              <a:rPr lang="en-US" sz="2400" b="1" dirty="0" err="1" smtClean="0"/>
              <a:t>Samotokhin</a:t>
            </a:r>
            <a:r>
              <a:rPr lang="en-US" sz="2400" b="1" dirty="0" smtClean="0"/>
              <a:t>, Igor Molotov</a:t>
            </a:r>
          </a:p>
          <a:p>
            <a:pPr eaLnBrk="1" hangingPunct="1">
              <a:lnSpc>
                <a:spcPct val="90000"/>
              </a:lnSpc>
            </a:pPr>
            <a:r>
              <a:rPr lang="en-US" sz="2400" i="1" dirty="0" err="1" smtClean="0"/>
              <a:t>Keldysh</a:t>
            </a:r>
            <a:r>
              <a:rPr lang="en-US" sz="2400" i="1" dirty="0" smtClean="0"/>
              <a:t> Institute of Applied Mathematics RAS</a:t>
            </a:r>
          </a:p>
          <a:p>
            <a:pPr>
              <a:lnSpc>
                <a:spcPct val="90000"/>
              </a:lnSpc>
            </a:pPr>
            <a:r>
              <a:rPr lang="en-US" sz="2400" b="1" dirty="0" smtClean="0"/>
              <a:t>Natalia </a:t>
            </a:r>
            <a:r>
              <a:rPr lang="en-US" sz="2400" b="1" dirty="0" err="1" smtClean="0"/>
              <a:t>Golosova</a:t>
            </a:r>
            <a:r>
              <a:rPr lang="en-US" sz="2400" b="1" dirty="0" smtClean="0"/>
              <a:t>, </a:t>
            </a:r>
            <a:r>
              <a:rPr lang="en-US" sz="2400" b="1" dirty="0" err="1" smtClean="0"/>
              <a:t>Alexandr</a:t>
            </a:r>
            <a:r>
              <a:rPr lang="en-US" sz="2400" b="1" dirty="0" smtClean="0"/>
              <a:t> </a:t>
            </a:r>
            <a:r>
              <a:rPr lang="en-US" sz="2400" b="1" dirty="0" err="1" smtClean="0"/>
              <a:t>Lapshin</a:t>
            </a:r>
            <a:endParaRPr lang="en-US" sz="2400" b="1" dirty="0" smtClean="0"/>
          </a:p>
          <a:p>
            <a:pPr>
              <a:lnSpc>
                <a:spcPct val="90000"/>
              </a:lnSpc>
            </a:pPr>
            <a:r>
              <a:rPr lang="en-US" sz="2400" i="1" dirty="0" smtClean="0"/>
              <a:t>Astronomical Scientific Center “Project-</a:t>
            </a:r>
            <a:r>
              <a:rPr lang="en-US" sz="2400" i="1" dirty="0" err="1" smtClean="0"/>
              <a:t>technics</a:t>
            </a:r>
            <a:r>
              <a:rPr lang="en-US" sz="2400" i="1" dirty="0" smtClean="0"/>
              <a:t>”, JSC</a:t>
            </a:r>
          </a:p>
        </p:txBody>
      </p:sp>
      <p:sp>
        <p:nvSpPr>
          <p:cNvPr id="5124" name="Прямоугольник 3"/>
          <p:cNvSpPr>
            <a:spLocks noChangeArrowheads="1"/>
          </p:cNvSpPr>
          <p:nvPr/>
        </p:nvSpPr>
        <p:spPr bwMode="auto">
          <a:xfrm>
            <a:off x="1331913" y="5680075"/>
            <a:ext cx="6408737" cy="707886"/>
          </a:xfrm>
          <a:prstGeom prst="rect">
            <a:avLst/>
          </a:prstGeom>
          <a:noFill/>
          <a:ln w="9525">
            <a:noFill/>
            <a:miter lim="800000"/>
            <a:headEnd/>
            <a:tailEnd/>
          </a:ln>
        </p:spPr>
        <p:txBody>
          <a:bodyPr>
            <a:spAutoFit/>
          </a:bodyPr>
          <a:lstStyle/>
          <a:p>
            <a:pPr algn="ctr"/>
            <a:r>
              <a:rPr lang="en-US" sz="2000" b="1" dirty="0" smtClean="0"/>
              <a:t>6</a:t>
            </a:r>
            <a:r>
              <a:rPr lang="en-US" sz="2000" b="1" baseline="30000" dirty="0" smtClean="0"/>
              <a:t>th</a:t>
            </a:r>
            <a:r>
              <a:rPr lang="en-US" sz="2000" b="1" dirty="0" smtClean="0"/>
              <a:t> European Conference on Space Debris</a:t>
            </a:r>
          </a:p>
          <a:p>
            <a:pPr algn="ctr"/>
            <a:r>
              <a:rPr lang="en-US" sz="2000" b="1" dirty="0" smtClean="0"/>
              <a:t>April</a:t>
            </a:r>
            <a:r>
              <a:rPr lang="ru-RU" sz="2000" b="1" dirty="0" smtClean="0"/>
              <a:t> </a:t>
            </a:r>
            <a:r>
              <a:rPr lang="en-US" sz="2000" b="1" dirty="0" smtClean="0"/>
              <a:t>22</a:t>
            </a:r>
            <a:r>
              <a:rPr lang="ru-RU" sz="2000" b="1" dirty="0" smtClean="0"/>
              <a:t>-</a:t>
            </a:r>
            <a:r>
              <a:rPr lang="en-US" sz="2000" b="1" dirty="0" smtClean="0"/>
              <a:t>25</a:t>
            </a:r>
            <a:r>
              <a:rPr lang="ru-RU" sz="2000" b="1" dirty="0" smtClean="0"/>
              <a:t>, </a:t>
            </a:r>
            <a:r>
              <a:rPr lang="en-US" sz="2000" b="1" dirty="0" smtClean="0"/>
              <a:t>2013, Darmstadt</a:t>
            </a:r>
            <a:r>
              <a:rPr lang="ru-RU" sz="2000" b="1" dirty="0" smtClean="0"/>
              <a:t>, </a:t>
            </a:r>
            <a:r>
              <a:rPr lang="en-US" sz="2000" b="1" dirty="0" smtClean="0"/>
              <a:t>Germany</a:t>
            </a:r>
            <a:r>
              <a:rPr lang="ru-RU" sz="2000" b="1" dirty="0" smtClean="0"/>
              <a:t> </a:t>
            </a:r>
            <a:endParaRPr lang="ru-RU" sz="2000" b="1" dirty="0"/>
          </a:p>
        </p:txBody>
      </p:sp>
      <p:pic>
        <p:nvPicPr>
          <p:cNvPr id="5125" name="Рисунок 1" descr="ipm-label"/>
          <p:cNvPicPr>
            <a:picLocks noChangeAspect="1" noChangeArrowheads="1"/>
          </p:cNvPicPr>
          <p:nvPr/>
        </p:nvPicPr>
        <p:blipFill>
          <a:blip r:embed="rId3" cstate="print"/>
          <a:srcRect/>
          <a:stretch>
            <a:fillRect/>
          </a:stretch>
        </p:blipFill>
        <p:spPr bwMode="auto">
          <a:xfrm>
            <a:off x="7362825" y="0"/>
            <a:ext cx="1781175" cy="1057275"/>
          </a:xfrm>
          <a:prstGeom prst="rect">
            <a:avLst/>
          </a:prstGeom>
          <a:noFill/>
          <a:ln w="9525">
            <a:noFill/>
            <a:miter lim="800000"/>
            <a:headEnd/>
            <a:tailEnd/>
          </a:ln>
        </p:spPr>
      </p:pic>
      <p:pic>
        <p:nvPicPr>
          <p:cNvPr id="5126" name="Рисунок 1" descr="C:\Documents and Settings\Администратор\Рабочий стол\ISON_logo_best_edition.jpg"/>
          <p:cNvPicPr>
            <a:picLocks noChangeAspect="1" noChangeArrowheads="1"/>
          </p:cNvPicPr>
          <p:nvPr/>
        </p:nvPicPr>
        <p:blipFill>
          <a:blip r:embed="rId4" cstate="print"/>
          <a:srcRect l="11578" t="16754" r="10001" b="25131"/>
          <a:stretch>
            <a:fillRect/>
          </a:stretch>
        </p:blipFill>
        <p:spPr bwMode="auto">
          <a:xfrm>
            <a:off x="0" y="0"/>
            <a:ext cx="15335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normAutofit fontScale="90000"/>
          </a:bodyPr>
          <a:lstStyle/>
          <a:p>
            <a:r>
              <a:rPr lang="en-US" sz="3200" b="1" dirty="0" smtClean="0"/>
              <a:t>ISON Operational Procedure</a:t>
            </a:r>
            <a:br>
              <a:rPr lang="en-US" sz="3200" b="1" dirty="0" smtClean="0"/>
            </a:br>
            <a:r>
              <a:rPr lang="en-US" sz="3200" b="1" dirty="0" smtClean="0"/>
              <a:t>for Orbital Database Maintenance</a:t>
            </a:r>
            <a:endParaRPr lang="ru-RU" sz="3200" b="1" dirty="0" smtClean="0"/>
          </a:p>
        </p:txBody>
      </p:sp>
      <p:sp>
        <p:nvSpPr>
          <p:cNvPr id="15363" name="Содержимое 2"/>
          <p:cNvSpPr>
            <a:spLocks noGrp="1"/>
          </p:cNvSpPr>
          <p:nvPr>
            <p:ph idx="1"/>
          </p:nvPr>
        </p:nvSpPr>
        <p:spPr>
          <a:xfrm>
            <a:off x="395536" y="980628"/>
            <a:ext cx="8389565" cy="5328692"/>
          </a:xfrm>
        </p:spPr>
        <p:txBody>
          <a:bodyPr>
            <a:normAutofit fontScale="92500" lnSpcReduction="20000"/>
          </a:bodyPr>
          <a:lstStyle/>
          <a:p>
            <a:r>
              <a:rPr lang="en-US" sz="2600" dirty="0" smtClean="0"/>
              <a:t>Sensor calibration </a:t>
            </a:r>
          </a:p>
          <a:p>
            <a:pPr lvl="1"/>
            <a:r>
              <a:rPr lang="en-US" sz="2400" dirty="0" smtClean="0"/>
              <a:t>estimation of systematic and random measurement error</a:t>
            </a:r>
          </a:p>
          <a:p>
            <a:r>
              <a:rPr lang="en-US" sz="2600" dirty="0" smtClean="0"/>
              <a:t>Observation planning to increase trueness and precision</a:t>
            </a:r>
          </a:p>
          <a:p>
            <a:pPr lvl="1"/>
            <a:r>
              <a:rPr lang="en-US" sz="2400" dirty="0" smtClean="0"/>
              <a:t>increasing length of an overall measurement arc per object per night in surveys</a:t>
            </a:r>
            <a:endParaRPr lang="en-US" sz="2200" dirty="0" smtClean="0"/>
          </a:p>
          <a:p>
            <a:pPr lvl="1"/>
            <a:r>
              <a:rPr lang="en-US" sz="2400" dirty="0" smtClean="0"/>
              <a:t>“proper” scheduling in tasking mode </a:t>
            </a:r>
            <a:r>
              <a:rPr lang="en-US" sz="2400" dirty="0" smtClean="0"/>
              <a:t>(estimation of brightness and </a:t>
            </a:r>
            <a:r>
              <a:rPr lang="en-US" sz="2400" dirty="0" smtClean="0"/>
              <a:t>orbit covariance are </a:t>
            </a:r>
            <a:r>
              <a:rPr lang="en-US" sz="2400" dirty="0" smtClean="0"/>
              <a:t>taken </a:t>
            </a:r>
            <a:r>
              <a:rPr lang="en-US" sz="2400" dirty="0" smtClean="0"/>
              <a:t>into account along with sensor and observation </a:t>
            </a:r>
            <a:r>
              <a:rPr lang="en-US" sz="2400" dirty="0" smtClean="0"/>
              <a:t>condition </a:t>
            </a:r>
            <a:r>
              <a:rPr lang="en-US" sz="2400" dirty="0" smtClean="0"/>
              <a:t>constraints)</a:t>
            </a:r>
          </a:p>
          <a:p>
            <a:r>
              <a:rPr lang="en-US" sz="2600" dirty="0" smtClean="0"/>
              <a:t>OD </a:t>
            </a:r>
            <a:r>
              <a:rPr lang="en-US" sz="2600" dirty="0" smtClean="0"/>
              <a:t>procedure:</a:t>
            </a:r>
          </a:p>
          <a:p>
            <a:pPr lvl="1"/>
            <a:r>
              <a:rPr lang="en-US" sz="2400" dirty="0" smtClean="0"/>
              <a:t>automatic selection of a fit </a:t>
            </a:r>
            <a:r>
              <a:rPr lang="en-US" sz="2400" dirty="0" smtClean="0"/>
              <a:t>span</a:t>
            </a:r>
            <a:endParaRPr lang="en-US" sz="2400" dirty="0" smtClean="0"/>
          </a:p>
          <a:p>
            <a:pPr lvl="1"/>
            <a:r>
              <a:rPr lang="en-US" sz="2400" dirty="0" smtClean="0"/>
              <a:t>checking consistency between successive OD solutions for the same </a:t>
            </a:r>
            <a:r>
              <a:rPr lang="en-US" sz="2400" dirty="0" smtClean="0"/>
              <a:t>object</a:t>
            </a:r>
            <a:r>
              <a:rPr lang="ru-RU" sz="2400" dirty="0" smtClean="0"/>
              <a:t> (</a:t>
            </a:r>
            <a:r>
              <a:rPr lang="en-US" sz="2400" dirty="0" smtClean="0"/>
              <a:t>filtering outliers etc.)</a:t>
            </a:r>
          </a:p>
          <a:p>
            <a:pPr lvl="1"/>
            <a:r>
              <a:rPr lang="en-US" sz="2400" dirty="0" smtClean="0"/>
              <a:t>making decision on necessity of usage of a-priori information</a:t>
            </a:r>
          </a:p>
          <a:p>
            <a:pPr lvl="1"/>
            <a:r>
              <a:rPr lang="en-US" sz="2400" dirty="0" smtClean="0"/>
              <a:t>estimation of OD result quality (max along-track error at the time span equal to orbital period, starting from the las</a:t>
            </a:r>
            <a:r>
              <a:rPr lang="en-US" sz="2400" dirty="0" smtClean="0"/>
              <a:t>t measurement etc.)</a:t>
            </a:r>
            <a:endParaRPr lang="en-US" sz="2400" dirty="0" smtClean="0"/>
          </a:p>
          <a:p>
            <a:pPr lvl="1"/>
            <a:endParaRPr lang="en-US" sz="2200" dirty="0" smtClean="0"/>
          </a:p>
          <a:p>
            <a:pPr lvl="1"/>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Extended GEO surveys. Measurement arc length.</a:t>
            </a:r>
            <a:br>
              <a:rPr lang="en-US" sz="3200" b="1" dirty="0" smtClean="0"/>
            </a:br>
            <a:r>
              <a:rPr lang="en-US" sz="3200" b="1" dirty="0" err="1" smtClean="0"/>
              <a:t>Sanglokh</a:t>
            </a:r>
            <a:r>
              <a:rPr lang="en-US" sz="3200" b="1" dirty="0" smtClean="0"/>
              <a:t> </a:t>
            </a:r>
            <a:r>
              <a:rPr lang="en-US" sz="3200" b="1" dirty="0" smtClean="0"/>
              <a:t>VT-78e.</a:t>
            </a:r>
            <a:endParaRPr lang="ru-RU" sz="3200" b="1" dirty="0" smtClean="0"/>
          </a:p>
        </p:txBody>
      </p:sp>
      <p:pic>
        <p:nvPicPr>
          <p:cNvPr id="3074" name="Picture 2"/>
          <p:cNvPicPr>
            <a:picLocks noChangeAspect="1" noChangeArrowheads="1"/>
          </p:cNvPicPr>
          <p:nvPr/>
        </p:nvPicPr>
        <p:blipFill>
          <a:blip r:embed="rId2" cstate="print"/>
          <a:srcRect/>
          <a:stretch>
            <a:fillRect/>
          </a:stretch>
        </p:blipFill>
        <p:spPr bwMode="auto">
          <a:xfrm>
            <a:off x="723511" y="1249202"/>
            <a:ext cx="7736921" cy="5060118"/>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E6A4A3DD-655F-4509-A58D-CD82C73556A7}"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Extended GEO surveys. Measurement arc length.</a:t>
            </a:r>
            <a:br>
              <a:rPr lang="en-US" sz="3200" b="1" dirty="0" smtClean="0"/>
            </a:br>
            <a:r>
              <a:rPr lang="en-US" sz="3200" b="1" dirty="0" err="1" smtClean="0"/>
              <a:t>Sanglokh</a:t>
            </a:r>
            <a:r>
              <a:rPr lang="en-US" sz="3200" b="1" dirty="0" smtClean="0"/>
              <a:t> </a:t>
            </a:r>
            <a:r>
              <a:rPr lang="en-US" sz="3200" b="1" dirty="0" smtClean="0"/>
              <a:t>VT-78e.</a:t>
            </a:r>
            <a:endParaRPr lang="ru-RU" sz="3200" b="1" dirty="0" smtClean="0"/>
          </a:p>
        </p:txBody>
      </p:sp>
      <p:pic>
        <p:nvPicPr>
          <p:cNvPr id="7170" name="Picture 2"/>
          <p:cNvPicPr>
            <a:picLocks noChangeAspect="1" noChangeArrowheads="1"/>
          </p:cNvPicPr>
          <p:nvPr/>
        </p:nvPicPr>
        <p:blipFill>
          <a:blip r:embed="rId2" cstate="print"/>
          <a:srcRect/>
          <a:stretch>
            <a:fillRect/>
          </a:stretch>
        </p:blipFill>
        <p:spPr bwMode="auto">
          <a:xfrm>
            <a:off x="683568" y="1340768"/>
            <a:ext cx="7830137" cy="5121084"/>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E6A4A3DD-655F-4509-A58D-CD82C73556A7}"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Extended GEO surveys. Number of objects.</a:t>
            </a:r>
            <a:br>
              <a:rPr lang="en-US" sz="3200" b="1" dirty="0" smtClean="0"/>
            </a:br>
            <a:r>
              <a:rPr lang="en-US" sz="3200" b="1" dirty="0" err="1" smtClean="0"/>
              <a:t>Sanglokh</a:t>
            </a:r>
            <a:r>
              <a:rPr lang="en-US" sz="3200" b="1" dirty="0" smtClean="0"/>
              <a:t> VT-78e.</a:t>
            </a:r>
            <a:endParaRPr lang="ru-RU" sz="3200" b="1" dirty="0" smtClean="0"/>
          </a:p>
        </p:txBody>
      </p:sp>
      <p:pic>
        <p:nvPicPr>
          <p:cNvPr id="5123" name="Picture 3"/>
          <p:cNvPicPr>
            <a:picLocks noChangeAspect="1" noChangeArrowheads="1"/>
          </p:cNvPicPr>
          <p:nvPr/>
        </p:nvPicPr>
        <p:blipFill>
          <a:blip r:embed="rId2" cstate="print"/>
          <a:srcRect/>
          <a:stretch>
            <a:fillRect/>
          </a:stretch>
        </p:blipFill>
        <p:spPr bwMode="auto">
          <a:xfrm>
            <a:off x="702303" y="1332252"/>
            <a:ext cx="7830137" cy="5121084"/>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E6A4A3DD-655F-4509-A58D-CD82C73556A7}"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OD Fit Span.</a:t>
            </a:r>
            <a:br>
              <a:rPr lang="en-US" sz="3200" b="1" dirty="0" smtClean="0"/>
            </a:br>
            <a:r>
              <a:rPr lang="en-US" sz="3200" b="1" dirty="0" smtClean="0"/>
              <a:t>Object 2222 (TITAN 3C TRANSTAGE R/B).</a:t>
            </a:r>
            <a:endParaRPr lang="ru-RU" sz="3200" b="1" dirty="0" smtClean="0"/>
          </a:p>
        </p:txBody>
      </p:sp>
      <p:pic>
        <p:nvPicPr>
          <p:cNvPr id="27650" name="Picture 2"/>
          <p:cNvPicPr>
            <a:picLocks noChangeAspect="1" noChangeArrowheads="1"/>
          </p:cNvPicPr>
          <p:nvPr/>
        </p:nvPicPr>
        <p:blipFill>
          <a:blip r:embed="rId2" cstate="print"/>
          <a:srcRect/>
          <a:stretch>
            <a:fillRect/>
          </a:stretch>
        </p:blipFill>
        <p:spPr bwMode="auto">
          <a:xfrm>
            <a:off x="1024366" y="1421055"/>
            <a:ext cx="7364058" cy="4816257"/>
          </a:xfrm>
          <a:prstGeom prst="rect">
            <a:avLst/>
          </a:prstGeom>
          <a:noFill/>
          <a:ln w="9525">
            <a:noFill/>
            <a:miter lim="800000"/>
            <a:headEnd/>
            <a:tailEnd/>
          </a:ln>
          <a:effectLst/>
        </p:spPr>
      </p:pic>
      <p:sp>
        <p:nvSpPr>
          <p:cNvPr id="6" name="Номер слайда 5"/>
          <p:cNvSpPr>
            <a:spLocks noGrp="1"/>
          </p:cNvSpPr>
          <p:nvPr>
            <p:ph type="sldNum" sz="quarter" idx="12"/>
          </p:nvPr>
        </p:nvSpPr>
        <p:spPr/>
        <p:txBody>
          <a:bodyPr/>
          <a:lstStyle/>
          <a:p>
            <a:fld id="{E6A4A3DD-655F-4509-A58D-CD82C73556A7}"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OD Fit Span.</a:t>
            </a:r>
            <a:br>
              <a:rPr lang="en-US" sz="3200" b="1" dirty="0" smtClean="0"/>
            </a:br>
            <a:r>
              <a:rPr lang="en-US" sz="3200" b="1" dirty="0" smtClean="0"/>
              <a:t>Object 23124 (INTELSAT 702)</a:t>
            </a:r>
            <a:endParaRPr lang="ru-RU" sz="3200" b="1" dirty="0" smtClean="0"/>
          </a:p>
        </p:txBody>
      </p:sp>
      <p:pic>
        <p:nvPicPr>
          <p:cNvPr id="29698" name="Picture 2"/>
          <p:cNvPicPr>
            <a:picLocks noChangeAspect="1" noChangeArrowheads="1"/>
          </p:cNvPicPr>
          <p:nvPr/>
        </p:nvPicPr>
        <p:blipFill>
          <a:blip r:embed="rId2" cstate="print"/>
          <a:srcRect/>
          <a:stretch>
            <a:fillRect/>
          </a:stretch>
        </p:blipFill>
        <p:spPr bwMode="auto">
          <a:xfrm>
            <a:off x="899592" y="1360090"/>
            <a:ext cx="7457274" cy="4877222"/>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E6A4A3DD-655F-4509-A58D-CD82C73556A7}"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OD Estimated Maximal Along-Track Error.</a:t>
            </a:r>
            <a:br>
              <a:rPr lang="en-US" sz="3200" b="1" dirty="0" smtClean="0"/>
            </a:br>
            <a:r>
              <a:rPr lang="en-US" sz="3200" b="1" dirty="0" smtClean="0"/>
              <a:t>Object 2222 (TITAN 3C TRANSTAGE R/B).</a:t>
            </a:r>
            <a:endParaRPr lang="ru-RU" sz="3200" b="1" dirty="0" smtClean="0"/>
          </a:p>
        </p:txBody>
      </p:sp>
      <p:pic>
        <p:nvPicPr>
          <p:cNvPr id="28674" name="Picture 2"/>
          <p:cNvPicPr>
            <a:picLocks noChangeAspect="1" noChangeArrowheads="1"/>
          </p:cNvPicPr>
          <p:nvPr/>
        </p:nvPicPr>
        <p:blipFill>
          <a:blip r:embed="rId2" cstate="print"/>
          <a:srcRect/>
          <a:stretch>
            <a:fillRect/>
          </a:stretch>
        </p:blipFill>
        <p:spPr bwMode="auto">
          <a:xfrm>
            <a:off x="971600" y="1340768"/>
            <a:ext cx="7364058" cy="4816257"/>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E6A4A3DD-655F-4509-A58D-CD82C73556A7}"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OD Estimated Maximal Along-Track Error.</a:t>
            </a:r>
            <a:br>
              <a:rPr lang="en-US" sz="3200" b="1" dirty="0" smtClean="0"/>
            </a:br>
            <a:r>
              <a:rPr lang="en-US" sz="3200" b="1" dirty="0" smtClean="0"/>
              <a:t>Object 23124 (INTELSAT 702)</a:t>
            </a:r>
            <a:endParaRPr lang="ru-RU" sz="3200" b="1" dirty="0" smtClean="0"/>
          </a:p>
        </p:txBody>
      </p:sp>
      <p:pic>
        <p:nvPicPr>
          <p:cNvPr id="30722" name="Picture 2"/>
          <p:cNvPicPr>
            <a:picLocks noChangeAspect="1" noChangeArrowheads="1"/>
          </p:cNvPicPr>
          <p:nvPr/>
        </p:nvPicPr>
        <p:blipFill>
          <a:blip r:embed="rId2" cstate="print"/>
          <a:srcRect/>
          <a:stretch>
            <a:fillRect/>
          </a:stretch>
        </p:blipFill>
        <p:spPr bwMode="auto">
          <a:xfrm>
            <a:off x="859142" y="1360090"/>
            <a:ext cx="7457274" cy="4877222"/>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E6A4A3DD-655F-4509-A58D-CD82C73556A7}"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ISON Orbit vs. Other Orbits. </a:t>
            </a:r>
            <a:br>
              <a:rPr lang="en-US" sz="3200" b="1" dirty="0" smtClean="0"/>
            </a:br>
            <a:r>
              <a:rPr lang="en-US" sz="3200" b="1" dirty="0" smtClean="0"/>
              <a:t>Example – </a:t>
            </a:r>
            <a:r>
              <a:rPr lang="en-US" sz="3200" b="1" dirty="0" smtClean="0"/>
              <a:t>IS-702 (GEO, 33E)</a:t>
            </a:r>
            <a:endParaRPr lang="ru-RU" sz="3200" b="1" dirty="0" smtClean="0"/>
          </a:p>
        </p:txBody>
      </p:sp>
      <p:sp>
        <p:nvSpPr>
          <p:cNvPr id="6" name="TextBox 9"/>
          <p:cNvSpPr txBox="1">
            <a:spLocks noChangeArrowheads="1"/>
          </p:cNvSpPr>
          <p:nvPr/>
        </p:nvSpPr>
        <p:spPr bwMode="auto">
          <a:xfrm>
            <a:off x="323528" y="1196753"/>
            <a:ext cx="8784976" cy="5400600"/>
          </a:xfrm>
          <a:prstGeom prst="rect">
            <a:avLst/>
          </a:prstGeom>
          <a:noFill/>
          <a:ln w="9525">
            <a:noFill/>
            <a:miter lim="800000"/>
            <a:headEnd/>
            <a:tailEnd/>
          </a:ln>
        </p:spPr>
        <p:txBody>
          <a:bodyPr wrap="square">
            <a:spAutoFit/>
          </a:bodyPr>
          <a:lstStyle/>
          <a:p>
            <a:r>
              <a:rPr lang="en-US" dirty="0" smtClean="0"/>
              <a:t>Data taken for comparison</a:t>
            </a:r>
            <a:r>
              <a:rPr lang="en-US" dirty="0" smtClean="0"/>
              <a:t>:</a:t>
            </a:r>
          </a:p>
          <a:p>
            <a:endParaRPr lang="en-US" dirty="0" smtClean="0"/>
          </a:p>
          <a:p>
            <a:pPr>
              <a:buFont typeface="Arial" pitchFamily="34" charset="0"/>
              <a:buChar char="•"/>
            </a:pPr>
            <a:r>
              <a:rPr lang="en-US" dirty="0" smtClean="0"/>
              <a:t> Intelsat produced ECF Ephemeris (available at the </a:t>
            </a:r>
            <a:r>
              <a:rPr lang="en-US" dirty="0" smtClean="0"/>
              <a:t>Intelsat Web-site</a:t>
            </a:r>
            <a:r>
              <a:rPr lang="en-US" dirty="0" smtClean="0"/>
              <a:t>):</a:t>
            </a:r>
          </a:p>
          <a:p>
            <a:r>
              <a:rPr lang="en-US" sz="1600" dirty="0" smtClean="0"/>
              <a:t>           </a:t>
            </a:r>
            <a:r>
              <a:rPr lang="en-US" sz="1600" dirty="0" smtClean="0"/>
              <a:t>i_ior_e_33.00_IS-702_20130326_000000.txt – considered as a reference (but not necessarily </a:t>
            </a:r>
          </a:p>
          <a:p>
            <a:r>
              <a:rPr lang="en-US" sz="1600" dirty="0" smtClean="0"/>
              <a:t> </a:t>
            </a:r>
            <a:r>
              <a:rPr lang="en-US" sz="1600" dirty="0" smtClean="0"/>
              <a:t>          </a:t>
            </a:r>
            <a:r>
              <a:rPr lang="en-US" sz="1600" dirty="0" smtClean="0"/>
              <a:t>to be an ‘absolute truth’)</a:t>
            </a:r>
          </a:p>
          <a:p>
            <a:endParaRPr lang="en-US" sz="1600" dirty="0" smtClean="0"/>
          </a:p>
          <a:p>
            <a:pPr>
              <a:buFont typeface="Arial" pitchFamily="34" charset="0"/>
              <a:buChar char="•"/>
            </a:pPr>
            <a:r>
              <a:rPr lang="en-US" dirty="0" smtClean="0"/>
              <a:t> </a:t>
            </a:r>
            <a:r>
              <a:rPr lang="en-US" dirty="0" smtClean="0"/>
              <a:t>ISON-produced </a:t>
            </a:r>
            <a:r>
              <a:rPr lang="en-US" dirty="0" smtClean="0"/>
              <a:t>orbit:</a:t>
            </a:r>
          </a:p>
          <a:p>
            <a:r>
              <a:rPr lang="en-US" dirty="0" smtClean="0"/>
              <a:t>        </a:t>
            </a:r>
            <a:r>
              <a:rPr lang="en-US" sz="1600" dirty="0" smtClean="0"/>
              <a:t> </a:t>
            </a:r>
            <a:r>
              <a:rPr lang="en-US" sz="1600" dirty="0" smtClean="0"/>
              <a:t>5.193 </a:t>
            </a:r>
            <a:r>
              <a:rPr lang="en-US" sz="1600" dirty="0" smtClean="0"/>
              <a:t>days fit </a:t>
            </a:r>
            <a:r>
              <a:rPr lang="en-US" sz="1600" dirty="0" smtClean="0"/>
              <a:t>span: </a:t>
            </a:r>
            <a:r>
              <a:rPr lang="en-US" sz="1600" dirty="0" smtClean="0"/>
              <a:t>28/03/2013 19:05:50 - 02/04/2013 23:43:23, </a:t>
            </a:r>
            <a:endParaRPr lang="en-US" sz="1600" dirty="0" smtClean="0"/>
          </a:p>
          <a:p>
            <a:r>
              <a:rPr lang="en-US" sz="1600" dirty="0" smtClean="0"/>
              <a:t> </a:t>
            </a:r>
            <a:r>
              <a:rPr lang="en-US" sz="1600" dirty="0" smtClean="0"/>
              <a:t>         </a:t>
            </a:r>
            <a:r>
              <a:rPr lang="en-US" sz="1600" dirty="0" smtClean="0"/>
              <a:t>257 </a:t>
            </a:r>
            <a:r>
              <a:rPr lang="en-US" sz="1600" dirty="0" smtClean="0"/>
              <a:t>measurements </a:t>
            </a:r>
          </a:p>
          <a:p>
            <a:pPr lvl="1"/>
            <a:r>
              <a:rPr lang="en-US" sz="1600" dirty="0" smtClean="0"/>
              <a:t>J2000 state vector:</a:t>
            </a:r>
          </a:p>
          <a:p>
            <a:pPr lvl="1"/>
            <a:r>
              <a:rPr lang="ru-RU" sz="1600" dirty="0" smtClean="0"/>
              <a:t>02/04/2013 23:43:23.000</a:t>
            </a:r>
            <a:r>
              <a:rPr lang="en-US" sz="1600" dirty="0" smtClean="0"/>
              <a:t> UTC</a:t>
            </a:r>
          </a:p>
          <a:p>
            <a:pPr lvl="1"/>
            <a:r>
              <a:rPr lang="ru-RU" sz="1600" dirty="0" smtClean="0"/>
              <a:t>-32227.0671</a:t>
            </a:r>
            <a:r>
              <a:rPr lang="en-US" sz="1600" dirty="0" smtClean="0"/>
              <a:t> km</a:t>
            </a:r>
          </a:p>
          <a:p>
            <a:pPr lvl="1"/>
            <a:r>
              <a:rPr lang="ru-RU" sz="1600" dirty="0" smtClean="0"/>
              <a:t>-27203.205</a:t>
            </a:r>
            <a:r>
              <a:rPr lang="en-US" sz="1600" dirty="0" smtClean="0"/>
              <a:t>1 km</a:t>
            </a:r>
          </a:p>
          <a:p>
            <a:pPr lvl="1"/>
            <a:r>
              <a:rPr lang="en-US" sz="1600" dirty="0" smtClean="0"/>
              <a:t> </a:t>
            </a:r>
            <a:r>
              <a:rPr lang="ru-RU" sz="1600" dirty="0" smtClean="0"/>
              <a:t>673.72626</a:t>
            </a:r>
            <a:r>
              <a:rPr lang="en-US" sz="1600" dirty="0" smtClean="0"/>
              <a:t>3  km</a:t>
            </a:r>
          </a:p>
          <a:p>
            <a:pPr lvl="1"/>
            <a:r>
              <a:rPr lang="en-US" sz="1600" dirty="0" smtClean="0"/>
              <a:t> </a:t>
            </a:r>
            <a:r>
              <a:rPr lang="ru-RU" sz="1600" dirty="0" smtClean="0"/>
              <a:t>1.9813562</a:t>
            </a:r>
            <a:r>
              <a:rPr lang="en-US" sz="1600" dirty="0" smtClean="0"/>
              <a:t> km/s</a:t>
            </a:r>
          </a:p>
          <a:p>
            <a:pPr lvl="1"/>
            <a:r>
              <a:rPr lang="ru-RU" sz="1600" dirty="0" smtClean="0"/>
              <a:t>-2.3488188</a:t>
            </a:r>
            <a:r>
              <a:rPr lang="en-US" sz="1600" dirty="0" smtClean="0"/>
              <a:t> km/s</a:t>
            </a:r>
          </a:p>
          <a:p>
            <a:pPr lvl="1"/>
            <a:r>
              <a:rPr lang="ru-RU" sz="1600" dirty="0" smtClean="0"/>
              <a:t>-0.0665277</a:t>
            </a:r>
            <a:r>
              <a:rPr lang="en-US" sz="1600" dirty="0" smtClean="0"/>
              <a:t>6 </a:t>
            </a:r>
            <a:r>
              <a:rPr lang="en-US" sz="1600" dirty="0" smtClean="0"/>
              <a:t>km/s</a:t>
            </a:r>
          </a:p>
          <a:p>
            <a:pPr lvl="1"/>
            <a:endParaRPr lang="en-US" sz="1600" dirty="0" smtClean="0"/>
          </a:p>
          <a:p>
            <a:pPr>
              <a:buFont typeface="Arial" pitchFamily="34" charset="0"/>
              <a:buChar char="•"/>
            </a:pPr>
            <a:r>
              <a:rPr lang="en-US" dirty="0" smtClean="0"/>
              <a:t> TLE data (object 23124):</a:t>
            </a:r>
          </a:p>
          <a:p>
            <a:r>
              <a:rPr lang="en-US" sz="1400" dirty="0" smtClean="0"/>
              <a:t>             </a:t>
            </a:r>
            <a:r>
              <a:rPr lang="en-US" sz="1600" dirty="0" smtClean="0"/>
              <a:t>epochs 13085.726…, 13087.070…, 13088.839…, 13090.056…, 13092.019…, 13093.080… </a:t>
            </a:r>
          </a:p>
          <a:p>
            <a:r>
              <a:rPr lang="en-US" sz="1600" dirty="0" smtClean="0"/>
              <a:t>           switched between each other at </a:t>
            </a:r>
            <a:r>
              <a:rPr lang="en-US" sz="1600" dirty="0" smtClean="0"/>
              <a:t>appropriate TCA points</a:t>
            </a:r>
            <a:endParaRPr lang="en-US" sz="1600" dirty="0"/>
          </a:p>
        </p:txBody>
      </p:sp>
      <p:sp>
        <p:nvSpPr>
          <p:cNvPr id="4" name="Номер слайда 3"/>
          <p:cNvSpPr>
            <a:spLocks noGrp="1"/>
          </p:cNvSpPr>
          <p:nvPr>
            <p:ph type="sldNum" sz="quarter" idx="12"/>
          </p:nvPr>
        </p:nvSpPr>
        <p:spPr/>
        <p:txBody>
          <a:bodyPr/>
          <a:lstStyle/>
          <a:p>
            <a:fld id="{E6A4A3DD-655F-4509-A58D-CD82C73556A7}"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0" y="188913"/>
            <a:ext cx="9036050" cy="1008062"/>
          </a:xfrm>
        </p:spPr>
        <p:txBody>
          <a:bodyPr>
            <a:normAutofit fontScale="90000"/>
          </a:bodyPr>
          <a:lstStyle/>
          <a:p>
            <a:r>
              <a:rPr lang="en-US" sz="3200" b="1" dirty="0" smtClean="0"/>
              <a:t>ISON Orbit vs. Other Orbits. </a:t>
            </a:r>
            <a:br>
              <a:rPr lang="en-US" sz="3200" b="1" dirty="0" smtClean="0"/>
            </a:br>
            <a:r>
              <a:rPr lang="en-US" sz="3200" b="1" dirty="0" smtClean="0"/>
              <a:t>Example – IS-702 (cont.)</a:t>
            </a:r>
            <a:endParaRPr lang="ru-RU" sz="3200" b="1" dirty="0" smtClean="0"/>
          </a:p>
        </p:txBody>
      </p:sp>
      <p:pic>
        <p:nvPicPr>
          <p:cNvPr id="18435" name="Picture 3"/>
          <p:cNvPicPr>
            <a:picLocks noChangeAspect="1" noChangeArrowheads="1"/>
          </p:cNvPicPr>
          <p:nvPr/>
        </p:nvPicPr>
        <p:blipFill>
          <a:blip r:embed="rId2" cstate="print"/>
          <a:srcRect/>
          <a:stretch>
            <a:fillRect/>
          </a:stretch>
        </p:blipFill>
        <p:spPr bwMode="auto">
          <a:xfrm>
            <a:off x="1274422" y="1509857"/>
            <a:ext cx="6897978" cy="4511431"/>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E6A4A3DD-655F-4509-A58D-CD82C73556A7}"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p:cNvSpPr>
          <p:nvPr/>
        </p:nvSpPr>
        <p:spPr bwMode="auto">
          <a:xfrm>
            <a:off x="468923" y="260350"/>
            <a:ext cx="8229600" cy="865188"/>
          </a:xfrm>
          <a:prstGeom prst="rect">
            <a:avLst/>
          </a:prstGeom>
          <a:noFill/>
          <a:ln w="9525">
            <a:noFill/>
            <a:miter lim="800000"/>
            <a:headEnd/>
            <a:tailEnd/>
          </a:ln>
        </p:spPr>
        <p:txBody>
          <a:bodyPr anchor="ctr"/>
          <a:lstStyle/>
          <a:p>
            <a:pPr algn="ctr">
              <a:spcBef>
                <a:spcPct val="0"/>
              </a:spcBef>
            </a:pPr>
            <a:r>
              <a:rPr lang="en-US" sz="3200" b="1" dirty="0" smtClean="0">
                <a:latin typeface="+mj-lt"/>
                <a:ea typeface="+mj-ea"/>
                <a:cs typeface="+mj-cs"/>
              </a:rPr>
              <a:t>International Scientific Optical Network</a:t>
            </a:r>
            <a:endParaRPr lang="ru-RU" sz="3200" b="1" dirty="0" smtClean="0">
              <a:latin typeface="+mj-lt"/>
              <a:ea typeface="+mj-ea"/>
              <a:cs typeface="+mj-cs"/>
            </a:endParaRPr>
          </a:p>
        </p:txBody>
      </p:sp>
      <p:sp>
        <p:nvSpPr>
          <p:cNvPr id="3" name="Содержимое 2"/>
          <p:cNvSpPr>
            <a:spLocks/>
          </p:cNvSpPr>
          <p:nvPr/>
        </p:nvSpPr>
        <p:spPr bwMode="auto">
          <a:xfrm>
            <a:off x="250581" y="1412876"/>
            <a:ext cx="8569569" cy="4392613"/>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400" dirty="0">
                <a:latin typeface="+mn-lt"/>
              </a:rPr>
              <a:t>ISON is an open international non-government project developed to be an independent source of data about space objects for scientific analysis and S/C operators</a:t>
            </a:r>
          </a:p>
          <a:p>
            <a:pPr marL="342900" indent="-342900">
              <a:lnSpc>
                <a:spcPct val="80000"/>
              </a:lnSpc>
              <a:spcBef>
                <a:spcPct val="20000"/>
              </a:spcBef>
              <a:buFontTx/>
              <a:buChar char="•"/>
              <a:defRPr/>
            </a:pPr>
            <a:r>
              <a:rPr lang="en-US" sz="2400" dirty="0">
                <a:latin typeface="+mn-lt"/>
              </a:rPr>
              <a:t>Additional scientific goals – discovery and study of asteroids, comets and GRB afterglows</a:t>
            </a:r>
          </a:p>
          <a:p>
            <a:pPr marL="342900" indent="-342900">
              <a:lnSpc>
                <a:spcPct val="80000"/>
              </a:lnSpc>
              <a:spcBef>
                <a:spcPct val="20000"/>
              </a:spcBef>
              <a:buFontTx/>
              <a:buChar char="•"/>
              <a:defRPr/>
            </a:pPr>
            <a:r>
              <a:rPr lang="en-US" sz="2400" dirty="0">
                <a:latin typeface="+mn-lt"/>
              </a:rPr>
              <a:t>ISON optical network represents one of largest systems specializing in observation of space objects</a:t>
            </a:r>
          </a:p>
          <a:p>
            <a:pPr marL="342900" indent="-342900">
              <a:lnSpc>
                <a:spcPct val="80000"/>
              </a:lnSpc>
              <a:spcBef>
                <a:spcPct val="20000"/>
              </a:spcBef>
              <a:buFontTx/>
              <a:buChar char="•"/>
              <a:defRPr/>
            </a:pPr>
            <a:r>
              <a:rPr lang="en-US" sz="2400" dirty="0" smtClean="0">
                <a:latin typeface="+mn-lt"/>
              </a:rPr>
              <a:t>Cooperative project </a:t>
            </a:r>
            <a:r>
              <a:rPr lang="en-US" sz="2400" dirty="0">
                <a:latin typeface="+mn-lt"/>
              </a:rPr>
              <a:t>already joins 33 observation facilities of various affiliation in 14 </a:t>
            </a:r>
            <a:r>
              <a:rPr lang="en-US" sz="2400" dirty="0" smtClean="0">
                <a:latin typeface="+mn-lt"/>
              </a:rPr>
              <a:t>countries. Overall coordination is performing </a:t>
            </a:r>
            <a:r>
              <a:rPr lang="en-US" sz="2400" dirty="0">
                <a:latin typeface="+mn-lt"/>
              </a:rPr>
              <a:t>by the </a:t>
            </a:r>
            <a:r>
              <a:rPr lang="en-US" sz="2400" dirty="0" err="1">
                <a:latin typeface="+mn-lt"/>
              </a:rPr>
              <a:t>Keldysh</a:t>
            </a:r>
            <a:r>
              <a:rPr lang="en-US" sz="2400" dirty="0">
                <a:latin typeface="+mn-lt"/>
              </a:rPr>
              <a:t> Institute of Applied Mathematics of the Russian Academy of Sciences (KIAM</a:t>
            </a:r>
            <a:r>
              <a:rPr lang="en-US" sz="2400" dirty="0" smtClean="0">
                <a:latin typeface="+mn-lt"/>
              </a:rPr>
              <a:t>). </a:t>
            </a:r>
          </a:p>
          <a:p>
            <a:pPr marL="342900" indent="-342900">
              <a:lnSpc>
                <a:spcPct val="80000"/>
              </a:lnSpc>
              <a:spcBef>
                <a:spcPct val="20000"/>
              </a:spcBef>
              <a:buFontTx/>
              <a:buChar char="•"/>
              <a:defRPr/>
            </a:pPr>
            <a:r>
              <a:rPr lang="en-US" sz="2400" dirty="0" smtClean="0">
                <a:latin typeface="+mn-lt"/>
              </a:rPr>
              <a:t>Maintenance and operation of the network is performing jointly by KIAM and Astronomical scientific center (ASC) </a:t>
            </a:r>
            <a:r>
              <a:rPr lang="en-US" sz="2400" dirty="0">
                <a:latin typeface="+mn-lt"/>
              </a:rPr>
              <a:t>“Project-</a:t>
            </a:r>
            <a:r>
              <a:rPr lang="en-US" sz="2400" dirty="0" err="1">
                <a:latin typeface="+mn-lt"/>
              </a:rPr>
              <a:t>technics</a:t>
            </a:r>
            <a:r>
              <a:rPr lang="en-US" sz="2400" dirty="0">
                <a:latin typeface="+mn-lt"/>
              </a:rPr>
              <a:t>”, JSC</a:t>
            </a:r>
          </a:p>
        </p:txBody>
      </p:sp>
      <p:sp>
        <p:nvSpPr>
          <p:cNvPr id="4" name="Номер слайда 3"/>
          <p:cNvSpPr>
            <a:spLocks noGrp="1"/>
          </p:cNvSpPr>
          <p:nvPr>
            <p:ph type="sldNum" sz="quarter" idx="12"/>
          </p:nvPr>
        </p:nvSpPr>
        <p:spPr/>
        <p:txBody>
          <a:bodyPr/>
          <a:lstStyle/>
          <a:p>
            <a:fld id="{E6A4A3DD-655F-4509-A58D-CD82C73556A7}"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normAutofit/>
          </a:bodyPr>
          <a:lstStyle/>
          <a:p>
            <a:r>
              <a:rPr lang="en-US" sz="3200" b="1" dirty="0" smtClean="0"/>
              <a:t>Conclusions</a:t>
            </a:r>
            <a:endParaRPr lang="ru-RU" sz="3200" b="1" dirty="0" smtClean="0"/>
          </a:p>
        </p:txBody>
      </p:sp>
      <p:sp>
        <p:nvSpPr>
          <p:cNvPr id="15363" name="Содержимое 2"/>
          <p:cNvSpPr>
            <a:spLocks noGrp="1"/>
          </p:cNvSpPr>
          <p:nvPr>
            <p:ph idx="1"/>
          </p:nvPr>
        </p:nvSpPr>
        <p:spPr>
          <a:xfrm>
            <a:off x="395536" y="980628"/>
            <a:ext cx="8389565" cy="5328692"/>
          </a:xfrm>
        </p:spPr>
        <p:txBody>
          <a:bodyPr>
            <a:normAutofit fontScale="92500"/>
          </a:bodyPr>
          <a:lstStyle/>
          <a:p>
            <a:r>
              <a:rPr lang="en-US" sz="2600" dirty="0" smtClean="0"/>
              <a:t>ISON project database stores information on all obtained measurements and orbital parameters determined with these measurements</a:t>
            </a:r>
            <a:endParaRPr lang="en-US" sz="2400" dirty="0" smtClean="0"/>
          </a:p>
          <a:p>
            <a:r>
              <a:rPr lang="en-US" sz="2600" dirty="0" smtClean="0"/>
              <a:t>Operational procedure for orbital database maintenance is developed and implemented</a:t>
            </a:r>
            <a:endParaRPr lang="en-US" sz="2600" dirty="0" smtClean="0"/>
          </a:p>
          <a:p>
            <a:r>
              <a:rPr lang="en-US" sz="2600" dirty="0" smtClean="0"/>
              <a:t>Efforts are undertaken to establish accuracy estimation </a:t>
            </a:r>
            <a:r>
              <a:rPr lang="en-US" sz="2600" dirty="0" smtClean="0"/>
              <a:t>and control </a:t>
            </a:r>
            <a:r>
              <a:rPr lang="en-US" sz="2600" dirty="0" smtClean="0"/>
              <a:t>procedures including improvement in both trueness and precision</a:t>
            </a:r>
          </a:p>
          <a:p>
            <a:r>
              <a:rPr lang="en-US" sz="2600" dirty="0" smtClean="0"/>
              <a:t>Appropriate strategies for objects observation are developed</a:t>
            </a:r>
          </a:p>
          <a:p>
            <a:r>
              <a:rPr lang="en-US" sz="2600" dirty="0" smtClean="0"/>
              <a:t>Standard errors (measured as along-track maximal error value at prediction time span equal to one orbital period) of determined orbits for ‘active’ and ‘non-active’ GEO objects </a:t>
            </a:r>
            <a:r>
              <a:rPr lang="en-US" sz="2600" smtClean="0"/>
              <a:t>are of the order of </a:t>
            </a:r>
            <a:r>
              <a:rPr lang="en-US" sz="2600" dirty="0" smtClean="0"/>
              <a:t>0.6-1.5 km</a:t>
            </a:r>
            <a:endParaRPr lang="en-US" sz="2600" dirty="0" smtClean="0"/>
          </a:p>
          <a:p>
            <a:pPr lvl="1"/>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20</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923" y="188914"/>
            <a:ext cx="8229600" cy="954087"/>
          </a:xfrm>
        </p:spPr>
        <p:txBody>
          <a:bodyPr>
            <a:normAutofit/>
          </a:bodyPr>
          <a:lstStyle/>
          <a:p>
            <a:pPr eaLnBrk="1" hangingPunct="1"/>
            <a:r>
              <a:rPr lang="en-US" sz="3200" b="1" dirty="0" smtClean="0"/>
              <a:t>Map of ISON observatories</a:t>
            </a:r>
            <a:endParaRPr lang="ru-RU" sz="3200" b="1" dirty="0" smtClean="0"/>
          </a:p>
        </p:txBody>
      </p:sp>
      <p:pic>
        <p:nvPicPr>
          <p:cNvPr id="4" name="Рисунок 3" descr="ISON_map_2013.jpg"/>
          <p:cNvPicPr>
            <a:picLocks noChangeAspect="1"/>
          </p:cNvPicPr>
          <p:nvPr/>
        </p:nvPicPr>
        <p:blipFill>
          <a:blip r:embed="rId2" cstate="print"/>
          <a:stretch>
            <a:fillRect/>
          </a:stretch>
        </p:blipFill>
        <p:spPr>
          <a:xfrm>
            <a:off x="227396" y="952461"/>
            <a:ext cx="8737092" cy="5284851"/>
          </a:xfrm>
          <a:prstGeom prst="rect">
            <a:avLst/>
          </a:prstGeom>
        </p:spPr>
      </p:pic>
      <p:sp>
        <p:nvSpPr>
          <p:cNvPr id="5" name="Номер слайда 4"/>
          <p:cNvSpPr>
            <a:spLocks noGrp="1"/>
          </p:cNvSpPr>
          <p:nvPr>
            <p:ph type="sldNum" sz="quarter" idx="12"/>
          </p:nvPr>
        </p:nvSpPr>
        <p:spPr/>
        <p:txBody>
          <a:bodyPr/>
          <a:lstStyle/>
          <a:p>
            <a:fld id="{E6A4A3DD-655F-4509-A58D-CD82C73556A7}"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lstStyle/>
          <a:p>
            <a:r>
              <a:rPr lang="en-US" sz="3200" b="1" dirty="0" smtClean="0"/>
              <a:t>ISON Database</a:t>
            </a:r>
            <a:endParaRPr lang="ru-RU" sz="3200" b="1" dirty="0" smtClean="0"/>
          </a:p>
        </p:txBody>
      </p:sp>
      <p:sp>
        <p:nvSpPr>
          <p:cNvPr id="15363" name="Содержимое 2"/>
          <p:cNvSpPr>
            <a:spLocks noGrp="1"/>
          </p:cNvSpPr>
          <p:nvPr>
            <p:ph idx="1"/>
          </p:nvPr>
        </p:nvSpPr>
        <p:spPr>
          <a:xfrm>
            <a:off x="395536" y="980628"/>
            <a:ext cx="8389565" cy="4824636"/>
          </a:xfrm>
        </p:spPr>
        <p:txBody>
          <a:bodyPr>
            <a:normAutofit/>
          </a:bodyPr>
          <a:lstStyle/>
          <a:p>
            <a:pPr>
              <a:buNone/>
            </a:pPr>
            <a:r>
              <a:rPr lang="en-US" sz="2600" dirty="0" smtClean="0"/>
              <a:t>As of the mid of April 2013 stores:</a:t>
            </a:r>
            <a:endParaRPr lang="en-US" sz="2600" dirty="0"/>
          </a:p>
          <a:p>
            <a:r>
              <a:rPr lang="en-US" sz="2600" dirty="0" smtClean="0"/>
              <a:t>Measurement, orbital and descriptive information on ~4800 objects ever observed by ISON, including </a:t>
            </a:r>
          </a:p>
          <a:p>
            <a:pPr lvl="1"/>
            <a:r>
              <a:rPr lang="en-US" sz="2200" dirty="0" smtClean="0"/>
              <a:t>more than 1800 ones in GEO region, </a:t>
            </a:r>
          </a:p>
          <a:p>
            <a:pPr lvl="1"/>
            <a:r>
              <a:rPr lang="en-US" sz="2200" dirty="0" smtClean="0"/>
              <a:t>more than 2700 ones at HEO orbits,</a:t>
            </a:r>
          </a:p>
          <a:p>
            <a:pPr lvl="1"/>
            <a:r>
              <a:rPr lang="en-US" sz="2200" dirty="0" smtClean="0"/>
              <a:t>more than 270 ones at MEO orbits.</a:t>
            </a:r>
          </a:p>
          <a:p>
            <a:r>
              <a:rPr lang="en-US" sz="2600" dirty="0" smtClean="0"/>
              <a:t>More than 15.6 millions of </a:t>
            </a:r>
            <a:r>
              <a:rPr lang="en-US" sz="2600" dirty="0" err="1" smtClean="0"/>
              <a:t>astrometric</a:t>
            </a:r>
            <a:r>
              <a:rPr lang="en-US" sz="2600" dirty="0" smtClean="0"/>
              <a:t> position (RA, DEC) measurements</a:t>
            </a:r>
          </a:p>
          <a:p>
            <a:r>
              <a:rPr lang="en-US" sz="2600" dirty="0" smtClean="0"/>
              <a:t>More than 14.8 millions of brightness measurements</a:t>
            </a:r>
          </a:p>
          <a:p>
            <a:r>
              <a:rPr lang="en-US" sz="2600" dirty="0" smtClean="0"/>
              <a:t>More than 2 millions records on estimated parameters of orbits </a:t>
            </a:r>
            <a:r>
              <a:rPr lang="en-US" sz="2600" dirty="0" smtClean="0"/>
              <a:t>and the corresponding </a:t>
            </a:r>
            <a:r>
              <a:rPr lang="en-US" sz="2600" dirty="0" smtClean="0"/>
              <a:t>covariance matrices of errors</a:t>
            </a:r>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lstStyle/>
          <a:p>
            <a:r>
              <a:rPr lang="en-US" sz="3200" b="1" dirty="0" smtClean="0"/>
              <a:t>Orbital </a:t>
            </a:r>
            <a:r>
              <a:rPr lang="en-US" sz="3200" b="1" dirty="0" smtClean="0"/>
              <a:t>Data </a:t>
            </a:r>
            <a:r>
              <a:rPr lang="en-US" sz="3200" b="1" dirty="0" smtClean="0"/>
              <a:t>in the ISON Database</a:t>
            </a:r>
            <a:endParaRPr lang="ru-RU" sz="3200" b="1" dirty="0" smtClean="0"/>
          </a:p>
        </p:txBody>
      </p:sp>
      <p:sp>
        <p:nvSpPr>
          <p:cNvPr id="15363" name="Содержимое 2"/>
          <p:cNvSpPr>
            <a:spLocks noGrp="1"/>
          </p:cNvSpPr>
          <p:nvPr>
            <p:ph idx="1"/>
          </p:nvPr>
        </p:nvSpPr>
        <p:spPr>
          <a:xfrm>
            <a:off x="395536" y="980628"/>
            <a:ext cx="8389565" cy="5184676"/>
          </a:xfrm>
        </p:spPr>
        <p:txBody>
          <a:bodyPr>
            <a:normAutofit fontScale="92500" lnSpcReduction="10000"/>
          </a:bodyPr>
          <a:lstStyle/>
          <a:p>
            <a:r>
              <a:rPr lang="en-US" sz="2600" dirty="0" smtClean="0"/>
              <a:t>Obtained by means of processing of </a:t>
            </a:r>
            <a:r>
              <a:rPr lang="en-US" sz="2600" dirty="0" smtClean="0"/>
              <a:t>positional </a:t>
            </a:r>
            <a:r>
              <a:rPr lang="en-US" sz="2600" dirty="0" smtClean="0"/>
              <a:t>measurements </a:t>
            </a:r>
          </a:p>
          <a:p>
            <a:r>
              <a:rPr lang="en-US" sz="2600" dirty="0" smtClean="0"/>
              <a:t>Least </a:t>
            </a:r>
            <a:r>
              <a:rPr lang="en-US" sz="2600" dirty="0" smtClean="0"/>
              <a:t>squares </a:t>
            </a:r>
            <a:r>
              <a:rPr lang="en-US" sz="2600" dirty="0" smtClean="0"/>
              <a:t>method and numerical integration motion model </a:t>
            </a:r>
            <a:r>
              <a:rPr lang="en-US" sz="2600" dirty="0" smtClean="0"/>
              <a:t>are being used </a:t>
            </a:r>
            <a:r>
              <a:rPr lang="en-US" sz="2600" dirty="0" smtClean="0"/>
              <a:t>for orbit determination and propagation</a:t>
            </a:r>
          </a:p>
          <a:p>
            <a:r>
              <a:rPr lang="en-US" sz="2600" dirty="0" smtClean="0"/>
              <a:t>6 (state vector), 7 (state vector + SRP coefficient or ballistic coefficient) or 8 (state vector + SRP coefficient + ballistic coefficient) parameters are usually </a:t>
            </a:r>
            <a:r>
              <a:rPr lang="en-US" sz="2600" dirty="0" smtClean="0"/>
              <a:t>estimated</a:t>
            </a:r>
            <a:endParaRPr lang="en-US" sz="2600" dirty="0" smtClean="0"/>
          </a:p>
          <a:p>
            <a:r>
              <a:rPr lang="en-US" sz="2600" dirty="0" smtClean="0"/>
              <a:t>Fit span for orbit determination:</a:t>
            </a:r>
          </a:p>
          <a:p>
            <a:pPr lvl="1"/>
            <a:r>
              <a:rPr lang="en-US" sz="2200" dirty="0" smtClean="0"/>
              <a:t>automatically determined for ‘active’ objects (including the majority of HAMR ones)</a:t>
            </a:r>
          </a:p>
          <a:p>
            <a:pPr lvl="1"/>
            <a:r>
              <a:rPr lang="en-US" sz="2200" dirty="0" smtClean="0"/>
              <a:t>2-5 months for ‘passive’ GEO objects and 1-2 months for ‘passive’ HEO ones (except those having H</a:t>
            </a:r>
            <a:r>
              <a:rPr lang="en-US" sz="2200" baseline="-25000" dirty="0" smtClean="0">
                <a:sym typeface="Symbol"/>
              </a:rPr>
              <a:t></a:t>
            </a:r>
            <a:r>
              <a:rPr lang="en-US" sz="2200" dirty="0" smtClean="0"/>
              <a:t>&lt;(400-500) km</a:t>
            </a:r>
            <a:r>
              <a:rPr lang="en-US" sz="2200" dirty="0" smtClean="0"/>
              <a:t>), </a:t>
            </a:r>
            <a:r>
              <a:rPr lang="en-US" sz="2200" dirty="0" smtClean="0"/>
              <a:t>depending </a:t>
            </a:r>
            <a:r>
              <a:rPr lang="en-US" sz="2200" dirty="0" smtClean="0"/>
              <a:t>on measurement </a:t>
            </a:r>
            <a:r>
              <a:rPr lang="en-US" sz="2200" dirty="0" smtClean="0"/>
              <a:t>quantity and distribution over the fit span</a:t>
            </a:r>
          </a:p>
          <a:p>
            <a:r>
              <a:rPr lang="en-US" sz="2600" dirty="0" smtClean="0"/>
              <a:t>A-priori data can be used in orbit determination if the fit span is too short</a:t>
            </a:r>
          </a:p>
          <a:p>
            <a:pPr lvl="1">
              <a:buNone/>
            </a:pPr>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normAutofit/>
          </a:bodyPr>
          <a:lstStyle/>
          <a:p>
            <a:r>
              <a:rPr lang="en-US" sz="3200" b="1" dirty="0" smtClean="0"/>
              <a:t>Accuracy vs. Precision</a:t>
            </a:r>
            <a:endParaRPr lang="ru-RU" sz="3200" b="1" dirty="0" smtClean="0"/>
          </a:p>
        </p:txBody>
      </p:sp>
      <p:sp>
        <p:nvSpPr>
          <p:cNvPr id="15363" name="Содержимое 2"/>
          <p:cNvSpPr>
            <a:spLocks noGrp="1"/>
          </p:cNvSpPr>
          <p:nvPr>
            <p:ph idx="1"/>
          </p:nvPr>
        </p:nvSpPr>
        <p:spPr>
          <a:xfrm>
            <a:off x="395536" y="980628"/>
            <a:ext cx="8389565" cy="5256684"/>
          </a:xfrm>
        </p:spPr>
        <p:txBody>
          <a:bodyPr>
            <a:normAutofit/>
          </a:bodyPr>
          <a:lstStyle/>
          <a:p>
            <a:r>
              <a:rPr lang="en-US" sz="2600" dirty="0" smtClean="0"/>
              <a:t>The ‘accuracy’ term should not be confused with the ‘precision’ one</a:t>
            </a:r>
          </a:p>
          <a:p>
            <a:r>
              <a:rPr lang="en-US" sz="2600" dirty="0" smtClean="0"/>
              <a:t>To describe the </a:t>
            </a:r>
            <a:r>
              <a:rPr lang="en-US" sz="2600" i="1" dirty="0" smtClean="0"/>
              <a:t>accuracy</a:t>
            </a:r>
            <a:r>
              <a:rPr lang="en-US" sz="2600" dirty="0" smtClean="0"/>
              <a:t> of a measurement combination of the </a:t>
            </a:r>
            <a:r>
              <a:rPr lang="en-US" sz="2600" i="1" dirty="0" smtClean="0"/>
              <a:t>trueness</a:t>
            </a:r>
            <a:r>
              <a:rPr lang="en-US" sz="2600" dirty="0" smtClean="0"/>
              <a:t> and the </a:t>
            </a:r>
            <a:r>
              <a:rPr lang="en-US" sz="2600" i="1" dirty="0" smtClean="0"/>
              <a:t>precision</a:t>
            </a:r>
            <a:r>
              <a:rPr lang="en-US" sz="2600" dirty="0" smtClean="0"/>
              <a:t> is used in ISO 5725-1. </a:t>
            </a:r>
          </a:p>
          <a:p>
            <a:r>
              <a:rPr lang="en-US" sz="2600" dirty="0" smtClean="0"/>
              <a:t>Trueness refers to the closeness of the mean of the measurement results to the "correct" ("true") value and precision refers to the closeness of agreement within individual results (thus defining the repeatability or reproducibility of the measurement). </a:t>
            </a:r>
          </a:p>
          <a:p>
            <a:r>
              <a:rPr lang="en-US" sz="2600" dirty="0" smtClean="0"/>
              <a:t>Therefore, according to the ISO standard, the term "accuracy" refers to both trueness and precision.</a:t>
            </a:r>
          </a:p>
          <a:p>
            <a:pPr>
              <a:buNone/>
            </a:pPr>
            <a:endParaRPr lang="en-US" sz="2600" dirty="0" smtClean="0"/>
          </a:p>
          <a:p>
            <a:pPr>
              <a:buNone/>
            </a:pPr>
            <a:endParaRPr lang="en-US" sz="2600" dirty="0" smtClean="0"/>
          </a:p>
          <a:p>
            <a:pPr lvl="1">
              <a:buNone/>
            </a:pPr>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normAutofit/>
          </a:bodyPr>
          <a:lstStyle/>
          <a:p>
            <a:r>
              <a:rPr lang="en-US" sz="3200" b="1" dirty="0" smtClean="0"/>
              <a:t>Accuracy vs. Precision (2)</a:t>
            </a:r>
            <a:endParaRPr lang="ru-RU" sz="3200" b="1" dirty="0" smtClean="0"/>
          </a:p>
        </p:txBody>
      </p:sp>
      <p:pic>
        <p:nvPicPr>
          <p:cNvPr id="5" name="Рисунок 4" descr="Accuracy_(trueness_and_precision).svg.png"/>
          <p:cNvPicPr>
            <a:picLocks noChangeAspect="1"/>
          </p:cNvPicPr>
          <p:nvPr/>
        </p:nvPicPr>
        <p:blipFill>
          <a:blip r:embed="rId2" cstate="print"/>
          <a:stretch>
            <a:fillRect/>
          </a:stretch>
        </p:blipFill>
        <p:spPr>
          <a:xfrm>
            <a:off x="2585442" y="1124744"/>
            <a:ext cx="3714750" cy="1998536"/>
          </a:xfrm>
          <a:prstGeom prst="rect">
            <a:avLst/>
          </a:prstGeom>
        </p:spPr>
      </p:pic>
      <p:sp>
        <p:nvSpPr>
          <p:cNvPr id="9" name="TextBox 8"/>
          <p:cNvSpPr txBox="1"/>
          <p:nvPr/>
        </p:nvSpPr>
        <p:spPr>
          <a:xfrm>
            <a:off x="1547664" y="5229200"/>
            <a:ext cx="1632178" cy="923330"/>
          </a:xfrm>
          <a:prstGeom prst="rect">
            <a:avLst/>
          </a:prstGeom>
          <a:noFill/>
        </p:spPr>
        <p:txBody>
          <a:bodyPr wrap="none" rtlCol="0">
            <a:spAutoFit/>
          </a:bodyPr>
          <a:lstStyle/>
          <a:p>
            <a:r>
              <a:rPr lang="en-US" dirty="0" smtClean="0"/>
              <a:t>Low accuracy, </a:t>
            </a:r>
          </a:p>
          <a:p>
            <a:r>
              <a:rPr lang="en-US" dirty="0" smtClean="0"/>
              <a:t>good trueness, </a:t>
            </a:r>
          </a:p>
          <a:p>
            <a:r>
              <a:rPr lang="en-US" dirty="0" smtClean="0"/>
              <a:t>poor precision</a:t>
            </a:r>
            <a:endParaRPr lang="ru-RU" dirty="0"/>
          </a:p>
        </p:txBody>
      </p:sp>
      <p:sp>
        <p:nvSpPr>
          <p:cNvPr id="10" name="TextBox 9"/>
          <p:cNvSpPr txBox="1"/>
          <p:nvPr/>
        </p:nvSpPr>
        <p:spPr>
          <a:xfrm>
            <a:off x="3851920" y="5229200"/>
            <a:ext cx="1604927" cy="923330"/>
          </a:xfrm>
          <a:prstGeom prst="rect">
            <a:avLst/>
          </a:prstGeom>
          <a:noFill/>
        </p:spPr>
        <p:txBody>
          <a:bodyPr wrap="none" rtlCol="0">
            <a:spAutoFit/>
          </a:bodyPr>
          <a:lstStyle/>
          <a:p>
            <a:r>
              <a:rPr lang="en-US" dirty="0" smtClean="0"/>
              <a:t>Low accuracy, </a:t>
            </a:r>
          </a:p>
          <a:p>
            <a:r>
              <a:rPr lang="en-US" dirty="0" smtClean="0"/>
              <a:t>poor trueness, </a:t>
            </a:r>
          </a:p>
          <a:p>
            <a:r>
              <a:rPr lang="en-US" dirty="0" smtClean="0"/>
              <a:t>good precision</a:t>
            </a:r>
            <a:endParaRPr lang="ru-RU" dirty="0"/>
          </a:p>
        </p:txBody>
      </p:sp>
      <p:pic>
        <p:nvPicPr>
          <p:cNvPr id="11" name="Рисунок 10" descr="low-accuracy-hi-precision.gif"/>
          <p:cNvPicPr>
            <a:picLocks noChangeAspect="1"/>
          </p:cNvPicPr>
          <p:nvPr/>
        </p:nvPicPr>
        <p:blipFill>
          <a:blip r:embed="rId3" cstate="print"/>
          <a:stretch>
            <a:fillRect/>
          </a:stretch>
        </p:blipFill>
        <p:spPr>
          <a:xfrm>
            <a:off x="3851920" y="3140968"/>
            <a:ext cx="1619250" cy="1619250"/>
          </a:xfrm>
          <a:prstGeom prst="rect">
            <a:avLst/>
          </a:prstGeom>
        </p:spPr>
      </p:pic>
      <p:pic>
        <p:nvPicPr>
          <p:cNvPr id="12" name="Рисунок 11" descr="hi-accuracy-low-precision.gif"/>
          <p:cNvPicPr>
            <a:picLocks noChangeAspect="1"/>
          </p:cNvPicPr>
          <p:nvPr/>
        </p:nvPicPr>
        <p:blipFill>
          <a:blip r:embed="rId4" cstate="print"/>
          <a:stretch>
            <a:fillRect/>
          </a:stretch>
        </p:blipFill>
        <p:spPr>
          <a:xfrm>
            <a:off x="1547664" y="3140968"/>
            <a:ext cx="1619250" cy="1619250"/>
          </a:xfrm>
          <a:prstGeom prst="rect">
            <a:avLst/>
          </a:prstGeom>
        </p:spPr>
      </p:pic>
      <p:pic>
        <p:nvPicPr>
          <p:cNvPr id="13" name="Рисунок 12" descr="hi-accuracy-hi-precision.gif"/>
          <p:cNvPicPr>
            <a:picLocks noChangeAspect="1"/>
          </p:cNvPicPr>
          <p:nvPr/>
        </p:nvPicPr>
        <p:blipFill>
          <a:blip r:embed="rId5" cstate="print"/>
          <a:stretch>
            <a:fillRect/>
          </a:stretch>
        </p:blipFill>
        <p:spPr>
          <a:xfrm>
            <a:off x="6228184" y="3140968"/>
            <a:ext cx="1619250" cy="1619250"/>
          </a:xfrm>
          <a:prstGeom prst="rect">
            <a:avLst/>
          </a:prstGeom>
        </p:spPr>
      </p:pic>
      <p:sp>
        <p:nvSpPr>
          <p:cNvPr id="14" name="TextBox 13"/>
          <p:cNvSpPr txBox="1"/>
          <p:nvPr/>
        </p:nvSpPr>
        <p:spPr>
          <a:xfrm>
            <a:off x="6252190" y="5229200"/>
            <a:ext cx="1632178" cy="923330"/>
          </a:xfrm>
          <a:prstGeom prst="rect">
            <a:avLst/>
          </a:prstGeom>
          <a:noFill/>
        </p:spPr>
        <p:txBody>
          <a:bodyPr wrap="none" rtlCol="0">
            <a:spAutoFit/>
          </a:bodyPr>
          <a:lstStyle/>
          <a:p>
            <a:r>
              <a:rPr lang="en-US" dirty="0" smtClean="0"/>
              <a:t>High accuracy, </a:t>
            </a:r>
          </a:p>
          <a:p>
            <a:r>
              <a:rPr lang="en-US" dirty="0" smtClean="0"/>
              <a:t>good trueness, </a:t>
            </a:r>
          </a:p>
          <a:p>
            <a:r>
              <a:rPr lang="en-US" dirty="0" smtClean="0"/>
              <a:t>good precision</a:t>
            </a:r>
            <a:endParaRPr lang="ru-RU" dirty="0"/>
          </a:p>
        </p:txBody>
      </p:sp>
      <p:sp>
        <p:nvSpPr>
          <p:cNvPr id="15" name="Номер слайда 14"/>
          <p:cNvSpPr>
            <a:spLocks noGrp="1"/>
          </p:cNvSpPr>
          <p:nvPr>
            <p:ph type="sldNum" sz="quarter" idx="12"/>
          </p:nvPr>
        </p:nvSpPr>
        <p:spPr/>
        <p:txBody>
          <a:bodyPr/>
          <a:lstStyle/>
          <a:p>
            <a:fld id="{E6A4A3DD-655F-4509-A58D-CD82C73556A7}"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lstStyle/>
          <a:p>
            <a:r>
              <a:rPr lang="en-US" sz="3200" b="1" dirty="0" smtClean="0"/>
              <a:t>Accuracy of Orbital Data – Various Visions</a:t>
            </a:r>
            <a:endParaRPr lang="ru-RU" sz="3200" b="1" dirty="0" smtClean="0"/>
          </a:p>
        </p:txBody>
      </p:sp>
      <p:sp>
        <p:nvSpPr>
          <p:cNvPr id="15363" name="Содержимое 2"/>
          <p:cNvSpPr>
            <a:spLocks noGrp="1"/>
          </p:cNvSpPr>
          <p:nvPr>
            <p:ph idx="1"/>
          </p:nvPr>
        </p:nvSpPr>
        <p:spPr>
          <a:xfrm>
            <a:off x="395536" y="980628"/>
            <a:ext cx="8389565" cy="5328692"/>
          </a:xfrm>
        </p:spPr>
        <p:txBody>
          <a:bodyPr>
            <a:normAutofit fontScale="92500" lnSpcReduction="10000"/>
          </a:bodyPr>
          <a:lstStyle/>
          <a:p>
            <a:r>
              <a:rPr lang="en-US" sz="2600" dirty="0" smtClean="0"/>
              <a:t>Whether an orbit can be considered as ‘accurate’ (i.e. </a:t>
            </a:r>
            <a:r>
              <a:rPr lang="en-US" sz="2600" i="1" dirty="0" smtClean="0"/>
              <a:t>close</a:t>
            </a:r>
            <a:r>
              <a:rPr lang="en-US" sz="2600" dirty="0" smtClean="0"/>
              <a:t> </a:t>
            </a:r>
            <a:r>
              <a:rPr lang="en-US" sz="2600" i="1" dirty="0" smtClean="0"/>
              <a:t>enough</a:t>
            </a:r>
            <a:r>
              <a:rPr lang="en-US" sz="2600" dirty="0" smtClean="0"/>
              <a:t> to the ‘true’ one and precise</a:t>
            </a:r>
            <a:r>
              <a:rPr lang="en-US" sz="2600" dirty="0" smtClean="0"/>
              <a:t>), </a:t>
            </a:r>
            <a:r>
              <a:rPr lang="en-US" sz="2600" dirty="0" smtClean="0"/>
              <a:t>depends </a:t>
            </a:r>
            <a:r>
              <a:rPr lang="en-US" sz="2600" dirty="0" smtClean="0"/>
              <a:t>on </a:t>
            </a:r>
            <a:r>
              <a:rPr lang="en-US" sz="2600" dirty="0" smtClean="0"/>
              <a:t>the practical requirements:</a:t>
            </a:r>
          </a:p>
          <a:p>
            <a:pPr lvl="1"/>
            <a:r>
              <a:rPr lang="en-US" sz="2200" dirty="0" smtClean="0"/>
              <a:t>spacecraft control requirements (for example, narrow FOV ground antennas pointing constraints, station-keeping constraints etc.)</a:t>
            </a:r>
          </a:p>
          <a:p>
            <a:pPr lvl="1"/>
            <a:r>
              <a:rPr lang="en-US" sz="2200" dirty="0" smtClean="0"/>
              <a:t>spacecraft mission requirements (VLBI, geodesy, GNSS, mapping, proximity operations, formation flying, constellations etc.)</a:t>
            </a:r>
          </a:p>
          <a:p>
            <a:pPr lvl="1"/>
            <a:r>
              <a:rPr lang="en-US" sz="2200" dirty="0" smtClean="0"/>
              <a:t>spacecraft user/customer requirements (fixed antenna pointing constraints for given frequency band etc.)</a:t>
            </a:r>
          </a:p>
          <a:p>
            <a:pPr lvl="1"/>
            <a:r>
              <a:rPr lang="en-US" sz="2200" dirty="0" smtClean="0"/>
              <a:t>specific application requirements (conjunction assessment and avoidance maneuver decision making, provision of guaranteed repeated (follow-up) </a:t>
            </a:r>
            <a:r>
              <a:rPr lang="en-US" sz="2200" dirty="0" err="1" smtClean="0"/>
              <a:t>observability</a:t>
            </a:r>
            <a:r>
              <a:rPr lang="en-US" sz="2200" dirty="0" smtClean="0"/>
              <a:t> of an object, orbital archive/catalogue maintenance etc.)</a:t>
            </a:r>
          </a:p>
          <a:p>
            <a:r>
              <a:rPr lang="en-US" sz="2600" dirty="0" smtClean="0"/>
              <a:t>It would be ideal if </a:t>
            </a:r>
            <a:r>
              <a:rPr lang="en-US" sz="2600" dirty="0" smtClean="0"/>
              <a:t>an orbit could be determined with high accuracy in each case, i.e. with both good trueness and good precision</a:t>
            </a:r>
          </a:p>
          <a:p>
            <a:pPr lvl="1">
              <a:buNone/>
            </a:pPr>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188913"/>
            <a:ext cx="9036050" cy="633412"/>
          </a:xfrm>
        </p:spPr>
        <p:txBody>
          <a:bodyPr/>
          <a:lstStyle/>
          <a:p>
            <a:r>
              <a:rPr lang="en-US" sz="3200" b="1" dirty="0" smtClean="0"/>
              <a:t>Accuracy of Orbital Data – ISON Vision</a:t>
            </a:r>
            <a:endParaRPr lang="ru-RU" sz="3200" b="1" dirty="0" smtClean="0"/>
          </a:p>
        </p:txBody>
      </p:sp>
      <p:sp>
        <p:nvSpPr>
          <p:cNvPr id="15363" name="Содержимое 2"/>
          <p:cNvSpPr>
            <a:spLocks noGrp="1"/>
          </p:cNvSpPr>
          <p:nvPr>
            <p:ph idx="1"/>
          </p:nvPr>
        </p:nvSpPr>
        <p:spPr>
          <a:xfrm>
            <a:off x="395536" y="980628"/>
            <a:ext cx="8389565" cy="5328692"/>
          </a:xfrm>
        </p:spPr>
        <p:txBody>
          <a:bodyPr>
            <a:normAutofit fontScale="77500" lnSpcReduction="20000"/>
          </a:bodyPr>
          <a:lstStyle/>
          <a:p>
            <a:r>
              <a:rPr lang="en-US" sz="2600" dirty="0" smtClean="0"/>
              <a:t>Necessity to establish appropriate procedures to estimate and control ‘accuracy’ is dictated by the ISON operational constraints as well as by requirements defined by tasks </a:t>
            </a:r>
            <a:r>
              <a:rPr lang="en-US" sz="2600" dirty="0" smtClean="0"/>
              <a:t>solved </a:t>
            </a:r>
            <a:r>
              <a:rPr lang="en-US" sz="2600" dirty="0" smtClean="0"/>
              <a:t>with ISON measurements</a:t>
            </a:r>
          </a:p>
          <a:p>
            <a:r>
              <a:rPr lang="en-US" sz="2600" dirty="0" smtClean="0"/>
              <a:t>Key requirements to define ‘accuracy’ control procedures:</a:t>
            </a:r>
          </a:p>
          <a:p>
            <a:pPr lvl="1"/>
            <a:r>
              <a:rPr lang="en-US" sz="2200" dirty="0" smtClean="0"/>
              <a:t>minimize amount of measurements and observation time per instrument per object (in tasking mode) required to determine an orbit of a trueness level necessary from the point of view of measurement association/orbital archive maintenance tasks</a:t>
            </a:r>
          </a:p>
          <a:p>
            <a:pPr lvl="1"/>
            <a:r>
              <a:rPr lang="en-US" sz="2200" dirty="0" smtClean="0"/>
              <a:t>collect sufficient number of measurements at as long time interval per orbit as feasible to maintain appropriate level of trueness  for ‘active’ </a:t>
            </a:r>
            <a:r>
              <a:rPr lang="en-US" sz="2200" dirty="0" smtClean="0"/>
              <a:t>satellite </a:t>
            </a:r>
            <a:r>
              <a:rPr lang="en-US" sz="2200" dirty="0" smtClean="0"/>
              <a:t>orbits (</a:t>
            </a:r>
            <a:r>
              <a:rPr lang="en-US" sz="2200" dirty="0" smtClean="0"/>
              <a:t>assuming that </a:t>
            </a:r>
            <a:r>
              <a:rPr lang="en-US" sz="2200" dirty="0" smtClean="0"/>
              <a:t>perturbations not </a:t>
            </a:r>
            <a:r>
              <a:rPr lang="en-US" sz="2200" dirty="0" smtClean="0"/>
              <a:t>taken </a:t>
            </a:r>
            <a:r>
              <a:rPr lang="en-US" sz="2200" dirty="0" smtClean="0"/>
              <a:t>into account by the motion model can occur at every </a:t>
            </a:r>
            <a:r>
              <a:rPr lang="en-US" sz="2200" dirty="0" smtClean="0"/>
              <a:t>revolution)</a:t>
            </a:r>
            <a:endParaRPr lang="en-US" sz="2200" dirty="0" smtClean="0"/>
          </a:p>
          <a:p>
            <a:pPr lvl="1"/>
            <a:r>
              <a:rPr lang="en-US" sz="2200" dirty="0" smtClean="0"/>
              <a:t>implement an observation strategy (combination of survey and tasking modes) which would result in collection of amount of measurements enough to maintain close correspondence between estimated (calculated from covariance matrix of errors) and real (calculated as residuals to a propagated orbit) satellite position errors;  important, for example, for reliable prediction of a conjunction circumstances</a:t>
            </a:r>
          </a:p>
          <a:p>
            <a:pPr lvl="1"/>
            <a:r>
              <a:rPr lang="en-US" sz="2200" dirty="0" smtClean="0"/>
              <a:t>minimize instrument observation time </a:t>
            </a:r>
            <a:r>
              <a:rPr lang="en-US" sz="2200" dirty="0" smtClean="0"/>
              <a:t>spent </a:t>
            </a:r>
            <a:r>
              <a:rPr lang="en-US" sz="2200" dirty="0" smtClean="0"/>
              <a:t>to search a ‘lost’ object by means of keeping precision of the last successive orbit determinations within certain limits</a:t>
            </a:r>
          </a:p>
          <a:p>
            <a:r>
              <a:rPr lang="en-US" sz="2600" dirty="0" smtClean="0"/>
              <a:t>Key requirements to define ‘accuracy’ estimation procedures:</a:t>
            </a:r>
          </a:p>
          <a:p>
            <a:pPr lvl="1"/>
            <a:r>
              <a:rPr lang="en-US" sz="2200" dirty="0" smtClean="0"/>
              <a:t>to </a:t>
            </a:r>
            <a:r>
              <a:rPr lang="en-US" sz="2200" dirty="0" smtClean="0"/>
              <a:t>have, </a:t>
            </a:r>
            <a:r>
              <a:rPr lang="en-US" sz="2200" dirty="0" smtClean="0"/>
              <a:t>at any given </a:t>
            </a:r>
            <a:r>
              <a:rPr lang="en-US" sz="2200" dirty="0" smtClean="0"/>
              <a:t>time, an </a:t>
            </a:r>
            <a:r>
              <a:rPr lang="en-US" sz="2200" dirty="0" smtClean="0"/>
              <a:t>up-to-date measurement statistics for each sensor for proper measurement </a:t>
            </a:r>
            <a:r>
              <a:rPr lang="en-US" sz="2200" dirty="0" smtClean="0"/>
              <a:t>weighting </a:t>
            </a:r>
            <a:r>
              <a:rPr lang="en-US" sz="2200" dirty="0" smtClean="0"/>
              <a:t>in orbit determination process</a:t>
            </a:r>
          </a:p>
          <a:p>
            <a:pPr lvl="1"/>
            <a:endParaRPr lang="en-US" sz="2200" dirty="0" smtClean="0"/>
          </a:p>
          <a:p>
            <a:endParaRPr lang="ru-RU" sz="2600" dirty="0" smtClean="0"/>
          </a:p>
        </p:txBody>
      </p:sp>
      <p:sp>
        <p:nvSpPr>
          <p:cNvPr id="4" name="Номер слайда 3"/>
          <p:cNvSpPr>
            <a:spLocks noGrp="1"/>
          </p:cNvSpPr>
          <p:nvPr>
            <p:ph type="sldNum" sz="quarter" idx="12"/>
          </p:nvPr>
        </p:nvSpPr>
        <p:spPr/>
        <p:txBody>
          <a:bodyPr/>
          <a:lstStyle/>
          <a:p>
            <a:fld id="{E6A4A3DD-655F-4509-A58D-CD82C73556A7}"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TotalTime>
  <Words>1317</Words>
  <Application>Microsoft Office PowerPoint</Application>
  <PresentationFormat>Экран (4:3)</PresentationFormat>
  <Paragraphs>132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Analysis of Accuracy of Orbital Data  in the ISON GEO and HEO Objects  Database </vt:lpstr>
      <vt:lpstr>Слайд 2</vt:lpstr>
      <vt:lpstr>Map of ISON observatories</vt:lpstr>
      <vt:lpstr>ISON Database</vt:lpstr>
      <vt:lpstr>Orbital Data in the ISON Database</vt:lpstr>
      <vt:lpstr>Accuracy vs. Precision</vt:lpstr>
      <vt:lpstr>Accuracy vs. Precision (2)</vt:lpstr>
      <vt:lpstr>Accuracy of Orbital Data – Various Visions</vt:lpstr>
      <vt:lpstr>Accuracy of Orbital Data – ISON Vision</vt:lpstr>
      <vt:lpstr>ISON Operational Procedure for Orbital Database Maintenance</vt:lpstr>
      <vt:lpstr>Extended GEO surveys. Measurement arc length. Sanglokh VT-78e.</vt:lpstr>
      <vt:lpstr>Extended GEO surveys. Measurement arc length. Sanglokh VT-78e.</vt:lpstr>
      <vt:lpstr>Extended GEO surveys. Number of objects. Sanglokh VT-78e.</vt:lpstr>
      <vt:lpstr>OD Fit Span. Object 2222 (TITAN 3C TRANSTAGE R/B).</vt:lpstr>
      <vt:lpstr>OD Fit Span. Object 23124 (INTELSAT 702)</vt:lpstr>
      <vt:lpstr>OD Estimated Maximal Along-Track Error. Object 2222 (TITAN 3C TRANSTAGE R/B).</vt:lpstr>
      <vt:lpstr>OD Estimated Maximal Along-Track Error. Object 23124 (INTELSAT 702)</vt:lpstr>
      <vt:lpstr>ISON Orbit vs. Other Orbits.  Example – IS-702 (GEO, 33E)</vt:lpstr>
      <vt:lpstr>ISON Orbit vs. Other Orbits.  Example – IS-702 (cont.)</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V.AGAPOV</dc:creator>
  <cp:lastModifiedBy>V.AGAPOV</cp:lastModifiedBy>
  <cp:revision>170</cp:revision>
  <dcterms:created xsi:type="dcterms:W3CDTF">2013-04-17T21:08:02Z</dcterms:created>
  <dcterms:modified xsi:type="dcterms:W3CDTF">2013-04-25T08:45:05Z</dcterms:modified>
</cp:coreProperties>
</file>