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3" r:id="rId13"/>
    <p:sldId id="274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9B8F-287A-4F73-A987-C8E71DD1B23C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8FF2-7906-4E64-B788-4EDE935D7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3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2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03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3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1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0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8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6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2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4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9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2CA1-B6C6-48CB-B4FB-C83868D0E0B9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2B6F-5AEC-4C46-B1D0-E0BD6809EC49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221C-E105-40A9-9CAD-A5C6539008E6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03F9-E1D3-49CB-BBFA-B7A34A274F4B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5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F8D2-7F10-4355-8205-6D0D97A6FFCB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DD03-391B-46E6-9F21-628BB775057A}" type="datetime1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4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7B0-F71A-48CA-8A3C-B7AECFAD1A67}" type="datetime1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D626-A647-4F55-AFF6-8B0B891BE9EC}" type="datetime1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7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69BC-A606-4B37-97D7-A62CB22AF722}" type="datetime1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FDA-4F3C-422E-9FE7-A1D254EB4ACF}" type="datetime1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A5FA-C6B8-4391-9C48-C11BA0298B8E}" type="datetime1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57CB-52E8-4B40-ADA8-C1C77743686D}" type="datetime1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3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information on high altitude HAMR objects tracking by ISON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u="sng" dirty="0" smtClean="0"/>
              <a:t>Vladimir </a:t>
            </a:r>
            <a:r>
              <a:rPr lang="en-US" sz="2800" u="sng" dirty="0" smtClean="0"/>
              <a:t>Agapov</a:t>
            </a:r>
            <a:r>
              <a:rPr lang="en-US" sz="2800" dirty="0" smtClean="0"/>
              <a:t>, Igor Molotov</a:t>
            </a:r>
            <a:endParaRPr lang="en-US" sz="2800" dirty="0" smtClean="0"/>
          </a:p>
          <a:p>
            <a:r>
              <a:rPr lang="en-US" sz="2800" dirty="0" err="1" smtClean="0"/>
              <a:t>Roscosmos</a:t>
            </a:r>
            <a:r>
              <a:rPr lang="en-US" sz="2800" dirty="0" smtClean="0"/>
              <a:t> delegation</a:t>
            </a:r>
          </a:p>
          <a:p>
            <a:r>
              <a:rPr lang="en-US" sz="2800" dirty="0" smtClean="0"/>
              <a:t>Presentation for the </a:t>
            </a:r>
            <a:r>
              <a:rPr lang="en-US" sz="2800" dirty="0" smtClean="0"/>
              <a:t>WG1 session</a:t>
            </a:r>
          </a:p>
          <a:p>
            <a:r>
              <a:rPr lang="en-US" sz="2800" dirty="0" smtClean="0"/>
              <a:t>32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IADC meeting, Beijing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39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distribution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distribution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distribution (3)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distribution (4)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vs. A/m distribution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brightness vs. A/m distribution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79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ISON tracks nearly 25% more objects at high orbits (T&gt;200 min) than it is published at </a:t>
            </a:r>
            <a:r>
              <a:rPr lang="en-US" dirty="0" err="1" smtClean="0"/>
              <a:t>SpaceTrack</a:t>
            </a:r>
            <a:endParaRPr lang="en-US" dirty="0" smtClean="0"/>
          </a:p>
          <a:p>
            <a:r>
              <a:rPr lang="en-US" dirty="0" smtClean="0"/>
              <a:t>High orbit objects discovered by ISON are usually more faint than those included into the U.S. STRATCOM catalogue</a:t>
            </a:r>
          </a:p>
          <a:p>
            <a:r>
              <a:rPr lang="en-US" dirty="0" smtClean="0"/>
              <a:t>Due to more complex properties of ISON-discovered high orbit objects the orbital updated period is usually longer than for bright U.S </a:t>
            </a:r>
            <a:r>
              <a:rPr lang="en-US" smtClean="0"/>
              <a:t>SSN objects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7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KIAM/ISON Database Current Status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764"/>
            <a:ext cx="10515600" cy="55235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High</a:t>
            </a:r>
            <a:r>
              <a:rPr lang="en-US" dirty="0" smtClean="0"/>
              <a:t> orbit</a:t>
            </a:r>
            <a:r>
              <a:rPr lang="ru-RU" dirty="0" smtClean="0"/>
              <a:t>»</a:t>
            </a:r>
            <a:r>
              <a:rPr lang="en-US" dirty="0" smtClean="0"/>
              <a:t> is defined as having period more than 200 min</a:t>
            </a:r>
            <a:endParaRPr lang="en-US" dirty="0" smtClean="0"/>
          </a:p>
          <a:p>
            <a:r>
              <a:rPr lang="en-US" b="1" dirty="0" smtClean="0"/>
              <a:t>4031</a:t>
            </a:r>
            <a:r>
              <a:rPr lang="en-US" dirty="0" smtClean="0"/>
              <a:t> tracking high orbit objects with </a:t>
            </a:r>
            <a:r>
              <a:rPr lang="en-US" dirty="0" smtClean="0"/>
              <a:t>orbit epoch age not older than 1 year </a:t>
            </a:r>
            <a:br>
              <a:rPr lang="en-US" dirty="0" smtClean="0"/>
            </a:br>
            <a:r>
              <a:rPr lang="en-US" dirty="0" smtClean="0"/>
              <a:t>as of May 13, 2014: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3059 (75.9%) observing by ISON and having</a:t>
            </a:r>
            <a:r>
              <a:rPr lang="en-US" dirty="0" smtClean="0"/>
              <a:t> orbital data published at </a:t>
            </a:r>
            <a:r>
              <a:rPr lang="en-US" dirty="0" err="1" smtClean="0"/>
              <a:t>SpaceTrack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972 (24.1%) observing by ISON and partner teams only (no other public sources of orbital data)</a:t>
            </a:r>
            <a:endParaRPr lang="en-US" dirty="0" smtClean="0"/>
          </a:p>
          <a:p>
            <a:r>
              <a:rPr lang="en-US" dirty="0" smtClean="0"/>
              <a:t>Total number of high orbit objects with A/m &gt; 0.1 </a:t>
            </a:r>
            <a:r>
              <a:rPr lang="en-US" dirty="0" err="1" smtClean="0"/>
              <a:t>sq.m</a:t>
            </a:r>
            <a:r>
              <a:rPr lang="en-US" dirty="0" smtClean="0"/>
              <a:t>/kg:</a:t>
            </a:r>
            <a:br>
              <a:rPr lang="en-US" dirty="0" smtClean="0"/>
            </a:br>
            <a:r>
              <a:rPr lang="en-US" b="1" dirty="0" smtClean="0"/>
              <a:t>704</a:t>
            </a:r>
            <a:r>
              <a:rPr lang="en-US" dirty="0" smtClean="0"/>
              <a:t> (225 with orbital data available from both sources/</a:t>
            </a:r>
            <a:br>
              <a:rPr lang="en-US" dirty="0" smtClean="0"/>
            </a:br>
            <a:r>
              <a:rPr lang="en-US" dirty="0" smtClean="0"/>
              <a:t>         479 with orbital data producing by ISON and partner teams only):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A/m between 0.1 and 1 </a:t>
            </a:r>
            <a:r>
              <a:rPr lang="en-US" dirty="0" err="1" smtClean="0"/>
              <a:t>sq.m</a:t>
            </a:r>
            <a:r>
              <a:rPr lang="en-US" dirty="0" smtClean="0"/>
              <a:t>/kg: 420 (222/198)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A/m more than 1 </a:t>
            </a:r>
            <a:r>
              <a:rPr lang="en-US" dirty="0" err="1" smtClean="0"/>
              <a:t>sq.m</a:t>
            </a:r>
            <a:r>
              <a:rPr lang="en-US" dirty="0" smtClean="0"/>
              <a:t>/kg (HAMR): 284 (3/281) – 7.04% of total tracking high orbit objects population and 28.91% of tracking by ISON only population</a:t>
            </a:r>
            <a:endParaRPr lang="en-US" dirty="0" smtClean="0"/>
          </a:p>
          <a:p>
            <a:r>
              <a:rPr lang="en-US" dirty="0" smtClean="0"/>
              <a:t>Maximal A/m – 57.9 </a:t>
            </a:r>
            <a:r>
              <a:rPr lang="en-US" dirty="0" err="1" smtClean="0"/>
              <a:t>sq.m</a:t>
            </a:r>
            <a:r>
              <a:rPr lang="en-US" dirty="0" smtClean="0"/>
              <a:t>/kg</a:t>
            </a: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8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4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(4)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(5)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distribution (6)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5153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9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77353"/>
            <a:ext cx="11907982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orbit objects epoch age distribution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97" y="828959"/>
            <a:ext cx="8466005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7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252</Words>
  <Application>Microsoft Office PowerPoint</Application>
  <PresentationFormat>Широкоэкранный</PresentationFormat>
  <Paragraphs>60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Updated information on high altitude HAMR objects tracking by ISON</vt:lpstr>
      <vt:lpstr>KIAM/ISON Database Current Status</vt:lpstr>
      <vt:lpstr>High orbit objects distribution (1)</vt:lpstr>
      <vt:lpstr>High orbit objects distribution (2)</vt:lpstr>
      <vt:lpstr>High orbit objects distribution (3)</vt:lpstr>
      <vt:lpstr>High orbit objects distribution (4)</vt:lpstr>
      <vt:lpstr>High orbit objects distribution (5)</vt:lpstr>
      <vt:lpstr>High orbit objects distribution (6)</vt:lpstr>
      <vt:lpstr>High orbit objects epoch age distribution</vt:lpstr>
      <vt:lpstr>High orbit objects brightness distribution (1)</vt:lpstr>
      <vt:lpstr>High orbit objects brightness distribution (2)</vt:lpstr>
      <vt:lpstr>High orbit objects brightness distribution (3)</vt:lpstr>
      <vt:lpstr>High orbit objects brightness distribution (4)</vt:lpstr>
      <vt:lpstr>High orbit objects brightness vs. A/m distribution (1)</vt:lpstr>
      <vt:lpstr>High orbit objects brightness vs. A/m distribution (2)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Agapov Vladimir</dc:creator>
  <cp:lastModifiedBy>Agapov Vladimir</cp:lastModifiedBy>
  <cp:revision>89</cp:revision>
  <dcterms:created xsi:type="dcterms:W3CDTF">2014-05-12T08:30:49Z</dcterms:created>
  <dcterms:modified xsi:type="dcterms:W3CDTF">2014-05-13T08:09:37Z</dcterms:modified>
</cp:coreProperties>
</file>