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9" r:id="rId2"/>
    <p:sldId id="280" r:id="rId3"/>
    <p:sldId id="261" r:id="rId4"/>
    <p:sldId id="264" r:id="rId5"/>
    <p:sldId id="281" r:id="rId6"/>
    <p:sldId id="282" r:id="rId7"/>
    <p:sldId id="283" r:id="rId8"/>
    <p:sldId id="284" r:id="rId9"/>
    <p:sldId id="279" r:id="rId10"/>
    <p:sldId id="275" r:id="rId11"/>
    <p:sldId id="285" r:id="rId12"/>
    <p:sldId id="276" r:id="rId13"/>
    <p:sldId id="277" r:id="rId14"/>
    <p:sldId id="278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578999-1088-488C-A13A-D70385175AA0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1186E3-5535-4E70-B4E7-AF5E566A0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4B1DA8-C9B3-4D74-B931-A6CB4923FD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E196C1-324B-4503-9ED4-C62C3BCDA17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72114B-00E3-4796-84DF-F844017A2F6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0E42B9-A6A7-40E3-BE7A-5205D745E35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094D59-D2B5-4DB0-B50C-40CC6C4A3C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6E97AB-A675-463F-BC7B-F7194B3A76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330890-641A-4CCC-AEC2-4C7D0D7C48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403DE2-96AA-45B4-97A6-4770F029FC0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F4A62C-4DBC-4DFF-A585-F5E36DE490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5F2466-F958-4921-998C-79AA995961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6EBC29-B1B4-46ED-8781-5D5259D688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D47DD3-C880-4732-82FC-E1FFF69019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6B8AA-292F-44B4-A571-FC8E1250F1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961187-9865-49EB-BC23-AA805B4577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8CA0-8C7D-489A-8D34-0A2CA120B298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D8D1-C59C-4FAA-9456-8226223E6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8132-FAB9-4450-94FF-1F7479535DB9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5F5E-4C5B-4044-A1C9-50E68D483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F0D6-EECC-41A1-A84F-A5F0AF0D51C0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6D3D-783B-4E71-8CB0-5F8FE3F78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FB9E-EEA3-498E-BB54-CB18996796F8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E0B8-AC5E-4449-A86A-11374FAAD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90EF-77E0-42B6-A5E9-97A789E21D14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B453-2545-47D7-A831-37BB7972D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427E-F7B4-42B8-8664-FFF1F21F7162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FB60-2765-4FF9-85B7-B45572C3F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C670-E8B1-4358-B21E-04ECF20CF880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C498-14E7-4A95-BEDA-3E212EDAE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7F75-27F7-42F3-B328-153B6F4020C5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44C6-5C6C-40AB-B158-89E73A50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3663-4F94-419B-95F1-89A427055D5F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2595-AA81-4978-91EA-B6FAB5658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5511-0D8B-408C-B7F5-E1C1F8DB39B3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0B43-F6FA-4FEE-AFA7-D7559AA46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EA04-682D-4E2D-AF52-A8E50FCBE891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ED61-380B-4834-B76C-90DC3E31E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096FA-6580-40C8-A402-1F52287E9E7D}" type="datetime1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6B355-F32F-43B2-B12D-48380FD7A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Results of two years </a:t>
            </a:r>
            <a:br>
              <a:rPr lang="en-US" smtClean="0"/>
            </a:br>
            <a:r>
              <a:rPr lang="en-US" smtClean="0"/>
              <a:t>of Molniya-type HEO surveys</a:t>
            </a:r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28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u="sng" dirty="0" smtClean="0"/>
              <a:t>Vladimir Agapov</a:t>
            </a:r>
            <a:r>
              <a:rPr lang="en-US" sz="2800" dirty="0" smtClean="0"/>
              <a:t>, Igor Molotov (KIAM RAS),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 smtClean="0"/>
              <a:t>Zakhary</a:t>
            </a:r>
            <a:r>
              <a:rPr lang="en-US" sz="2800" dirty="0" smtClean="0"/>
              <a:t> </a:t>
            </a:r>
            <a:r>
              <a:rPr lang="en-US" sz="2800" dirty="0" err="1" smtClean="0"/>
              <a:t>Khutorovsky</a:t>
            </a:r>
            <a:r>
              <a:rPr lang="en-US" sz="2800" dirty="0" smtClean="0"/>
              <a:t> (</a:t>
            </a:r>
            <a:r>
              <a:rPr lang="en-US" sz="2800" dirty="0" err="1" smtClean="0"/>
              <a:t>Vympel</a:t>
            </a:r>
            <a:r>
              <a:rPr lang="en-US" sz="2800" dirty="0" smtClean="0"/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 smtClean="0"/>
              <a:t>Roscosmos</a:t>
            </a:r>
            <a:r>
              <a:rPr lang="en-US" sz="2800" dirty="0" smtClean="0"/>
              <a:t> delegation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Presentation for the WG1 session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32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IADC meeting, Beijing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350"/>
            <a:ext cx="10515600" cy="6540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Real Surveys Coverage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12D69-6BFC-49D9-98F1-65258FE5589F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3174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906463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1788"/>
            <a:ext cx="10515600" cy="6556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Molniya</a:t>
            </a:r>
            <a:r>
              <a:rPr lang="en-US" dirty="0" smtClean="0"/>
              <a:t>-type HEO Surveys Statistics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5576-787A-4D57-9BE5-AFDDD3C78A73}" type="slidenum">
              <a:rPr lang="ru-RU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32000" y="2082800"/>
          <a:ext cx="812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observation nights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measurements obtained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individual</a:t>
                      </a:r>
                      <a:r>
                        <a:rPr lang="en-US" baseline="0" dirty="0" smtClean="0"/>
                        <a:t> objects observed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95356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186640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</a:p>
                    <a:p>
                      <a:pPr algn="ctr"/>
                      <a:r>
                        <a:rPr lang="en-US" dirty="0" smtClean="0"/>
                        <a:t>(as of May 13)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68383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350379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188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12725"/>
            <a:ext cx="10515600" cy="9540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Newly Discovered Objects in HEO Surveys. </a:t>
            </a:r>
            <a:br>
              <a:rPr lang="en-US" dirty="0" smtClean="0"/>
            </a:br>
            <a:r>
              <a:rPr lang="en-US" dirty="0" smtClean="0"/>
              <a:t>Year 2012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BC46F-92C3-4EF4-A4A4-508182E541E8}" type="slidenum">
              <a:rPr lang="ru-RU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97088" y="1662113"/>
          <a:ext cx="8062912" cy="4891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ISON Object #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Date</a:t>
                      </a:r>
                      <a:r>
                        <a:rPr lang="en-US" sz="1050" baseline="0" dirty="0" smtClean="0"/>
                        <a:t> of discovery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Period, min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Inclination,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Argument of perigee,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A/m, </a:t>
                      </a:r>
                      <a:r>
                        <a:rPr lang="en-US" sz="1050" dirty="0" err="1" smtClean="0"/>
                        <a:t>sq.m</a:t>
                      </a:r>
                      <a:r>
                        <a:rPr lang="en-US" sz="1050" dirty="0" smtClean="0"/>
                        <a:t>/kg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Std. visible</a:t>
                      </a:r>
                      <a:r>
                        <a:rPr lang="en-US" sz="1050" baseline="0" dirty="0" smtClean="0"/>
                        <a:t> magnitude</a:t>
                      </a:r>
                      <a:endParaRPr lang="ru-RU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95633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03.03.2012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707.57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95652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23.04.2012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607.51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63.11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268.4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95660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07.05.2012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711.45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95678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01.06.2012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744.70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62.86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95666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05.06.2012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724.19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63.19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287.6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95702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05.06.2012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642.83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95669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14.06.2012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542.96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95707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09.08.2012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749.83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95709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15.08.2012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702.19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95710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21.08.2012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729.85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278.0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95729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11.09.2012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732.63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67.53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195.0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95730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11.09.2012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708.13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64.90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95752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12.09.2012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763.67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95740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13.09.2012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725.73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63.41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278.8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0.074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95782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28.09.2012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760.60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95779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06.10.2012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722.01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95781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07.10.2012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506.75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267.4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95793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17.10.2012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751.40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64.51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177.1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3.04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95796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14.10.2012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665.37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63.94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269.7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0.222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21.10.2012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661.38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90229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18.11.2012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710.21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6029" name="TextBox 2"/>
          <p:cNvSpPr txBox="1">
            <a:spLocks noChangeArrowheads="1"/>
          </p:cNvSpPr>
          <p:nvPr/>
        </p:nvSpPr>
        <p:spPr bwMode="auto">
          <a:xfrm>
            <a:off x="4130675" y="1200150"/>
            <a:ext cx="378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Total discovered – 21 objects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613"/>
            <a:ext cx="10515600" cy="9334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Newly Discovered Objects in HEO Surveys. </a:t>
            </a:r>
            <a:br>
              <a:rPr lang="en-US" dirty="0" smtClean="0"/>
            </a:br>
            <a:r>
              <a:rPr lang="en-US" dirty="0" smtClean="0"/>
              <a:t>Year 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800E4-21D9-43E7-AAF9-AEDFA3FB3820}" type="slidenum">
              <a:rPr lang="ru-RU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6300" y="1693863"/>
          <a:ext cx="80645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ISON Object #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Date</a:t>
                      </a:r>
                      <a:r>
                        <a:rPr lang="en-US" sz="1050" baseline="0" dirty="0" smtClean="0"/>
                        <a:t> of discovery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Period, min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Inclination,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Argument of perigee,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A/m, </a:t>
                      </a:r>
                      <a:r>
                        <a:rPr lang="en-US" sz="1050" dirty="0" err="1" smtClean="0"/>
                        <a:t>sq.m</a:t>
                      </a:r>
                      <a:r>
                        <a:rPr lang="en-US" sz="1050" dirty="0" smtClean="0"/>
                        <a:t>/kg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Std. visible</a:t>
                      </a:r>
                      <a:r>
                        <a:rPr lang="en-US" sz="1050" baseline="0" dirty="0" smtClean="0"/>
                        <a:t> magnitude</a:t>
                      </a:r>
                      <a:endParaRPr lang="ru-RU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90282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24.01.2013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727.44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264.3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90297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06.03.2013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740.30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63.73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90308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27.02.2013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643.01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90331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24.03.2013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664.32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90341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19.05.2013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706.52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60.80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90354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26.06.2013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710.49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90369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20.07.2013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674.42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90374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10.08.2013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706.57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61.76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12.08.2013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679.07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90372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15.08.2013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711.55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60.42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90389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733.27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90397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17.10.2013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690.37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90394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28.10.2013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730.93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90417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04.11.2013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705.02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90430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04.11.2013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634.21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60.71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263.6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57.9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ru-RU" sz="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90438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15.11.2013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727.70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90447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27.12.2013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742.39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045" name="TextBox 5"/>
          <p:cNvSpPr txBox="1">
            <a:spLocks noChangeArrowheads="1"/>
          </p:cNvSpPr>
          <p:nvPr/>
        </p:nvSpPr>
        <p:spPr bwMode="auto">
          <a:xfrm>
            <a:off x="4130675" y="1233488"/>
            <a:ext cx="3781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Total discovered – 17 objects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613"/>
            <a:ext cx="10515600" cy="9334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Newly Discovered Objects in HEO Surveys. </a:t>
            </a:r>
            <a:br>
              <a:rPr lang="en-US" dirty="0" smtClean="0"/>
            </a:br>
            <a:r>
              <a:rPr lang="en-US" dirty="0" smtClean="0"/>
              <a:t>Year 2014 (as of May 13)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36B3F-CC6E-4B9E-A68F-D70F39373C0D}" type="slidenum">
              <a:rPr lang="ru-RU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79638" y="1743075"/>
          <a:ext cx="8062912" cy="1477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ISON Object #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Date</a:t>
                      </a:r>
                      <a:r>
                        <a:rPr lang="en-US" sz="1050" baseline="0" dirty="0" smtClean="0"/>
                        <a:t> of discovery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Period, min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Inclination,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Argument of perigee,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A/m, </a:t>
                      </a:r>
                      <a:r>
                        <a:rPr lang="en-US" sz="1050" dirty="0" err="1" smtClean="0"/>
                        <a:t>sq.m</a:t>
                      </a:r>
                      <a:r>
                        <a:rPr lang="en-US" sz="1050" dirty="0" smtClean="0"/>
                        <a:t>/kg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Std. visible</a:t>
                      </a:r>
                      <a:r>
                        <a:rPr lang="en-US" sz="1050" baseline="0" dirty="0" smtClean="0"/>
                        <a:t> magnitude</a:t>
                      </a:r>
                      <a:endParaRPr lang="ru-RU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90474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03.03.2014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719.74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90487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729.30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90482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707.20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90499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738.47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62.35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90504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01.05.2014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601.61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269.97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997" name="TextBox 5"/>
          <p:cNvSpPr txBox="1">
            <a:spLocks noChangeArrowheads="1"/>
          </p:cNvSpPr>
          <p:nvPr/>
        </p:nvSpPr>
        <p:spPr bwMode="auto">
          <a:xfrm>
            <a:off x="4130675" y="1281113"/>
            <a:ext cx="3625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Total discovered – 5 objects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9998" name="TextBox 2"/>
          <p:cNvSpPr txBox="1">
            <a:spLocks noChangeArrowheads="1"/>
          </p:cNvSpPr>
          <p:nvPr/>
        </p:nvSpPr>
        <p:spPr bwMode="auto">
          <a:xfrm>
            <a:off x="1157288" y="4021138"/>
            <a:ext cx="9574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43 new objects in total are discovered in surveys by now of which 7 ones are lost. Thus the overall number of currently tracking ISON-discovered objects at near Molniya-type orbits increased to 70.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13" y="177800"/>
            <a:ext cx="11907837" cy="9239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Brightness distribution for objects observing by ISON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err="1" smtClean="0"/>
              <a:t>Molniya</a:t>
            </a:r>
            <a:r>
              <a:rPr lang="en-US" dirty="0" smtClean="0"/>
              <a:t>-type orbits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6A195-0DD9-4E5E-B349-FFFAF44AAB8B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4198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3" y="1182688"/>
            <a:ext cx="8466137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Conclusion</a:t>
            </a:r>
            <a:endParaRPr lang="ru-RU" smtClean="0"/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Near-apogee region of Molniya-type orbit was surveyed during 351 observation nights in 2012-2014 by a single small-class wide FOV (7x7 deg) instrument</a:t>
            </a:r>
          </a:p>
          <a:p>
            <a:r>
              <a:rPr lang="en-US" smtClean="0"/>
              <a:t>40 new objects are discovered (7 of them are lost at present)</a:t>
            </a:r>
          </a:p>
          <a:p>
            <a:r>
              <a:rPr lang="en-US" smtClean="0"/>
              <a:t>ISON is tracking at present 70 objects (or 25.5%) more than published by the U.S. SSN for the same class of objects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D8DCB-052F-43DC-855B-BA4133CAF8BE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9036050" cy="633412"/>
          </a:xfrm>
        </p:spPr>
        <p:txBody>
          <a:bodyPr/>
          <a:lstStyle/>
          <a:p>
            <a:pPr algn="ctr"/>
            <a:r>
              <a:rPr lang="en-US" sz="4000" smtClean="0"/>
              <a:t>Molniya-type HEO orbits</a:t>
            </a:r>
            <a:endParaRPr lang="ru-RU" sz="400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612900" y="1249363"/>
            <a:ext cx="8858250" cy="5106987"/>
          </a:xfrm>
        </p:spPr>
        <p:txBody>
          <a:bodyPr/>
          <a:lstStyle/>
          <a:p>
            <a:r>
              <a:rPr lang="ru-RU" sz="2600" smtClean="0"/>
              <a:t>«</a:t>
            </a:r>
            <a:r>
              <a:rPr lang="en-US" sz="2600" smtClean="0"/>
              <a:t>True</a:t>
            </a:r>
            <a:r>
              <a:rPr lang="ru-RU" sz="2600" smtClean="0"/>
              <a:t>»</a:t>
            </a:r>
            <a:r>
              <a:rPr lang="en-US" sz="2600" smtClean="0"/>
              <a:t> Molniya-type orbits defined as having following parameters: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inclination is close to 63.4 deg </a:t>
            </a:r>
            <a:r>
              <a:rPr lang="en-US" sz="2200" smtClean="0">
                <a:sym typeface="Symbol" pitchFamily="18" charset="2"/>
              </a:rPr>
              <a:t> </a:t>
            </a:r>
            <a:r>
              <a:rPr lang="en-US" sz="2200" smtClean="0"/>
              <a:t>no precession of perigee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argument of perigee is in range 240-300 deg </a:t>
            </a:r>
            <a:r>
              <a:rPr lang="en-US" sz="2200" smtClean="0">
                <a:sym typeface="Symbol" pitchFamily="18" charset="2"/>
              </a:rPr>
              <a:t> </a:t>
            </a:r>
            <a:r>
              <a:rPr lang="en-US" sz="2200" smtClean="0"/>
              <a:t>apogee is over Northern hemisphere at high latitudes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orbital period is close to 718 min (half a sidereal day) </a:t>
            </a:r>
            <a:r>
              <a:rPr lang="en-US" sz="2200" smtClean="0">
                <a:sym typeface="Symbol" pitchFamily="18" charset="2"/>
              </a:rPr>
              <a:t></a:t>
            </a:r>
            <a:r>
              <a:rPr lang="en-US" sz="2200" smtClean="0"/>
              <a:t> repeating ground track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eccentricity is in range 0.67-0.74 </a:t>
            </a:r>
            <a:r>
              <a:rPr lang="en-US" sz="2200" smtClean="0">
                <a:sym typeface="Symbol" pitchFamily="18" charset="2"/>
              </a:rPr>
              <a:t> high apogee and thus longer period of time for passing near-apogee part of orbit</a:t>
            </a:r>
            <a:endParaRPr lang="en-US" sz="2200" smtClean="0"/>
          </a:p>
          <a:p>
            <a:r>
              <a:rPr lang="en-US" sz="2600" smtClean="0"/>
              <a:t>18 known fragmentations of objects at </a:t>
            </a:r>
            <a:r>
              <a:rPr lang="ru-RU" sz="2600" smtClean="0"/>
              <a:t>«</a:t>
            </a:r>
            <a:r>
              <a:rPr lang="en-US" sz="2600" smtClean="0"/>
              <a:t>true</a:t>
            </a:r>
            <a:r>
              <a:rPr lang="ru-RU" sz="2600" smtClean="0"/>
              <a:t>»</a:t>
            </a:r>
            <a:r>
              <a:rPr lang="en-US" sz="2600" smtClean="0"/>
              <a:t> Molniya-type orbits</a:t>
            </a:r>
            <a:r>
              <a:rPr lang="ru-RU" sz="2600" smtClean="0"/>
              <a:t> </a:t>
            </a:r>
            <a:r>
              <a:rPr lang="en-US" sz="2600" smtClean="0"/>
              <a:t>occurred </a:t>
            </a:r>
            <a:r>
              <a:rPr lang="en-US" sz="2400" smtClean="0">
                <a:sym typeface="Symbol" pitchFamily="18" charset="2"/>
              </a:rPr>
              <a:t> </a:t>
            </a:r>
            <a:r>
              <a:rPr lang="en-US" sz="2600" smtClean="0">
                <a:sym typeface="Symbol" pitchFamily="18" charset="2"/>
              </a:rPr>
              <a:t>more scattered distribution of all orbital parameters for fragments </a:t>
            </a:r>
            <a:endParaRPr lang="en-US" sz="26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A528B-F8CA-4AD3-86F5-B706546DB465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655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High orbit objects distribution (1)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BFA26-7753-4520-95CB-C46140046930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741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828675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96443" y="3404507"/>
            <a:ext cx="840921" cy="53884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119688" y="2955925"/>
            <a:ext cx="725487" cy="39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5845175" y="2678113"/>
            <a:ext cx="2298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Molniya-type HEO are </a:t>
            </a:r>
          </a:p>
          <a:p>
            <a:r>
              <a:rPr lang="en-US">
                <a:latin typeface="Calibri" pitchFamily="34" charset="0"/>
              </a:rPr>
              <a:t>among these objects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655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High orbit objects distribution (2)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8A41A-A5F7-4601-BAC0-99D48F25DA6C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828675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88279" y="2212521"/>
            <a:ext cx="849085" cy="177165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551238" y="3984625"/>
            <a:ext cx="636587" cy="849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2579688" y="4800600"/>
            <a:ext cx="2298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Molniya-type HEO are </a:t>
            </a:r>
          </a:p>
          <a:p>
            <a:r>
              <a:rPr lang="en-US">
                <a:latin typeface="Calibri" pitchFamily="34" charset="0"/>
              </a:rPr>
              <a:t>among these objects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9036050" cy="969962"/>
          </a:xfrm>
        </p:spPr>
        <p:txBody>
          <a:bodyPr/>
          <a:lstStyle/>
          <a:p>
            <a:pPr algn="ctr"/>
            <a:r>
              <a:rPr lang="en-US" sz="4000" smtClean="0"/>
              <a:t>Selection of objects by orbital parameters </a:t>
            </a:r>
            <a:br>
              <a:rPr lang="en-US" sz="4000" smtClean="0"/>
            </a:br>
            <a:r>
              <a:rPr lang="en-US" sz="4000" smtClean="0"/>
              <a:t>to define survey areas</a:t>
            </a:r>
            <a:endParaRPr lang="ru-RU" sz="400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612900" y="1755775"/>
            <a:ext cx="8858250" cy="35258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Should be close to </a:t>
            </a:r>
            <a:r>
              <a:rPr lang="ru-RU" sz="2600" dirty="0" smtClean="0"/>
              <a:t>«</a:t>
            </a:r>
            <a:r>
              <a:rPr lang="en-US" sz="2600" dirty="0"/>
              <a:t>t</a:t>
            </a:r>
            <a:r>
              <a:rPr lang="en-US" sz="2600" dirty="0" smtClean="0"/>
              <a:t>rue</a:t>
            </a:r>
            <a:r>
              <a:rPr lang="ru-RU" sz="2600" dirty="0" smtClean="0"/>
              <a:t>»</a:t>
            </a:r>
            <a:r>
              <a:rPr lang="en-US" sz="2600" dirty="0" smtClean="0"/>
              <a:t> </a:t>
            </a:r>
            <a:r>
              <a:rPr lang="en-US" sz="2600" dirty="0" err="1" smtClean="0"/>
              <a:t>Molniya</a:t>
            </a:r>
            <a:r>
              <a:rPr lang="en-US" sz="2600" dirty="0" smtClean="0"/>
              <a:t>-type orbits but with more wide range of parameters in order to cover possible fragments of explosions: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inclination: 63…72 </a:t>
            </a:r>
            <a:r>
              <a:rPr lang="en-US" sz="2200" dirty="0" err="1" smtClean="0"/>
              <a:t>deg</a:t>
            </a:r>
            <a:endParaRPr lang="en-US" sz="2200" dirty="0" smtClean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argument of perigee: no limit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 </a:t>
            </a:r>
            <a:r>
              <a:rPr lang="en-US" sz="2200" dirty="0" smtClean="0"/>
              <a:t>orbital period: 600…800 min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eccentricity is in range 0.67-0.74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311 objects satisfies these criteria: </a:t>
            </a:r>
            <a:br>
              <a:rPr lang="en-US" sz="2600" dirty="0" smtClean="0"/>
            </a:br>
            <a:r>
              <a:rPr lang="en-US" sz="2600" dirty="0" smtClean="0"/>
              <a:t>        274 tracking by the U.S. SSN and ISON and </a:t>
            </a:r>
            <a:br>
              <a:rPr lang="en-US" sz="2600" dirty="0" smtClean="0"/>
            </a:br>
            <a:r>
              <a:rPr lang="en-US" sz="2600" dirty="0" smtClean="0"/>
              <a:t>          37 tracking by ISON only</a:t>
            </a:r>
            <a:endParaRPr lang="en-US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46D0E-2A0D-4CB4-B099-8BD5F5F98301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655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HEO objects selected to define survey area (1)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491CB-0320-4382-87FE-CFB31911D738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825500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6140450" y="2036763"/>
            <a:ext cx="3097213" cy="17145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237163" y="2338388"/>
            <a:ext cx="923925" cy="3937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3354388" y="2024063"/>
            <a:ext cx="339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Culminating at higher declinations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655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HEO objects selected to define survey area (2)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01FF1-5E10-4D9A-9FE7-CBB813275526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825500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475288" y="4314825"/>
            <a:ext cx="3243262" cy="88423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405313" y="4756150"/>
            <a:ext cx="1069975" cy="32543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3398838" y="498475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Apogee in Southern </a:t>
            </a:r>
          </a:p>
          <a:p>
            <a:r>
              <a:rPr lang="en-US">
                <a:latin typeface="Calibri" pitchFamily="34" charset="0"/>
              </a:rPr>
              <a:t>hemisphere!</a:t>
            </a:r>
            <a:endParaRPr lang="ru-RU"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08763" y="3449638"/>
            <a:ext cx="1622425" cy="6445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>
            <a:endCxn id="10" idx="2"/>
          </p:cNvCxnSpPr>
          <p:nvPr/>
        </p:nvCxnSpPr>
        <p:spPr>
          <a:xfrm>
            <a:off x="5589588" y="3449638"/>
            <a:ext cx="1019175" cy="3222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xtBox 18"/>
          <p:cNvSpPr txBox="1">
            <a:spLocks noChangeArrowheads="1"/>
          </p:cNvSpPr>
          <p:nvPr/>
        </p:nvSpPr>
        <p:spPr bwMode="auto">
          <a:xfrm>
            <a:off x="3305175" y="3170238"/>
            <a:ext cx="2520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Apogee near equator –</a:t>
            </a:r>
          </a:p>
          <a:p>
            <a:r>
              <a:rPr lang="en-US">
                <a:latin typeface="Calibri" pitchFamily="34" charset="0"/>
              </a:rPr>
              <a:t>candidates for detection </a:t>
            </a:r>
          </a:p>
          <a:p>
            <a:r>
              <a:rPr lang="en-US">
                <a:latin typeface="Calibri" pitchFamily="34" charset="0"/>
              </a:rPr>
              <a:t>in GEO surveys</a:t>
            </a:r>
            <a:endParaRPr lang="ru-RU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608763" y="1693863"/>
            <a:ext cx="2254250" cy="395287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5589588" y="2012950"/>
            <a:ext cx="1112837" cy="14366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292850" y="5418138"/>
            <a:ext cx="2254250" cy="39370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589588" y="3449638"/>
            <a:ext cx="893762" cy="20415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6556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HEO objects selected to define survey area (3)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3009E-FB2A-4B28-A2C0-7E800B8BA6AC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25" y="828675"/>
            <a:ext cx="84645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6183313" y="4240213"/>
            <a:ext cx="3875087" cy="10287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862513" y="4811713"/>
            <a:ext cx="1320800" cy="2698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3367088" y="4622800"/>
            <a:ext cx="2098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Apogee in Southern </a:t>
            </a:r>
          </a:p>
          <a:p>
            <a:r>
              <a:rPr lang="en-US">
                <a:latin typeface="Calibri" pitchFamily="34" charset="0"/>
              </a:rPr>
              <a:t>hemisphere!</a:t>
            </a:r>
            <a:endParaRPr lang="ru-RU">
              <a:latin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826125" y="3449638"/>
            <a:ext cx="3160713" cy="64452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9"/>
          <p:cNvCxnSpPr>
            <a:endCxn id="9" idx="2"/>
          </p:cNvCxnSpPr>
          <p:nvPr/>
        </p:nvCxnSpPr>
        <p:spPr>
          <a:xfrm>
            <a:off x="5589588" y="3449638"/>
            <a:ext cx="236537" cy="3222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3305175" y="3170238"/>
            <a:ext cx="2520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Apogee near equator –</a:t>
            </a:r>
          </a:p>
          <a:p>
            <a:r>
              <a:rPr lang="en-US">
                <a:latin typeface="Calibri" pitchFamily="34" charset="0"/>
              </a:rPr>
              <a:t>candidates for detection </a:t>
            </a:r>
          </a:p>
          <a:p>
            <a:r>
              <a:rPr lang="en-US">
                <a:latin typeface="Calibri" pitchFamily="34" charset="0"/>
              </a:rPr>
              <a:t>in GEO surveys</a:t>
            </a:r>
            <a:endParaRPr lang="ru-RU">
              <a:latin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608763" y="1693863"/>
            <a:ext cx="2535237" cy="395287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>
            <a:endCxn id="12" idx="3"/>
          </p:cNvCxnSpPr>
          <p:nvPr/>
        </p:nvCxnSpPr>
        <p:spPr>
          <a:xfrm flipV="1">
            <a:off x="5589588" y="2030413"/>
            <a:ext cx="1390650" cy="14192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789488" y="5418138"/>
            <a:ext cx="3757612" cy="393700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589588" y="3449638"/>
            <a:ext cx="322262" cy="19685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9036050" cy="633412"/>
          </a:xfrm>
        </p:spPr>
        <p:txBody>
          <a:bodyPr/>
          <a:lstStyle/>
          <a:p>
            <a:pPr algn="ctr"/>
            <a:r>
              <a:rPr lang="en-US" sz="4000" smtClean="0"/>
              <a:t>Molniya-type HEO surveys</a:t>
            </a:r>
            <a:endParaRPr lang="ru-RU" sz="4000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612900" y="1249363"/>
            <a:ext cx="8858250" cy="2085975"/>
          </a:xfrm>
        </p:spPr>
        <p:txBody>
          <a:bodyPr/>
          <a:lstStyle/>
          <a:p>
            <a:r>
              <a:rPr lang="en-US" sz="2600" smtClean="0"/>
              <a:t>Two 18 cm aperture VT-52c telescopes with 7 deg x 7 deg FOV </a:t>
            </a:r>
          </a:p>
          <a:p>
            <a:r>
              <a:rPr lang="en-US" sz="2600" smtClean="0"/>
              <a:t>Installed in Nauchnyi-1</a:t>
            </a:r>
          </a:p>
          <a:p>
            <a:r>
              <a:rPr lang="en-US" sz="2600" smtClean="0"/>
              <a:t>One telescope is using for GEO surveys, other – for Molniya-type HEO surveys in near-apogee region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5A4CD-4C82-4BE7-8997-8B859F07D9C6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9702" name="Picture 6" descr="image028"/>
          <p:cNvPicPr>
            <a:picLocks noChangeAspect="1" noChangeArrowheads="1"/>
          </p:cNvPicPr>
          <p:nvPr/>
        </p:nvPicPr>
        <p:blipFill>
          <a:blip r:embed="rId3"/>
          <a:srcRect t="800"/>
          <a:stretch>
            <a:fillRect/>
          </a:stretch>
        </p:blipFill>
        <p:spPr bwMode="auto">
          <a:xfrm>
            <a:off x="3998913" y="3541713"/>
            <a:ext cx="4075112" cy="267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860</Words>
  <Application>Microsoft Office PowerPoint</Application>
  <PresentationFormat>Произвольный</PresentationFormat>
  <Paragraphs>430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Arial</vt:lpstr>
      <vt:lpstr>Calibri Light</vt:lpstr>
      <vt:lpstr>Symbol</vt:lpstr>
      <vt:lpstr>Wingdings</vt:lpstr>
      <vt:lpstr>Тема Office</vt:lpstr>
      <vt:lpstr>Results of two years  of Molniya-type HEO surveys</vt:lpstr>
      <vt:lpstr>Molniya-type HEO orbits</vt:lpstr>
      <vt:lpstr>High orbit objects distribution (1)</vt:lpstr>
      <vt:lpstr>High orbit objects distribution (2)</vt:lpstr>
      <vt:lpstr>Selection of objects by orbital parameters  to define survey areas</vt:lpstr>
      <vt:lpstr>HEO objects selected to define survey area (1)</vt:lpstr>
      <vt:lpstr>HEO objects selected to define survey area (2)</vt:lpstr>
      <vt:lpstr>HEO objects selected to define survey area (3)</vt:lpstr>
      <vt:lpstr>Molniya-type HEO surveys</vt:lpstr>
      <vt:lpstr>Real Surveys Coverage</vt:lpstr>
      <vt:lpstr>Molniya-type HEO Surveys Statistics</vt:lpstr>
      <vt:lpstr>Newly Discovered Objects in HEO Surveys.  Year 2012</vt:lpstr>
      <vt:lpstr>Newly Discovered Objects in HEO Surveys.  Year 2013</vt:lpstr>
      <vt:lpstr>Newly Discovered Objects in HEO Surveys.  Year 2014 (as of May 13)</vt:lpstr>
      <vt:lpstr>Brightness distribution for objects observing by ISON at Molniya-type orbits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Agapov Vladimir</dc:creator>
  <cp:lastModifiedBy>Игорь</cp:lastModifiedBy>
  <cp:revision>160</cp:revision>
  <dcterms:created xsi:type="dcterms:W3CDTF">2014-05-12T08:30:49Z</dcterms:created>
  <dcterms:modified xsi:type="dcterms:W3CDTF">2014-05-15T01:40:11Z</dcterms:modified>
</cp:coreProperties>
</file>