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56" r:id="rId4"/>
    <p:sldId id="269" r:id="rId5"/>
    <p:sldId id="268" r:id="rId6"/>
    <p:sldId id="267" r:id="rId7"/>
    <p:sldId id="271" r:id="rId8"/>
    <p:sldId id="262" r:id="rId9"/>
    <p:sldId id="263" r:id="rId10"/>
    <p:sldId id="265" r:id="rId11"/>
    <p:sldId id="266" r:id="rId12"/>
    <p:sldId id="261" r:id="rId13"/>
    <p:sldId id="264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19B8F-287A-4F73-A987-C8E71DD1B23C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08FF2-7906-4E64-B788-4EDE935D7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3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21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69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98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92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1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1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4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1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61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7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96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FF2-7906-4E64-B788-4EDE935D75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1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2CA1-B6C6-48CB-B4FB-C83868D0E0B9}" type="datetime1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3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2B6F-5AEC-4C46-B1D0-E0BD6809EC49}" type="datetime1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221C-E105-40A9-9CAD-A5C6539008E6}" type="datetime1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1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03F9-E1D3-49CB-BBFA-B7A34A274F4B}" type="datetime1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5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F8D2-7F10-4355-8205-6D0D97A6FFCB}" type="datetime1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24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DD03-391B-46E6-9F21-628BB775057A}" type="datetime1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94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77B0-F71A-48CA-8A3C-B7AECFAD1A67}" type="datetime1">
              <a:rPr lang="ru-RU" smtClean="0"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D626-A647-4F55-AFF6-8B0B891BE9EC}" type="datetime1">
              <a:rPr lang="ru-RU" smtClean="0"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7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69BC-A606-4B37-97D7-A62CB22AF722}" type="datetime1">
              <a:rPr lang="ru-RU" smtClean="0"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1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2FDA-4F3C-422E-9FE7-A1D254EB4ACF}" type="datetime1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8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A5FA-C6B8-4391-9C48-C11BA0298B8E}" type="datetime1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8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657CB-52E8-4B40-ADA8-C1C77743686D}" type="datetime1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21D5-AEAB-4E13-BC09-3E51786C0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3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Unusual HAMR object at </a:t>
            </a:r>
            <a:r>
              <a:rPr lang="en-US" smtClean="0"/>
              <a:t>intermediate height orbit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Vladimir Agapov</a:t>
            </a:r>
          </a:p>
          <a:p>
            <a:r>
              <a:rPr lang="en-US" sz="2800" dirty="0" err="1" smtClean="0"/>
              <a:t>Roscosmos</a:t>
            </a:r>
            <a:r>
              <a:rPr lang="en-US" sz="2800" dirty="0" smtClean="0"/>
              <a:t> delegation</a:t>
            </a:r>
          </a:p>
          <a:p>
            <a:r>
              <a:rPr lang="en-US" sz="2800" dirty="0" smtClean="0"/>
              <a:t>Presentation for the WG1/WG2 joint session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439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261216"/>
            <a:ext cx="11575473" cy="5507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Analysis of possible origin (1)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99" y="886150"/>
            <a:ext cx="8652071" cy="56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9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261216"/>
            <a:ext cx="11575473" cy="5507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Analysis of possible origin (2)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11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99" y="811968"/>
            <a:ext cx="8652071" cy="56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1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261216"/>
            <a:ext cx="11575473" cy="5507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Analysis of possible origin (3)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908" y="811968"/>
            <a:ext cx="8652071" cy="56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93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261216"/>
            <a:ext cx="11575473" cy="5507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Analysis of possible origin (4)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99" y="971772"/>
            <a:ext cx="8652071" cy="565276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8610600" y="4301836"/>
            <a:ext cx="387927" cy="488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88482" y="4020229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SSN #29519 (e=0.54)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005945" y="2566555"/>
            <a:ext cx="613064" cy="66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23955" y="2222085"/>
            <a:ext cx="329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SSN #16614 and #18231 (e=0.47)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330536" y="3553691"/>
            <a:ext cx="446809" cy="466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64378" y="3979727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SSN #36120 (e=0.35)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7765425" y="4423309"/>
            <a:ext cx="0" cy="917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09312" y="5388613"/>
            <a:ext cx="262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ISON #90212 (e=0…0.25), </a:t>
            </a:r>
          </a:p>
          <a:p>
            <a:r>
              <a:rPr lang="en-US" dirty="0" smtClean="0"/>
              <a:t>      (</a:t>
            </a:r>
            <a:r>
              <a:rPr lang="en-US" dirty="0" smtClean="0">
                <a:solidFill>
                  <a:srgbClr val="00B050"/>
                </a:solidFill>
              </a:rPr>
              <a:t>PAGEOS 1 DEB???</a:t>
            </a:r>
            <a:r>
              <a:rPr lang="en-US" dirty="0" smtClean="0"/>
              <a:t>)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24" idx="0"/>
          </p:cNvCxnSpPr>
          <p:nvPr/>
        </p:nvCxnSpPr>
        <p:spPr>
          <a:xfrm flipH="1" flipV="1">
            <a:off x="2618509" y="5070765"/>
            <a:ext cx="1576544" cy="229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55053" y="5300031"/>
            <a:ext cx="328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SSN #2255 (THOR AGENA D </a:t>
            </a:r>
            <a:r>
              <a:rPr lang="en-US" dirty="0" smtClean="0"/>
              <a:t>R/B),</a:t>
            </a:r>
          </a:p>
          <a:p>
            <a:r>
              <a:rPr lang="en-US" dirty="0"/>
              <a:t>#2256 and 2511 (</a:t>
            </a:r>
            <a:r>
              <a:rPr lang="en-US" dirty="0">
                <a:solidFill>
                  <a:srgbClr val="00B050"/>
                </a:solidFill>
              </a:rPr>
              <a:t>PAGEOS 1 DEB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953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Analysis of possible origin (5)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PAGEOS 1 (d=30.48 m, </a:t>
            </a:r>
            <a:r>
              <a:rPr lang="en-US" dirty="0"/>
              <a:t>consisted of a </a:t>
            </a:r>
            <a:r>
              <a:rPr lang="en-US" dirty="0" smtClean="0"/>
              <a:t>12.7</a:t>
            </a:r>
            <a:r>
              <a:rPr lang="en-US" dirty="0"/>
              <a:t> </a:t>
            </a:r>
            <a:r>
              <a:rPr lang="en-US" dirty="0" smtClean="0"/>
              <a:t>µm </a:t>
            </a:r>
            <a:br>
              <a:rPr lang="en-US" dirty="0" smtClean="0"/>
            </a:br>
            <a:r>
              <a:rPr lang="en-US" dirty="0" smtClean="0"/>
              <a:t>thick</a:t>
            </a:r>
            <a:r>
              <a:rPr lang="en-US" dirty="0"/>
              <a:t> </a:t>
            </a:r>
            <a:r>
              <a:rPr lang="en-US" dirty="0" smtClean="0"/>
              <a:t>Mylar plastic </a:t>
            </a:r>
            <a:r>
              <a:rPr lang="en-US" dirty="0"/>
              <a:t>film coated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vapor </a:t>
            </a:r>
            <a:r>
              <a:rPr lang="en-US" dirty="0"/>
              <a:t>deposited </a:t>
            </a:r>
            <a:r>
              <a:rPr lang="en-US" dirty="0" smtClean="0"/>
              <a:t>aluminum)</a:t>
            </a:r>
          </a:p>
          <a:p>
            <a:r>
              <a:rPr lang="en-US" dirty="0" smtClean="0"/>
              <a:t>Disintegrated </a:t>
            </a:r>
            <a:r>
              <a:rPr lang="en-US" dirty="0"/>
              <a:t>o</a:t>
            </a:r>
            <a:r>
              <a:rPr lang="en-US" dirty="0" smtClean="0"/>
              <a:t>n 12 Jul </a:t>
            </a:r>
            <a:r>
              <a:rPr lang="en-US" dirty="0" smtClean="0"/>
              <a:t>1975, </a:t>
            </a:r>
            <a:r>
              <a:rPr lang="en-US" dirty="0" smtClean="0"/>
              <a:t>other 5 break-up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 occurred 1976, 1978, 1984, 1985</a:t>
            </a:r>
            <a:endParaRPr lang="en-US" dirty="0" smtClean="0"/>
          </a:p>
          <a:p>
            <a:r>
              <a:rPr lang="en-US" dirty="0" smtClean="0"/>
              <a:t>Is it possible that 90212 is PAGEOS 1 DEB </a:t>
            </a:r>
            <a:br>
              <a:rPr lang="en-US" dirty="0" smtClean="0"/>
            </a:br>
            <a:r>
              <a:rPr lang="en-US" dirty="0" smtClean="0"/>
              <a:t>(drifted up by 100 min in period comparing</a:t>
            </a:r>
            <a:br>
              <a:rPr lang="en-US" dirty="0" smtClean="0"/>
            </a:br>
            <a:r>
              <a:rPr lang="en-US" dirty="0" smtClean="0"/>
              <a:t>to remained pieces and THOR AGENA D R/B)?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944" y="1825625"/>
            <a:ext cx="409651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3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353"/>
            <a:ext cx="10515600" cy="655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ISON Object 90212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2764"/>
            <a:ext cx="10515600" cy="552358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Discovered early Nov 2012</a:t>
            </a:r>
          </a:p>
          <a:p>
            <a:r>
              <a:rPr lang="en-US" dirty="0" smtClean="0"/>
              <a:t>Orbit of discovery:</a:t>
            </a:r>
            <a:br>
              <a:rPr lang="en-US" dirty="0" smtClean="0"/>
            </a:br>
            <a:r>
              <a:rPr lang="en-US" dirty="0" smtClean="0"/>
              <a:t>period – 278.15 min</a:t>
            </a:r>
            <a:br>
              <a:rPr lang="en-US" dirty="0" smtClean="0"/>
            </a:br>
            <a:r>
              <a:rPr lang="en-US" dirty="0" smtClean="0"/>
              <a:t>inclination – 90.78 </a:t>
            </a:r>
            <a:r>
              <a:rPr lang="en-US" dirty="0" err="1" smtClean="0"/>
              <a:t>deg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eccentricity – 0.0037</a:t>
            </a:r>
            <a:br>
              <a:rPr lang="en-US" dirty="0" smtClean="0"/>
            </a:br>
            <a:r>
              <a:rPr lang="en-US" dirty="0" smtClean="0"/>
              <a:t>RAAN – 13.56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dirty="0" smtClean="0"/>
              <a:t>Current orbit (May 13, 2014):</a:t>
            </a:r>
            <a:br>
              <a:rPr lang="en-US" dirty="0" smtClean="0"/>
            </a:br>
            <a:r>
              <a:rPr lang="en-US" dirty="0" smtClean="0"/>
              <a:t>period – 282.65 min</a:t>
            </a:r>
            <a:br>
              <a:rPr lang="en-US" dirty="0" smtClean="0"/>
            </a:br>
            <a:r>
              <a:rPr lang="en-US" dirty="0" smtClean="0"/>
              <a:t>inclination – 91.55 </a:t>
            </a:r>
            <a:r>
              <a:rPr lang="en-US" dirty="0" err="1" smtClean="0"/>
              <a:t>deg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eccentricity – 0.0133</a:t>
            </a:r>
            <a:br>
              <a:rPr lang="en-US" dirty="0" smtClean="0"/>
            </a:br>
            <a:r>
              <a:rPr lang="en-US" dirty="0" smtClean="0"/>
              <a:t>RAAN – 11.91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dirty="0" smtClean="0"/>
              <a:t>Average area-to-mass ratio – 20.3 </a:t>
            </a:r>
            <a:r>
              <a:rPr lang="en-US" dirty="0" err="1" smtClean="0"/>
              <a:t>sq.m</a:t>
            </a:r>
            <a:r>
              <a:rPr lang="en-US" dirty="0" smtClean="0"/>
              <a:t>/kg</a:t>
            </a:r>
          </a:p>
          <a:p>
            <a:r>
              <a:rPr lang="en-US" dirty="0" smtClean="0"/>
              <a:t>Observed at various distances within range 5500-13000 km and phase angles within ranges </a:t>
            </a:r>
            <a:r>
              <a:rPr lang="en-US" dirty="0"/>
              <a:t>+</a:t>
            </a:r>
            <a:r>
              <a:rPr lang="en-US" dirty="0" smtClean="0"/>
              <a:t>10…+125 </a:t>
            </a:r>
            <a:r>
              <a:rPr lang="en-US" dirty="0" err="1" smtClean="0"/>
              <a:t>deg</a:t>
            </a:r>
            <a:r>
              <a:rPr lang="en-US" dirty="0" smtClean="0"/>
              <a:t> and -20…-135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dirty="0" smtClean="0"/>
              <a:t>Observed visible magnitude – 11.5</a:t>
            </a:r>
            <a:r>
              <a:rPr lang="en-US" baseline="30000" dirty="0" smtClean="0"/>
              <a:t>m</a:t>
            </a:r>
            <a:r>
              <a:rPr lang="en-US" dirty="0" smtClean="0"/>
              <a:t>-15</a:t>
            </a:r>
            <a:r>
              <a:rPr lang="en-US" baseline="30000" dirty="0" smtClean="0"/>
              <a:t>m</a:t>
            </a:r>
            <a:r>
              <a:rPr lang="en-US" dirty="0" smtClean="0"/>
              <a:t> depending of a phase angle and aspect angle</a:t>
            </a:r>
          </a:p>
          <a:p>
            <a:r>
              <a:rPr lang="en-US" dirty="0" smtClean="0"/>
              <a:t>Some brightness variations are observed (with main period of approx. 15 sec, amplitude of variations is approx. 1.5</a:t>
            </a:r>
            <a:r>
              <a:rPr lang="en-US" baseline="30000" dirty="0" smtClean="0"/>
              <a:t>m</a:t>
            </a:r>
            <a:r>
              <a:rPr lang="en-US" dirty="0" smtClean="0"/>
              <a:t>- (2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) but not regular; rarely produce flares as bright as 8.0</a:t>
            </a:r>
            <a:r>
              <a:rPr lang="en-US" baseline="30000" dirty="0" smtClean="0"/>
              <a:t>m</a:t>
            </a:r>
            <a:r>
              <a:rPr lang="en-US" dirty="0" smtClean="0"/>
              <a:t>-8.5</a:t>
            </a:r>
            <a:r>
              <a:rPr lang="en-US" baseline="30000" dirty="0" smtClean="0"/>
              <a:t>m </a:t>
            </a:r>
            <a:r>
              <a:rPr lang="en-US" dirty="0" smtClean="0"/>
              <a:t>(around some phase angle values)</a:t>
            </a:r>
          </a:p>
          <a:p>
            <a:r>
              <a:rPr lang="en-US" dirty="0" smtClean="0"/>
              <a:t>No possible candidate for a </a:t>
            </a:r>
            <a:r>
              <a:rPr lang="ru-RU" dirty="0" smtClean="0"/>
              <a:t>«</a:t>
            </a:r>
            <a:r>
              <a:rPr lang="en-US" dirty="0" smtClean="0"/>
              <a:t>parent</a:t>
            </a:r>
            <a:r>
              <a:rPr lang="ru-RU" dirty="0" smtClean="0"/>
              <a:t>»</a:t>
            </a:r>
            <a:r>
              <a:rPr lang="en-US" dirty="0" smtClean="0"/>
              <a:t> object of origin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8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323562"/>
            <a:ext cx="11575473" cy="5507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Observed brightness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23" y="1507709"/>
            <a:ext cx="10631424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1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261216"/>
            <a:ext cx="11575473" cy="16818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Brightness reduced to standard conditions</a:t>
            </a:r>
            <a:br>
              <a:rPr lang="en-US" dirty="0" smtClean="0"/>
            </a:br>
            <a:r>
              <a:rPr lang="en-US" dirty="0" smtClean="0"/>
              <a:t>(diffuse sphere model, </a:t>
            </a:r>
            <a:br>
              <a:rPr lang="en-US" dirty="0" smtClean="0"/>
            </a:br>
            <a:r>
              <a:rPr lang="en-US" dirty="0" smtClean="0"/>
              <a:t>distance 1000 km, phase angle 0 </a:t>
            </a:r>
            <a:r>
              <a:rPr lang="en-US" dirty="0" err="1" smtClean="0"/>
              <a:t>deg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48" y="1943100"/>
            <a:ext cx="10436352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9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261216"/>
            <a:ext cx="11575473" cy="5507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Brightness variations (example)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7002" r="8585" b="6522"/>
          <a:stretch/>
        </p:blipFill>
        <p:spPr>
          <a:xfrm>
            <a:off x="1128578" y="1080405"/>
            <a:ext cx="10004113" cy="53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-16" t="5022" r="16" b="1630"/>
          <a:stretch/>
        </p:blipFill>
        <p:spPr>
          <a:xfrm>
            <a:off x="2412657" y="915877"/>
            <a:ext cx="7048500" cy="54874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261216"/>
            <a:ext cx="11575473" cy="5507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Evolution of </a:t>
            </a:r>
            <a:r>
              <a:rPr lang="en-US" sz="4600" dirty="0" smtClean="0"/>
              <a:t>minimal</a:t>
            </a:r>
            <a:r>
              <a:rPr lang="en-US" dirty="0" smtClean="0"/>
              <a:t> and maximal orbit height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9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261216"/>
            <a:ext cx="11575473" cy="5507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Evolution of </a:t>
            </a:r>
            <a:r>
              <a:rPr lang="en-US" sz="4600" dirty="0" smtClean="0"/>
              <a:t>eccentricity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2196" b="1650"/>
          <a:stretch/>
        </p:blipFill>
        <p:spPr>
          <a:xfrm>
            <a:off x="2606385" y="910391"/>
            <a:ext cx="7048500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6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261216"/>
            <a:ext cx="11575473" cy="5507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Evolution of </a:t>
            </a:r>
            <a:r>
              <a:rPr lang="en-US" sz="4800" dirty="0"/>
              <a:t>inclination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757" b="1600"/>
          <a:stretch/>
        </p:blipFill>
        <p:spPr>
          <a:xfrm>
            <a:off x="2590800" y="766310"/>
            <a:ext cx="7048500" cy="55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261216"/>
            <a:ext cx="11575473" cy="5507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Evolution of </a:t>
            </a:r>
            <a:r>
              <a:rPr lang="en-US" sz="4800" dirty="0" err="1"/>
              <a:t>semimajor</a:t>
            </a:r>
            <a:r>
              <a:rPr lang="en-US" sz="4800" dirty="0"/>
              <a:t> axis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21D5-AEAB-4E13-BC09-3E51786C0EAB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757" b="1600"/>
          <a:stretch/>
        </p:blipFill>
        <p:spPr>
          <a:xfrm>
            <a:off x="2725882" y="932568"/>
            <a:ext cx="7048500" cy="5514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1461" y="1444336"/>
            <a:ext cx="4579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Steady increase of orbital energy!!!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6811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185</Words>
  <Application>Microsoft Office PowerPoint</Application>
  <PresentationFormat>Широкоэкранный</PresentationFormat>
  <Paragraphs>62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Unusual HAMR object at intermediate height orbit</vt:lpstr>
      <vt:lpstr>ISON Object 90212</vt:lpstr>
      <vt:lpstr>Observed brightness</vt:lpstr>
      <vt:lpstr>Brightness reduced to standard conditions (diffuse sphere model,  distance 1000 km, phase angle 0 deg)</vt:lpstr>
      <vt:lpstr>Brightness variations (example)</vt:lpstr>
      <vt:lpstr>Evolution of minimal and maximal orbit height</vt:lpstr>
      <vt:lpstr>Evolution of eccentricity</vt:lpstr>
      <vt:lpstr>Evolution of inclination</vt:lpstr>
      <vt:lpstr>Evolution of semimajor axis</vt:lpstr>
      <vt:lpstr>Analysis of possible origin (1)</vt:lpstr>
      <vt:lpstr>Analysis of possible origin (2)</vt:lpstr>
      <vt:lpstr>Analysis of possible origin (3)</vt:lpstr>
      <vt:lpstr>Analysis of possible origin (4)</vt:lpstr>
      <vt:lpstr>Analysis of possible origin (5)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Agapov Vladimir</dc:creator>
  <cp:lastModifiedBy>Agapov Vladimir</cp:lastModifiedBy>
  <cp:revision>43</cp:revision>
  <dcterms:created xsi:type="dcterms:W3CDTF">2014-05-12T08:30:49Z</dcterms:created>
  <dcterms:modified xsi:type="dcterms:W3CDTF">2014-05-12T23:26:47Z</dcterms:modified>
</cp:coreProperties>
</file>