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40DD4-58AC-491A-9FD2-624F654822B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40DD4-58AC-491A-9FD2-624F654822B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40DD4-58AC-491A-9FD2-624F654822B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40DD4-58AC-491A-9FD2-624F654822B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40DD4-58AC-491A-9FD2-624F654822B9}"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40DD4-58AC-491A-9FD2-624F654822B9}"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40DD4-58AC-491A-9FD2-624F654822B9}" type="datetimeFigureOut">
              <a:rPr lang="en-US" smtClean="0"/>
              <a:pPr/>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40DD4-58AC-491A-9FD2-624F654822B9}" type="datetimeFigureOut">
              <a:rPr lang="en-US" smtClean="0"/>
              <a:pPr/>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40DD4-58AC-491A-9FD2-624F654822B9}" type="datetimeFigureOut">
              <a:rPr lang="en-US" smtClean="0"/>
              <a:pPr/>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40DD4-58AC-491A-9FD2-624F654822B9}"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40DD4-58AC-491A-9FD2-624F654822B9}"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DE9B7-9008-460C-8504-214A00EEFE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40DD4-58AC-491A-9FD2-624F654822B9}" type="datetimeFigureOut">
              <a:rPr lang="en-US" smtClean="0"/>
              <a:pPr/>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DE9B7-9008-460C-8504-214A00EEFE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rgiuspro@yahoo.de" TargetMode="External"/><Relationship Id="rId2" Type="http://schemas.openxmlformats.org/officeDocument/2006/relationships/hyperlink" Target="mailto:namkhai_tungalag@yahoo.com" TargetMode="External"/><Relationship Id="rId1" Type="http://schemas.openxmlformats.org/officeDocument/2006/relationships/slideLayout" Target="../slideLayouts/slideLayout1.xml"/><Relationship Id="rId5" Type="http://schemas.openxmlformats.org/officeDocument/2006/relationships/hyperlink" Target="mailto:im62@mail.ru" TargetMode="External"/><Relationship Id="rId4" Type="http://schemas.openxmlformats.org/officeDocument/2006/relationships/hyperlink" Target="mailto:voropaev@live.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inorplanetcenter.net/mpec/K14/K14T09.html" TargetMode="External"/><Relationship Id="rId2" Type="http://schemas.openxmlformats.org/officeDocument/2006/relationships/hyperlink" Target="http://www.minorplanetcenter.net/mpec/K14/K14G75.html" TargetMode="External"/><Relationship Id="rId1" Type="http://schemas.openxmlformats.org/officeDocument/2006/relationships/slideLayout" Target="../slideLayouts/slideLayout2.xml"/><Relationship Id="rId5" Type="http://schemas.openxmlformats.org/officeDocument/2006/relationships/hyperlink" Target="http://www.minorplanetcenter.net/mpec/K14/K14U79.html" TargetMode="External"/><Relationship Id="rId4" Type="http://schemas.openxmlformats.org/officeDocument/2006/relationships/hyperlink" Target="http://www.minorplanetcenter.net/mpec/K14/K14T45.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470025"/>
          </a:xfrm>
        </p:spPr>
        <p:txBody>
          <a:bodyPr>
            <a:normAutofit/>
          </a:bodyPr>
          <a:lstStyle/>
          <a:p>
            <a:r>
              <a:rPr lang="en-US" b="1" dirty="0">
                <a:solidFill>
                  <a:srgbClr val="0070C0"/>
                </a:solidFill>
                <a:effectLst>
                  <a:outerShdw blurRad="38100" dist="38100" dir="2700000" algn="tl">
                    <a:srgbClr val="000000">
                      <a:alpha val="43137"/>
                    </a:srgbClr>
                  </a:outerShdw>
                </a:effectLst>
              </a:rPr>
              <a:t>Asteroid Observation in Mongolia </a:t>
            </a:r>
          </a:p>
        </p:txBody>
      </p:sp>
      <p:sp>
        <p:nvSpPr>
          <p:cNvPr id="3" name="Subtitle 2"/>
          <p:cNvSpPr>
            <a:spLocks noGrp="1"/>
          </p:cNvSpPr>
          <p:nvPr>
            <p:ph type="subTitle" idx="1"/>
          </p:nvPr>
        </p:nvSpPr>
        <p:spPr>
          <a:xfrm>
            <a:off x="533400" y="3886200"/>
            <a:ext cx="7848600" cy="1752600"/>
          </a:xfrm>
        </p:spPr>
        <p:txBody>
          <a:bodyPr>
            <a:normAutofit fontScale="55000" lnSpcReduction="20000"/>
          </a:bodyPr>
          <a:lstStyle/>
          <a:p>
            <a:pPr eaLnBrk="0" hangingPunct="0">
              <a:spcBef>
                <a:spcPts val="600"/>
              </a:spcBef>
              <a:spcAft>
                <a:spcPts val="600"/>
              </a:spcAft>
              <a:defRPr/>
            </a:pPr>
            <a:r>
              <a:rPr lang="en-US" b="1" dirty="0" smtClean="0">
                <a:solidFill>
                  <a:schemeClr val="tx1"/>
                </a:solidFill>
              </a:rPr>
              <a:t>N.Tungalag</a:t>
            </a:r>
            <a:r>
              <a:rPr lang="en-US" b="1" baseline="30000" dirty="0" smtClean="0">
                <a:solidFill>
                  <a:schemeClr val="tx1"/>
                </a:solidFill>
              </a:rPr>
              <a:t>1</a:t>
            </a:r>
            <a:r>
              <a:rPr lang="en-US" b="1" dirty="0" smtClean="0">
                <a:solidFill>
                  <a:schemeClr val="tx1"/>
                </a:solidFill>
              </a:rPr>
              <a:t>,</a:t>
            </a:r>
            <a:r>
              <a:rPr lang="ru-RU" b="1" dirty="0" smtClean="0">
                <a:solidFill>
                  <a:schemeClr val="tx1"/>
                </a:solidFill>
              </a:rPr>
              <a:t> </a:t>
            </a:r>
            <a:r>
              <a:rPr lang="en-US" b="1" dirty="0" smtClean="0">
                <a:solidFill>
                  <a:schemeClr val="tx1"/>
                </a:solidFill>
              </a:rPr>
              <a:t>S.Schmalz</a:t>
            </a:r>
            <a:r>
              <a:rPr lang="en-US" b="1" baseline="30000" dirty="0">
                <a:solidFill>
                  <a:schemeClr val="tx1"/>
                </a:solidFill>
              </a:rPr>
              <a:t>2</a:t>
            </a:r>
            <a:r>
              <a:rPr lang="en-US" b="1" dirty="0" smtClean="0">
                <a:solidFill>
                  <a:schemeClr val="tx1"/>
                </a:solidFill>
              </a:rPr>
              <a:t>, V.Voropaev</a:t>
            </a:r>
            <a:r>
              <a:rPr lang="en-US" b="1" baseline="30000" dirty="0" smtClean="0">
                <a:solidFill>
                  <a:schemeClr val="tx1"/>
                </a:solidFill>
              </a:rPr>
              <a:t>3</a:t>
            </a:r>
            <a:r>
              <a:rPr lang="en-US" b="1" dirty="0" smtClean="0">
                <a:solidFill>
                  <a:schemeClr val="tx1"/>
                </a:solidFill>
              </a:rPr>
              <a:t> </a:t>
            </a:r>
            <a:r>
              <a:rPr lang="en-US" b="1" dirty="0" smtClean="0">
                <a:solidFill>
                  <a:schemeClr val="tx1"/>
                </a:solidFill>
              </a:rPr>
              <a:t>, I.Molotov</a:t>
            </a:r>
            <a:r>
              <a:rPr lang="en-US" b="1" baseline="30000" dirty="0" smtClean="0">
                <a:solidFill>
                  <a:schemeClr val="tx1"/>
                </a:solidFill>
              </a:rPr>
              <a:t>3</a:t>
            </a:r>
            <a:r>
              <a:rPr lang="en-US" b="1" dirty="0" smtClean="0">
                <a:solidFill>
                  <a:schemeClr val="tx1"/>
                </a:solidFill>
              </a:rPr>
              <a:t>   </a:t>
            </a:r>
            <a:endParaRPr lang="en-US" b="1" dirty="0" smtClean="0">
              <a:solidFill>
                <a:schemeClr val="tx1"/>
              </a:solidFill>
            </a:endParaRPr>
          </a:p>
          <a:p>
            <a:pPr eaLnBrk="0" hangingPunct="0">
              <a:defRPr/>
            </a:pPr>
            <a:r>
              <a:rPr lang="en-US" b="1" i="1" baseline="30000" dirty="0" smtClean="0">
                <a:solidFill>
                  <a:schemeClr val="tx1"/>
                </a:solidFill>
              </a:rPr>
              <a:t>1</a:t>
            </a:r>
            <a:r>
              <a:rPr lang="en-US" b="1" i="1" dirty="0" smtClean="0">
                <a:solidFill>
                  <a:schemeClr val="tx1"/>
                </a:solidFill>
              </a:rPr>
              <a:t>Research </a:t>
            </a:r>
            <a:r>
              <a:rPr lang="en-US" b="1" i="1" dirty="0">
                <a:solidFill>
                  <a:schemeClr val="tx1"/>
                </a:solidFill>
              </a:rPr>
              <a:t>Center of Astronomy and Geophysics, Ulaanbaatar, </a:t>
            </a:r>
            <a:r>
              <a:rPr lang="en-US" b="1" i="1" dirty="0" smtClean="0">
                <a:solidFill>
                  <a:schemeClr val="tx1"/>
                </a:solidFill>
              </a:rPr>
              <a:t>Mongolia, </a:t>
            </a:r>
            <a:r>
              <a:rPr lang="en-US" b="1" i="1" dirty="0" smtClean="0">
                <a:solidFill>
                  <a:schemeClr val="tx1"/>
                </a:solidFill>
                <a:hlinkClick r:id="rId2"/>
              </a:rPr>
              <a:t>namkhai_tungalag@yahoo.com</a:t>
            </a:r>
            <a:r>
              <a:rPr lang="en-US" b="1" i="1" dirty="0" smtClean="0">
                <a:solidFill>
                  <a:schemeClr val="tx1"/>
                </a:solidFill>
              </a:rPr>
              <a:t> </a:t>
            </a:r>
            <a:endParaRPr lang="en-US" b="1" dirty="0">
              <a:solidFill>
                <a:schemeClr val="tx1"/>
              </a:solidFill>
            </a:endParaRPr>
          </a:p>
          <a:p>
            <a:pPr eaLnBrk="0" hangingPunct="0">
              <a:defRPr/>
            </a:pPr>
            <a:r>
              <a:rPr lang="en-US" b="1" i="1" baseline="30000" dirty="0">
                <a:solidFill>
                  <a:schemeClr val="tx1"/>
                </a:solidFill>
              </a:rPr>
              <a:t>2 </a:t>
            </a:r>
            <a:r>
              <a:rPr lang="en-US" b="1" i="1" dirty="0">
                <a:solidFill>
                  <a:schemeClr val="tx1"/>
                </a:solidFill>
              </a:rPr>
              <a:t>Leibniz Institute for Astrophysics, Potsdam, </a:t>
            </a:r>
            <a:r>
              <a:rPr lang="en-US" b="1" i="1" dirty="0" smtClean="0">
                <a:solidFill>
                  <a:schemeClr val="tx1"/>
                </a:solidFill>
              </a:rPr>
              <a:t>Germany, </a:t>
            </a:r>
            <a:r>
              <a:rPr lang="en-US" b="1" i="1" u="sng" dirty="0" smtClean="0">
                <a:hlinkClick r:id="rId3"/>
              </a:rPr>
              <a:t>sergiuspro@yahoo.de</a:t>
            </a:r>
            <a:r>
              <a:rPr lang="en-US" b="1" i="1" u="sng" dirty="0" smtClean="0"/>
              <a:t> </a:t>
            </a:r>
            <a:r>
              <a:rPr lang="en-US" b="1" i="1" dirty="0" smtClean="0">
                <a:solidFill>
                  <a:schemeClr val="tx1"/>
                </a:solidFill>
              </a:rPr>
              <a:t> </a:t>
            </a:r>
          </a:p>
          <a:p>
            <a:pPr eaLnBrk="0" hangingPunct="0">
              <a:defRPr/>
            </a:pPr>
            <a:r>
              <a:rPr lang="en-US" b="1" i="1" baseline="30000" dirty="0" smtClean="0">
                <a:solidFill>
                  <a:schemeClr val="tx1"/>
                </a:solidFill>
              </a:rPr>
              <a:t>3</a:t>
            </a:r>
            <a:r>
              <a:rPr lang="en-US" b="1" i="1" dirty="0" smtClean="0">
                <a:solidFill>
                  <a:schemeClr val="tx1"/>
                </a:solidFill>
              </a:rPr>
              <a:t> </a:t>
            </a:r>
            <a:r>
              <a:rPr lang="en-US" b="1" i="1" dirty="0" err="1">
                <a:solidFill>
                  <a:schemeClr val="tx1"/>
                </a:solidFill>
              </a:rPr>
              <a:t>Keldysh</a:t>
            </a:r>
            <a:r>
              <a:rPr lang="en-US" b="1" i="1" dirty="0">
                <a:solidFill>
                  <a:schemeClr val="tx1"/>
                </a:solidFill>
              </a:rPr>
              <a:t> Institute of Applied Mathematics, RAS, Moscow, </a:t>
            </a:r>
            <a:r>
              <a:rPr lang="en-US" b="1" i="1" dirty="0" smtClean="0">
                <a:solidFill>
                  <a:schemeClr val="tx1"/>
                </a:solidFill>
              </a:rPr>
              <a:t>Russia, </a:t>
            </a:r>
            <a:r>
              <a:rPr lang="en-US" b="1" i="1" u="sng">
                <a:solidFill>
                  <a:schemeClr val="bg2">
                    <a:lumMod val="90000"/>
                  </a:schemeClr>
                </a:solidFill>
                <a:hlinkClick r:id="rId4"/>
              </a:rPr>
              <a:t>voropaev@live.ru</a:t>
            </a:r>
            <a:r>
              <a:rPr lang="en-US" b="1" i="1" smtClean="0">
                <a:solidFill>
                  <a:schemeClr val="tx1"/>
                </a:solidFill>
              </a:rPr>
              <a:t> </a:t>
            </a:r>
            <a:r>
              <a:rPr lang="en-US" b="1" i="1" smtClean="0">
                <a:solidFill>
                  <a:schemeClr val="tx1"/>
                </a:solidFill>
              </a:rPr>
              <a:t>, </a:t>
            </a:r>
            <a:r>
              <a:rPr lang="en-US" b="1" i="1" u="sng" smtClean="0">
                <a:hlinkClick r:id="rId5"/>
              </a:rPr>
              <a:t>im62@mail.ru</a:t>
            </a:r>
            <a:endParaRPr lang="en-US" i="1" dirty="0"/>
          </a:p>
          <a:p>
            <a:endParaRPr lang="en-US" dirty="0"/>
          </a:p>
        </p:txBody>
      </p:sp>
      <p:sp>
        <p:nvSpPr>
          <p:cNvPr id="4" name="Rectangle 3"/>
          <p:cNvSpPr/>
          <p:nvPr/>
        </p:nvSpPr>
        <p:spPr>
          <a:xfrm>
            <a:off x="2895600" y="228600"/>
            <a:ext cx="5943600" cy="646331"/>
          </a:xfrm>
          <a:prstGeom prst="rect">
            <a:avLst/>
          </a:prstGeom>
        </p:spPr>
        <p:txBody>
          <a:bodyPr wrap="square">
            <a:spAutoFit/>
          </a:bodyPr>
          <a:lstStyle/>
          <a:p>
            <a:pPr algn="ctr"/>
            <a:r>
              <a:rPr lang="en-US" dirty="0"/>
              <a:t>Conference for </a:t>
            </a:r>
            <a:r>
              <a:rPr lang="en-US" dirty="0" smtClean="0"/>
              <a:t>primitive bodies </a:t>
            </a:r>
            <a:r>
              <a:rPr lang="en-US" dirty="0"/>
              <a:t>and </a:t>
            </a:r>
            <a:r>
              <a:rPr lang="en-US" dirty="0" err="1"/>
              <a:t>spaceguard</a:t>
            </a:r>
            <a:r>
              <a:rPr lang="en-US" dirty="0"/>
              <a:t> on Nov. 6-7, 2014, </a:t>
            </a:r>
            <a:r>
              <a:rPr lang="en-US" dirty="0" smtClean="0"/>
              <a:t>National Astronomical Observatory</a:t>
            </a:r>
            <a:r>
              <a:rPr lang="en-US" dirty="0"/>
              <a:t>, </a:t>
            </a:r>
            <a:r>
              <a:rPr lang="en-US" dirty="0" smtClean="0"/>
              <a:t>Japan</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1"/>
            <a:ext cx="8458200" cy="3970318"/>
          </a:xfrm>
          <a:prstGeom prst="rect">
            <a:avLst/>
          </a:prstGeom>
        </p:spPr>
        <p:txBody>
          <a:bodyPr wrap="square">
            <a:spAutoFit/>
          </a:bodyPr>
          <a:lstStyle/>
          <a:p>
            <a:pPr algn="just"/>
            <a:r>
              <a:rPr kumimoji="0" lang="en-US" sz="2800" b="0" i="0" u="none" strike="noStrike" cap="none" normalizeH="0" baseline="0" dirty="0" smtClean="0">
                <a:ln>
                  <a:noFill/>
                </a:ln>
                <a:solidFill>
                  <a:srgbClr val="000000"/>
                </a:solidFill>
                <a:effectLst/>
                <a:ea typeface="Calibri" pitchFamily="34" charset="0"/>
                <a:cs typeface="Courier New" pitchFamily="49" charset="0"/>
              </a:rPr>
              <a:t>	• </a:t>
            </a:r>
            <a:r>
              <a:rPr lang="en-US" sz="2800" dirty="0" smtClean="0"/>
              <a:t>About observatory </a:t>
            </a:r>
          </a:p>
          <a:p>
            <a:pPr algn="just">
              <a:buNone/>
            </a:pPr>
            <a:r>
              <a:rPr lang="en-US" sz="2800" dirty="0" smtClean="0"/>
              <a:t>The astronomical observatory </a:t>
            </a:r>
            <a:r>
              <a:rPr lang="en-US" sz="2800" dirty="0" err="1" smtClean="0"/>
              <a:t>Khureltogoot</a:t>
            </a:r>
            <a:r>
              <a:rPr lang="en-US" sz="2800" dirty="0" smtClean="0"/>
              <a:t> is located on the </a:t>
            </a:r>
            <a:r>
              <a:rPr lang="en-US" sz="2800" dirty="0" err="1" smtClean="0"/>
              <a:t>Bogdkhan</a:t>
            </a:r>
            <a:r>
              <a:rPr lang="en-US" sz="2800" dirty="0" smtClean="0"/>
              <a:t> Mountain, about 20 km south of the capital city Ulaanbaatar.  </a:t>
            </a:r>
          </a:p>
          <a:p>
            <a:pPr algn="just">
              <a:buNone/>
            </a:pPr>
            <a:endParaRPr lang="en-US" sz="2800" dirty="0" smtClean="0"/>
          </a:p>
          <a:p>
            <a:pPr algn="just">
              <a:buNone/>
            </a:pPr>
            <a:endParaRPr lang="en-US" sz="2800" dirty="0"/>
          </a:p>
          <a:p>
            <a:pPr algn="just">
              <a:buNone/>
            </a:pPr>
            <a:r>
              <a:rPr lang="en-US" sz="2800" dirty="0" smtClean="0"/>
              <a:t>Latitude: 47°51'56'' N, </a:t>
            </a:r>
          </a:p>
          <a:p>
            <a:pPr algn="just">
              <a:buNone/>
            </a:pPr>
            <a:r>
              <a:rPr lang="en-US" sz="2800" dirty="0" smtClean="0"/>
              <a:t>Longitude: 107°03'10'' E, </a:t>
            </a:r>
          </a:p>
          <a:p>
            <a:pPr algn="just">
              <a:buNone/>
            </a:pPr>
            <a:r>
              <a:rPr lang="en-US" sz="2800" dirty="0" smtClean="0"/>
              <a:t>Altitude: 1620 m</a:t>
            </a:r>
          </a:p>
        </p:txBody>
      </p:sp>
      <p:pic>
        <p:nvPicPr>
          <p:cNvPr id="8" name="Picture 2"/>
          <p:cNvPicPr>
            <a:picLocks noChangeAspect="1" noChangeArrowheads="1"/>
          </p:cNvPicPr>
          <p:nvPr/>
        </p:nvPicPr>
        <p:blipFill>
          <a:blip r:embed="rId2" cstate="print"/>
          <a:srcRect/>
          <a:stretch>
            <a:fillRect/>
          </a:stretch>
        </p:blipFill>
        <p:spPr bwMode="auto">
          <a:xfrm>
            <a:off x="5181600" y="1981200"/>
            <a:ext cx="3276600" cy="2457450"/>
          </a:xfrm>
          <a:prstGeom prst="rect">
            <a:avLst/>
          </a:prstGeom>
          <a:noFill/>
          <a:ln w="9525">
            <a:noFill/>
            <a:miter lim="800000"/>
            <a:headEnd/>
            <a:tailEnd/>
          </a:ln>
        </p:spPr>
      </p:pic>
      <p:sp>
        <p:nvSpPr>
          <p:cNvPr id="9" name="Rectangle 8"/>
          <p:cNvSpPr/>
          <p:nvPr/>
        </p:nvSpPr>
        <p:spPr>
          <a:xfrm>
            <a:off x="304800" y="4648200"/>
            <a:ext cx="8229600" cy="1815882"/>
          </a:xfrm>
          <a:prstGeom prst="rect">
            <a:avLst/>
          </a:prstGeom>
        </p:spPr>
        <p:txBody>
          <a:bodyPr wrap="square">
            <a:spAutoFit/>
          </a:bodyPr>
          <a:lstStyle/>
          <a:p>
            <a:pPr algn="just">
              <a:buNone/>
            </a:pPr>
            <a:r>
              <a:rPr lang="en-US" sz="2800" dirty="0" smtClean="0"/>
              <a:t>The observatory operates at the Research Centre of Astronomy and Geophysics (RCAG), government research organization in Mongolia specializing in fundamental astronomical and geophysical research.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ungalag\Downloads\IMG_9267.JPG"/>
          <p:cNvPicPr>
            <a:picLocks noChangeAspect="1" noChangeArrowheads="1"/>
          </p:cNvPicPr>
          <p:nvPr/>
        </p:nvPicPr>
        <p:blipFill>
          <a:blip r:embed="rId2"/>
          <a:srcRect/>
          <a:stretch>
            <a:fillRect/>
          </a:stretch>
        </p:blipFill>
        <p:spPr bwMode="auto">
          <a:xfrm>
            <a:off x="381000" y="3886200"/>
            <a:ext cx="4109663" cy="2743200"/>
          </a:xfrm>
          <a:prstGeom prst="rect">
            <a:avLst/>
          </a:prstGeom>
          <a:noFill/>
        </p:spPr>
      </p:pic>
      <p:sp>
        <p:nvSpPr>
          <p:cNvPr id="5" name="Rectangle 4"/>
          <p:cNvSpPr/>
          <p:nvPr/>
        </p:nvSpPr>
        <p:spPr>
          <a:xfrm>
            <a:off x="304800" y="228600"/>
            <a:ext cx="8534400" cy="3539430"/>
          </a:xfrm>
          <a:prstGeom prst="rect">
            <a:avLst/>
          </a:prstGeom>
        </p:spPr>
        <p:txBody>
          <a:bodyPr wrap="square">
            <a:spAutoFit/>
          </a:bodyPr>
          <a:lstStyle/>
          <a:p>
            <a:r>
              <a:rPr kumimoji="0" lang="en-US" sz="2800" b="0" i="0" u="none" strike="noStrike" cap="none" normalizeH="0" baseline="0" dirty="0" smtClean="0">
                <a:ln>
                  <a:noFill/>
                </a:ln>
                <a:solidFill>
                  <a:srgbClr val="000000"/>
                </a:solidFill>
                <a:effectLst/>
                <a:ea typeface="Calibri" pitchFamily="34" charset="0"/>
                <a:cs typeface="Courier New" pitchFamily="49" charset="0"/>
              </a:rPr>
              <a:t>• Asteroid observations at the </a:t>
            </a:r>
            <a:r>
              <a:rPr kumimoji="0" lang="en-US" sz="2800" b="0" i="0" u="none" strike="noStrike" cap="none" normalizeH="0" baseline="0" dirty="0" err="1" smtClean="0">
                <a:ln>
                  <a:noFill/>
                </a:ln>
                <a:solidFill>
                  <a:srgbClr val="000000"/>
                </a:solidFill>
                <a:effectLst/>
                <a:ea typeface="Calibri" pitchFamily="34" charset="0"/>
                <a:cs typeface="Courier New" pitchFamily="49" charset="0"/>
              </a:rPr>
              <a:t>Khureltogoot</a:t>
            </a:r>
            <a:r>
              <a:rPr kumimoji="0" lang="en-US" sz="2800" b="0" i="0" u="none" strike="noStrike" cap="none" normalizeH="0" baseline="0" dirty="0" smtClean="0">
                <a:ln>
                  <a:noFill/>
                </a:ln>
                <a:solidFill>
                  <a:srgbClr val="000000"/>
                </a:solidFill>
                <a:effectLst/>
                <a:ea typeface="Calibri" pitchFamily="34" charset="0"/>
                <a:cs typeface="Courier New" pitchFamily="49" charset="0"/>
              </a:rPr>
              <a:t> observatory </a:t>
            </a:r>
            <a:endParaRPr lang="en-US" sz="2800" dirty="0" smtClean="0"/>
          </a:p>
          <a:p>
            <a:pPr algn="just"/>
            <a:endParaRPr lang="en-US" sz="2800" dirty="0" smtClean="0"/>
          </a:p>
          <a:p>
            <a:pPr algn="just"/>
            <a:r>
              <a:rPr lang="en-US" sz="2800" dirty="0" smtClean="0"/>
              <a:t>Since 2012, in collaboration with ISON (International </a:t>
            </a:r>
            <a:r>
              <a:rPr lang="en-US" sz="2800" dirty="0" smtClean="0">
                <a:cs typeface="+mn-cs"/>
              </a:rPr>
              <a:t>Scientific Optical Network coordinated by </a:t>
            </a:r>
            <a:r>
              <a:rPr lang="en-US" sz="2800" dirty="0" err="1" smtClean="0">
                <a:cs typeface="+mn-cs"/>
              </a:rPr>
              <a:t>Keldysh</a:t>
            </a:r>
            <a:r>
              <a:rPr lang="en-US" sz="2800" dirty="0" smtClean="0">
                <a:cs typeface="+mn-cs"/>
              </a:rPr>
              <a:t> Institute for Applied Mathematics, Russia</a:t>
            </a:r>
            <a:r>
              <a:rPr lang="en-US" sz="2800" dirty="0" smtClean="0"/>
              <a:t>) we conduct a large amount of astronomical observations of space debris, asteroids, and the optical afterglows of gamma-ray bursts (GRBs). </a:t>
            </a:r>
            <a:endParaRPr lang="en-US" sz="2800" dirty="0"/>
          </a:p>
        </p:txBody>
      </p:sp>
      <p:sp>
        <p:nvSpPr>
          <p:cNvPr id="6" name="Rectangle 5"/>
          <p:cNvSpPr/>
          <p:nvPr/>
        </p:nvSpPr>
        <p:spPr>
          <a:xfrm>
            <a:off x="4648200" y="3962400"/>
            <a:ext cx="4191000" cy="2308324"/>
          </a:xfrm>
          <a:prstGeom prst="rect">
            <a:avLst/>
          </a:prstGeom>
        </p:spPr>
        <p:txBody>
          <a:bodyPr wrap="square">
            <a:spAutoFit/>
          </a:bodyPr>
          <a:lstStyle/>
          <a:p>
            <a:pPr algn="just">
              <a:buNone/>
            </a:pPr>
            <a:r>
              <a:rPr lang="en-US" sz="2400" dirty="0" smtClean="0"/>
              <a:t>Main instruments are two telescopes: </a:t>
            </a:r>
          </a:p>
          <a:p>
            <a:pPr algn="just">
              <a:buFont typeface="Arial" pitchFamily="34" charset="0"/>
              <a:buChar char="•"/>
            </a:pPr>
            <a:r>
              <a:rPr lang="en-US" sz="2400" dirty="0" smtClean="0"/>
              <a:t>  40 cm telescope ORI-40 with the field of view of 2.3×2.3</a:t>
            </a:r>
          </a:p>
          <a:p>
            <a:pPr algn="just">
              <a:buFont typeface="Arial" pitchFamily="34" charset="0"/>
              <a:buChar char="•"/>
            </a:pPr>
            <a:r>
              <a:rPr lang="en-US" sz="2400" dirty="0" smtClean="0"/>
              <a:t> VT-78a 19.2 cm telescope with field of view of 7×7 degrees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33400" y="838200"/>
            <a:ext cx="7772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Asteroid observations began in 2014 and carried out with the telescope ORI-40 mainly. </a:t>
            </a:r>
          </a:p>
        </p:txBody>
      </p:sp>
      <p:pic>
        <p:nvPicPr>
          <p:cNvPr id="5" name="Picture 2" descr="C:\Users\Tungalag\Pictures\Picture2.jpg"/>
          <p:cNvPicPr>
            <a:picLocks noChangeAspect="1" noChangeArrowheads="1"/>
          </p:cNvPicPr>
          <p:nvPr/>
        </p:nvPicPr>
        <p:blipFill>
          <a:blip r:embed="rId2"/>
          <a:srcRect/>
          <a:stretch>
            <a:fillRect/>
          </a:stretch>
        </p:blipFill>
        <p:spPr bwMode="auto">
          <a:xfrm>
            <a:off x="609600" y="2133600"/>
            <a:ext cx="3592084" cy="3657600"/>
          </a:xfrm>
          <a:prstGeom prst="rect">
            <a:avLst/>
          </a:prstGeom>
          <a:noFill/>
        </p:spPr>
      </p:pic>
      <p:sp>
        <p:nvSpPr>
          <p:cNvPr id="6" name="Rectangle 5"/>
          <p:cNvSpPr/>
          <p:nvPr/>
        </p:nvSpPr>
        <p:spPr>
          <a:xfrm>
            <a:off x="4343400" y="2209800"/>
            <a:ext cx="4343400" cy="3416320"/>
          </a:xfrm>
          <a:prstGeom prst="rect">
            <a:avLst/>
          </a:prstGeom>
        </p:spPr>
        <p:txBody>
          <a:bodyPr wrap="square">
            <a:spAutoFit/>
          </a:bodyPr>
          <a:lstStyle/>
          <a:p>
            <a:pPr lvl="0" algn="just" fontAlgn="base">
              <a:spcBef>
                <a:spcPct val="0"/>
              </a:spcBef>
              <a:spcAft>
                <a:spcPct val="0"/>
              </a:spcAft>
            </a:pPr>
            <a:r>
              <a:rPr lang="en-US" sz="2400" dirty="0" smtClean="0">
                <a:cs typeface="+mn-cs"/>
              </a:rPr>
              <a:t>40 cm telescope ORI-40 with the field of view of 2.3×2.3 </a:t>
            </a:r>
            <a:r>
              <a:rPr lang="en-US" sz="2400" dirty="0" smtClean="0">
                <a:cs typeface="+mn-cs"/>
              </a:rPr>
              <a:t>degrees</a:t>
            </a:r>
            <a:r>
              <a:rPr lang="en-US" sz="2400" dirty="0" smtClean="0"/>
              <a:t>,</a:t>
            </a:r>
            <a:r>
              <a:rPr lang="en-US" sz="2400" dirty="0" smtClean="0">
                <a:cs typeface="+mn-cs"/>
              </a:rPr>
              <a:t> </a:t>
            </a:r>
            <a:r>
              <a:rPr lang="en-US" sz="2400" dirty="0" smtClean="0">
                <a:cs typeface="+mn-cs"/>
              </a:rPr>
              <a:t>on a robotic WS-240 mount. The telescope is controlled by the CHAOS TCS software; CCD image processing is done using the APEX II software platform developed within the ISON project. </a:t>
            </a:r>
            <a:endParaRPr kumimoji="0" lang="en-US" sz="2400" b="0" i="0" u="none" strike="noStrike" cap="none" normalizeH="0" baseline="0" dirty="0" smtClean="0">
              <a:ln>
                <a:noFill/>
              </a:ln>
              <a:solidFill>
                <a:schemeClr val="tx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09600" y="609600"/>
            <a:ext cx="8001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	• MPC code</a:t>
            </a:r>
            <a:endParaRPr kumimoji="0" lang="en-US" sz="28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On February 5, 2014 the </a:t>
            </a:r>
            <a:r>
              <a:rPr kumimoji="0" lang="en-US" sz="2800" b="0" i="0" u="none" strike="noStrike" cap="none" normalizeH="0" baseline="0" dirty="0" err="1" smtClean="0">
                <a:ln>
                  <a:noFill/>
                </a:ln>
                <a:solidFill>
                  <a:srgbClr val="000000"/>
                </a:solidFill>
                <a:effectLst/>
                <a:ea typeface="Calibri" pitchFamily="34" charset="0"/>
                <a:cs typeface="Courier New" pitchFamily="49" charset="0"/>
              </a:rPr>
              <a:t>Khureltogoot</a:t>
            </a:r>
            <a:r>
              <a:rPr kumimoji="0" lang="en-US" sz="2800" b="0" i="0" u="none" strike="noStrike" cap="none" normalizeH="0" baseline="0" dirty="0" smtClean="0">
                <a:ln>
                  <a:noFill/>
                </a:ln>
                <a:solidFill>
                  <a:srgbClr val="000000"/>
                </a:solidFill>
                <a:effectLst/>
                <a:ea typeface="Calibri" pitchFamily="34" charset="0"/>
                <a:cs typeface="Courier New" pitchFamily="49" charset="0"/>
              </a:rPr>
              <a:t> Observatory was assigned the observatory code O75 by Gareth Williams of the Minor Planet Center (MPC), only a week after the start of minor planet observation with the ORI-40 telescope. </a:t>
            </a:r>
          </a:p>
          <a:p>
            <a:pPr>
              <a:buNone/>
            </a:pPr>
            <a:r>
              <a:rPr lang="en-US" sz="2800" dirty="0" smtClean="0"/>
              <a:t>	</a:t>
            </a:r>
          </a:p>
          <a:p>
            <a:pPr>
              <a:buNone/>
            </a:pPr>
            <a:r>
              <a:rPr lang="en-US" sz="2800" dirty="0"/>
              <a:t>	</a:t>
            </a:r>
            <a:r>
              <a:rPr lang="en-US" sz="2800" dirty="0" smtClean="0"/>
              <a:t>• Asteroid survey</a:t>
            </a:r>
          </a:p>
          <a:p>
            <a:pPr algn="just">
              <a:buNone/>
            </a:pPr>
            <a:r>
              <a:rPr lang="en-US" sz="2800" dirty="0" smtClean="0"/>
              <a:t>Multiple observations of minor planets have been carried out to discover new objects. Each survey run under the usage of CHAOS software, which allows both automatic batch and manual pointing of the telescope and image acquisition.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381000"/>
            <a:ext cx="8305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US" sz="2800" dirty="0" smtClean="0"/>
              <a:t>	• Asteroid survey</a:t>
            </a:r>
          </a:p>
          <a:p>
            <a:pPr algn="just">
              <a:buNone/>
            </a:pPr>
            <a:endParaRPr lang="en-US" sz="2800" dirty="0" smtClean="0"/>
          </a:p>
          <a:p>
            <a:pPr algn="just">
              <a:buNone/>
            </a:pPr>
            <a:r>
              <a:rPr lang="en-US" sz="2800" dirty="0" smtClean="0"/>
              <a:t>Image reduction and </a:t>
            </a:r>
            <a:r>
              <a:rPr lang="en-US" sz="2800" dirty="0" err="1" smtClean="0"/>
              <a:t>astrometric</a:t>
            </a:r>
            <a:r>
              <a:rPr lang="en-US" sz="2800" dirty="0" smtClean="0"/>
              <a:t> measurements were done with the </a:t>
            </a:r>
            <a:r>
              <a:rPr lang="en-US" sz="2800" dirty="0" err="1" smtClean="0"/>
              <a:t>CoLiTec</a:t>
            </a:r>
            <a:r>
              <a:rPr lang="en-US" sz="2800" dirty="0" smtClean="0"/>
              <a:t> package. First results showed that the detection magnitude limit of ORI-40 is at ~19.5 </a:t>
            </a:r>
            <a:r>
              <a:rPr lang="en-US" sz="2800" dirty="0" err="1" smtClean="0"/>
              <a:t>mag</a:t>
            </a:r>
            <a:r>
              <a:rPr lang="en-US" sz="2800" dirty="0" smtClean="0"/>
              <a:t> for objects with small zenith distance. Thus, it is a rather difficult task to discover new asteroids, because most of asteroids brighter than 19 </a:t>
            </a:r>
            <a:r>
              <a:rPr lang="en-US" sz="2800" dirty="0" err="1" smtClean="0"/>
              <a:t>mag</a:t>
            </a:r>
            <a:r>
              <a:rPr lang="en-US" sz="2800" dirty="0" smtClean="0"/>
              <a:t> are already known, only near-Earth asteroids (NEAs) and comets are potential targets for a survey. We plan now photometric observations for asteroids brighter than 19 </a:t>
            </a:r>
            <a:r>
              <a:rPr lang="en-US" sz="2800" dirty="0" err="1" smtClean="0"/>
              <a:t>mag</a:t>
            </a:r>
            <a:r>
              <a:rPr lang="en-US" sz="2800" dirty="0" smtClean="0"/>
              <a:t>, that will compose light-curves, on whose basis physical and dynamical parameters of an asteroid can be determined.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3400" y="1066800"/>
            <a:ext cx="7848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	• NEO confirmation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On April 12, 2014 our first NEO confirmation was issued by the MPC in MPEC 2014-G75 for the Apollo-family asteroid 2014 GY48 which is </a:t>
            </a:r>
            <a:r>
              <a:rPr kumimoji="0" lang="en-US" sz="2800" b="0" i="0" u="none" strike="noStrike" cap="none" normalizeH="0" baseline="0" dirty="0">
                <a:ln>
                  <a:noFill/>
                </a:ln>
                <a:solidFill>
                  <a:srgbClr val="000000"/>
                </a:solidFill>
                <a:effectLst/>
                <a:ea typeface="Calibri" pitchFamily="34" charset="0"/>
                <a:cs typeface="Courier New" pitchFamily="49" charset="0"/>
              </a:rPr>
              <a:t>i</a:t>
            </a:r>
            <a:r>
              <a:rPr lang="en-US" sz="2800" dirty="0" smtClean="0">
                <a:solidFill>
                  <a:srgbClr val="000000"/>
                </a:solidFill>
                <a:ea typeface="Calibri" pitchFamily="34" charset="0"/>
                <a:cs typeface="Courier New" pitchFamily="49" charset="0"/>
              </a:rPr>
              <a:t>ncluded </a:t>
            </a:r>
            <a:r>
              <a:rPr kumimoji="0" lang="en-US" sz="2800" b="0" i="0" u="none" strike="noStrike" cap="none" normalizeH="0" baseline="0" dirty="0" smtClean="0">
                <a:ln>
                  <a:noFill/>
                </a:ln>
                <a:solidFill>
                  <a:srgbClr val="000000"/>
                </a:solidFill>
                <a:effectLst/>
                <a:ea typeface="Calibri" pitchFamily="34" charset="0"/>
                <a:cs typeface="Courier New" pitchFamily="49" charset="0"/>
              </a:rPr>
              <a:t>in the list of the potentially hazardous asteroids (PHAs). Due to the relatively low limiting magnitude of the ORI-40 telescope, such observations are restricted only to the brightest NEOs posted on the NEO confirmation page (NEOCP). </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685800"/>
            <a:ext cx="80772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ea typeface="Calibri" pitchFamily="34" charset="0"/>
                <a:cs typeface="Courier New" pitchFamily="49" charset="0"/>
              </a:rPr>
              <a:t>At present time 4 NEO confirmations were issued by the MPC in circulars (MPEC), in which ISON-</a:t>
            </a:r>
            <a:r>
              <a:rPr kumimoji="0" lang="en-US" sz="2800" b="0" i="0" u="none" strike="noStrike" cap="none" normalizeH="0" baseline="0" dirty="0" err="1" smtClean="0">
                <a:ln>
                  <a:noFill/>
                </a:ln>
                <a:solidFill>
                  <a:srgbClr val="000000"/>
                </a:solidFill>
                <a:effectLst/>
                <a:ea typeface="Calibri" pitchFamily="34" charset="0"/>
                <a:cs typeface="Courier New" pitchFamily="49" charset="0"/>
              </a:rPr>
              <a:t>Khureltogoot</a:t>
            </a:r>
            <a:r>
              <a:rPr kumimoji="0" lang="en-US" sz="2800" b="0" i="0" u="none" strike="noStrike" cap="none" normalizeH="0" baseline="0" dirty="0" smtClean="0">
                <a:ln>
                  <a:noFill/>
                </a:ln>
                <a:solidFill>
                  <a:srgbClr val="000000"/>
                </a:solidFill>
                <a:effectLst/>
                <a:ea typeface="Calibri" pitchFamily="34" charset="0"/>
                <a:cs typeface="Courier New" pitchFamily="49" charset="0"/>
              </a:rPr>
              <a:t> Observatory (O75) appears as confirming observatory. </a:t>
            </a: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196AD4"/>
                </a:solidFill>
                <a:effectLst/>
                <a:ea typeface="Calibri" pitchFamily="34" charset="0"/>
                <a:cs typeface="Courier New" pitchFamily="49" charset="0"/>
                <a:hlinkClick r:id="rId2"/>
              </a:rPr>
              <a:t>http://www.minorplanetcenter.net/mpec/K14/K14G75.html</a:t>
            </a:r>
            <a:r>
              <a:rPr kumimoji="0" lang="en-US" sz="2400" b="0" i="0" u="none" strike="noStrike" cap="none" normalizeH="0" baseline="0" dirty="0" smtClean="0">
                <a:ln>
                  <a:noFill/>
                </a:ln>
                <a:solidFill>
                  <a:schemeClr val="tx1"/>
                </a:solidFill>
                <a:effectLst/>
                <a:ea typeface="Calibri" pitchFamily="34" charset="0"/>
                <a:cs typeface="Mongolian Baiti" pitchFamily="66" charset="0"/>
              </a:rPr>
              <a:t>  </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196AD4"/>
                </a:solidFill>
                <a:effectLst/>
                <a:ea typeface="Calibri" pitchFamily="34" charset="0"/>
                <a:cs typeface="Courier New" pitchFamily="49" charset="0"/>
                <a:hlinkClick r:id="rId3"/>
              </a:rPr>
              <a:t>http://www.minorplanetcenter.net/mpec/K14/K14T09.html</a:t>
            </a:r>
            <a:r>
              <a:rPr kumimoji="0" lang="en-US" sz="2400" b="0" i="0" u="none" strike="noStrike" cap="none" normalizeH="0" baseline="0" dirty="0" smtClean="0">
                <a:ln>
                  <a:noFill/>
                </a:ln>
                <a:solidFill>
                  <a:schemeClr val="tx1"/>
                </a:solidFill>
                <a:effectLst/>
                <a:ea typeface="Calibri" pitchFamily="34" charset="0"/>
                <a:cs typeface="Mongolian Baiti" pitchFamily="66" charset="0"/>
              </a:rPr>
              <a:t> </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196AD4"/>
                </a:solidFill>
                <a:effectLst/>
                <a:ea typeface="Calibri" pitchFamily="34" charset="0"/>
                <a:cs typeface="Courier New" pitchFamily="49" charset="0"/>
                <a:hlinkClick r:id="rId4"/>
              </a:rPr>
              <a:t>http://www.minorplanetcenter.net/mpec/K14/K14T45.html</a:t>
            </a:r>
            <a:r>
              <a:rPr kumimoji="0" lang="en-US" sz="2400" b="0" i="0" u="none" strike="noStrike" cap="none" normalizeH="0" baseline="0" dirty="0" smtClean="0">
                <a:ln>
                  <a:noFill/>
                </a:ln>
                <a:solidFill>
                  <a:schemeClr val="tx1"/>
                </a:solidFill>
                <a:effectLst/>
                <a:ea typeface="Calibri" pitchFamily="34" charset="0"/>
                <a:cs typeface="Mongolian Baiti" pitchFamily="66" charset="0"/>
              </a:rPr>
              <a:t> </a:t>
            </a:r>
            <a:endParaRPr kumimoji="0" lang="en-US" sz="2400" b="0" i="0" u="none" strike="noStrike" cap="none" normalizeH="0" baseline="0" dirty="0" smtClean="0">
              <a:ln>
                <a:noFill/>
              </a:ln>
              <a:solidFill>
                <a:srgbClr val="196AD4"/>
              </a:solidFill>
              <a:effectLst/>
              <a:ea typeface="Calibri" pitchFamily="34" charset="0"/>
              <a:cs typeface="Courier New" pitchFamily="49" charset="0"/>
              <a:hlinkClick r:id="rId5"/>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196AD4"/>
                </a:solidFill>
                <a:effectLst/>
                <a:ea typeface="Calibri" pitchFamily="34" charset="0"/>
                <a:cs typeface="Courier New" pitchFamily="49" charset="0"/>
                <a:hlinkClick r:id="rId5"/>
              </a:rPr>
              <a:t>http://www.minorplanetcenter.net/mpec/K14/K14U79.html</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r>
              <a:rPr lang="en-US" dirty="0" smtClean="0">
                <a:solidFill>
                  <a:srgbClr val="0070C0"/>
                </a:solidFill>
              </a:rPr>
              <a:t>Thank you for attention! </a:t>
            </a:r>
            <a:endParaRPr lang="en-US"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217</Words>
  <Application>Microsoft Office PowerPoint</Application>
  <PresentationFormat>On-screen Show (4:3)</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Asteroid Observation in Mongolia </vt:lpstr>
      <vt:lpstr>Slide 2</vt:lpstr>
      <vt:lpstr>Slide 3</vt:lpstr>
      <vt:lpstr>Slide 4</vt:lpstr>
      <vt:lpstr>Slide 5</vt:lpstr>
      <vt:lpstr>Slide 6</vt:lpstr>
      <vt:lpstr>Slide 7</vt:lpstr>
      <vt:lpstr>Slide 8</vt:lpstr>
      <vt:lpstr>Thank you for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Asteroid Observation in Mongolia</dc:title>
  <dc:creator>Tungalag</dc:creator>
  <cp:lastModifiedBy>Tungalag</cp:lastModifiedBy>
  <cp:revision>28</cp:revision>
  <dcterms:created xsi:type="dcterms:W3CDTF">2014-11-03T02:54:45Z</dcterms:created>
  <dcterms:modified xsi:type="dcterms:W3CDTF">2014-11-03T06:07:40Z</dcterms:modified>
</cp:coreProperties>
</file>