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72" r:id="rId4"/>
    <p:sldId id="264" r:id="rId5"/>
    <p:sldId id="263" r:id="rId6"/>
    <p:sldId id="269" r:id="rId7"/>
    <p:sldId id="270" r:id="rId8"/>
    <p:sldId id="265" r:id="rId9"/>
    <p:sldId id="267" r:id="rId10"/>
    <p:sldId id="268" r:id="rId11"/>
    <p:sldId id="266" r:id="rId12"/>
    <p:sldId id="273" r:id="rId13"/>
    <p:sldId id="274" r:id="rId14"/>
    <p:sldId id="257" r:id="rId15"/>
    <p:sldId id="258" r:id="rId16"/>
    <p:sldId id="259" r:id="rId17"/>
    <p:sldId id="260" r:id="rId18"/>
    <p:sldId id="275" r:id="rId19"/>
    <p:sldId id="261" r:id="rId20"/>
    <p:sldId id="26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6981" algn="l" rtl="0" fontAlgn="base">
      <a:spcBef>
        <a:spcPct val="0"/>
      </a:spcBef>
      <a:spcAft>
        <a:spcPct val="0"/>
      </a:spcAft>
      <a:defRPr kern="1200">
        <a:solidFill>
          <a:schemeClr val="tx1"/>
        </a:solidFill>
        <a:latin typeface="Arial" charset="0"/>
        <a:ea typeface="+mn-ea"/>
        <a:cs typeface="+mn-cs"/>
      </a:defRPr>
    </a:lvl2pPr>
    <a:lvl3pPr marL="913962" algn="l" rtl="0" fontAlgn="base">
      <a:spcBef>
        <a:spcPct val="0"/>
      </a:spcBef>
      <a:spcAft>
        <a:spcPct val="0"/>
      </a:spcAft>
      <a:defRPr kern="1200">
        <a:solidFill>
          <a:schemeClr val="tx1"/>
        </a:solidFill>
        <a:latin typeface="Arial" charset="0"/>
        <a:ea typeface="+mn-ea"/>
        <a:cs typeface="+mn-cs"/>
      </a:defRPr>
    </a:lvl3pPr>
    <a:lvl4pPr marL="1370943" algn="l" rtl="0" fontAlgn="base">
      <a:spcBef>
        <a:spcPct val="0"/>
      </a:spcBef>
      <a:spcAft>
        <a:spcPct val="0"/>
      </a:spcAft>
      <a:defRPr kern="1200">
        <a:solidFill>
          <a:schemeClr val="tx1"/>
        </a:solidFill>
        <a:latin typeface="Arial" charset="0"/>
        <a:ea typeface="+mn-ea"/>
        <a:cs typeface="+mn-cs"/>
      </a:defRPr>
    </a:lvl4pPr>
    <a:lvl5pPr marL="1827925" algn="l" rtl="0" fontAlgn="base">
      <a:spcBef>
        <a:spcPct val="0"/>
      </a:spcBef>
      <a:spcAft>
        <a:spcPct val="0"/>
      </a:spcAft>
      <a:defRPr kern="1200">
        <a:solidFill>
          <a:schemeClr val="tx1"/>
        </a:solidFill>
        <a:latin typeface="Arial" charset="0"/>
        <a:ea typeface="+mn-ea"/>
        <a:cs typeface="+mn-cs"/>
      </a:defRPr>
    </a:lvl5pPr>
    <a:lvl6pPr marL="2284903" algn="l" defTabSz="913962" rtl="0" eaLnBrk="1" latinLnBrk="0" hangingPunct="1">
      <a:defRPr kern="1200">
        <a:solidFill>
          <a:schemeClr val="tx1"/>
        </a:solidFill>
        <a:latin typeface="Arial" charset="0"/>
        <a:ea typeface="+mn-ea"/>
        <a:cs typeface="+mn-cs"/>
      </a:defRPr>
    </a:lvl6pPr>
    <a:lvl7pPr marL="2741884" algn="l" defTabSz="913962" rtl="0" eaLnBrk="1" latinLnBrk="0" hangingPunct="1">
      <a:defRPr kern="1200">
        <a:solidFill>
          <a:schemeClr val="tx1"/>
        </a:solidFill>
        <a:latin typeface="Arial" charset="0"/>
        <a:ea typeface="+mn-ea"/>
        <a:cs typeface="+mn-cs"/>
      </a:defRPr>
    </a:lvl7pPr>
    <a:lvl8pPr marL="3198864" algn="l" defTabSz="913962" rtl="0" eaLnBrk="1" latinLnBrk="0" hangingPunct="1">
      <a:defRPr kern="1200">
        <a:solidFill>
          <a:schemeClr val="tx1"/>
        </a:solidFill>
        <a:latin typeface="Arial" charset="0"/>
        <a:ea typeface="+mn-ea"/>
        <a:cs typeface="+mn-cs"/>
      </a:defRPr>
    </a:lvl8pPr>
    <a:lvl9pPr marL="3655850" algn="l" defTabSz="913962"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330" y="-96"/>
      </p:cViewPr>
      <p:guideLst>
        <p:guide orient="horz" pos="216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D1F71-6BF9-4FDE-B878-A0CBCAB5F656}" type="datetimeFigureOut">
              <a:rPr lang="ru-RU" smtClean="0"/>
              <a:pPr/>
              <a:t>26.03.2015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78C1C-E4BB-4682-BF19-BDCAFAF961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137" rtl="0" eaLnBrk="1" latinLnBrk="0" hangingPunct="1">
      <a:defRPr sz="1200" kern="1200">
        <a:solidFill>
          <a:schemeClr val="tx1"/>
        </a:solidFill>
        <a:latin typeface="+mn-lt"/>
        <a:ea typeface="+mn-ea"/>
        <a:cs typeface="+mn-cs"/>
      </a:defRPr>
    </a:lvl1pPr>
    <a:lvl2pPr marL="457068" algn="l" defTabSz="914137" rtl="0" eaLnBrk="1" latinLnBrk="0" hangingPunct="1">
      <a:defRPr sz="1200" kern="1200">
        <a:solidFill>
          <a:schemeClr val="tx1"/>
        </a:solidFill>
        <a:latin typeface="+mn-lt"/>
        <a:ea typeface="+mn-ea"/>
        <a:cs typeface="+mn-cs"/>
      </a:defRPr>
    </a:lvl2pPr>
    <a:lvl3pPr marL="914137" algn="l" defTabSz="914137" rtl="0" eaLnBrk="1" latinLnBrk="0" hangingPunct="1">
      <a:defRPr sz="1200" kern="1200">
        <a:solidFill>
          <a:schemeClr val="tx1"/>
        </a:solidFill>
        <a:latin typeface="+mn-lt"/>
        <a:ea typeface="+mn-ea"/>
        <a:cs typeface="+mn-cs"/>
      </a:defRPr>
    </a:lvl3pPr>
    <a:lvl4pPr marL="1371206" algn="l" defTabSz="914137" rtl="0" eaLnBrk="1" latinLnBrk="0" hangingPunct="1">
      <a:defRPr sz="1200" kern="1200">
        <a:solidFill>
          <a:schemeClr val="tx1"/>
        </a:solidFill>
        <a:latin typeface="+mn-lt"/>
        <a:ea typeface="+mn-ea"/>
        <a:cs typeface="+mn-cs"/>
      </a:defRPr>
    </a:lvl4pPr>
    <a:lvl5pPr marL="1828275" algn="l" defTabSz="914137" rtl="0" eaLnBrk="1" latinLnBrk="0" hangingPunct="1">
      <a:defRPr sz="1200" kern="1200">
        <a:solidFill>
          <a:schemeClr val="tx1"/>
        </a:solidFill>
        <a:latin typeface="+mn-lt"/>
        <a:ea typeface="+mn-ea"/>
        <a:cs typeface="+mn-cs"/>
      </a:defRPr>
    </a:lvl5pPr>
    <a:lvl6pPr marL="2285343" algn="l" defTabSz="914137" rtl="0" eaLnBrk="1" latinLnBrk="0" hangingPunct="1">
      <a:defRPr sz="1200" kern="1200">
        <a:solidFill>
          <a:schemeClr val="tx1"/>
        </a:solidFill>
        <a:latin typeface="+mn-lt"/>
        <a:ea typeface="+mn-ea"/>
        <a:cs typeface="+mn-cs"/>
      </a:defRPr>
    </a:lvl6pPr>
    <a:lvl7pPr marL="2742410" algn="l" defTabSz="914137" rtl="0" eaLnBrk="1" latinLnBrk="0" hangingPunct="1">
      <a:defRPr sz="1200" kern="1200">
        <a:solidFill>
          <a:schemeClr val="tx1"/>
        </a:solidFill>
        <a:latin typeface="+mn-lt"/>
        <a:ea typeface="+mn-ea"/>
        <a:cs typeface="+mn-cs"/>
      </a:defRPr>
    </a:lvl7pPr>
    <a:lvl8pPr marL="3199478" algn="l" defTabSz="914137" rtl="0" eaLnBrk="1" latinLnBrk="0" hangingPunct="1">
      <a:defRPr sz="1200" kern="1200">
        <a:solidFill>
          <a:schemeClr val="tx1"/>
        </a:solidFill>
        <a:latin typeface="+mn-lt"/>
        <a:ea typeface="+mn-ea"/>
        <a:cs typeface="+mn-cs"/>
      </a:defRPr>
    </a:lvl8pPr>
    <a:lvl9pPr marL="3656550" algn="l" defTabSz="9141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5"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4" y="3886202"/>
            <a:ext cx="6400801" cy="1752601"/>
          </a:xfrm>
        </p:spPr>
        <p:txBody>
          <a:bodyPr/>
          <a:lstStyle>
            <a:lvl1pPr marL="0" indent="0" algn="ctr">
              <a:buNone/>
              <a:defRPr>
                <a:solidFill>
                  <a:schemeClr val="tx1">
                    <a:tint val="75000"/>
                  </a:schemeClr>
                </a:solidFill>
              </a:defRPr>
            </a:lvl1pPr>
            <a:lvl2pPr marL="456981" indent="0" algn="ctr">
              <a:buNone/>
              <a:defRPr>
                <a:solidFill>
                  <a:schemeClr val="tx1">
                    <a:tint val="75000"/>
                  </a:schemeClr>
                </a:solidFill>
              </a:defRPr>
            </a:lvl2pPr>
            <a:lvl3pPr marL="913962" indent="0" algn="ctr">
              <a:buNone/>
              <a:defRPr>
                <a:solidFill>
                  <a:schemeClr val="tx1">
                    <a:tint val="75000"/>
                  </a:schemeClr>
                </a:solidFill>
              </a:defRPr>
            </a:lvl3pPr>
            <a:lvl4pPr marL="1370943" indent="0" algn="ctr">
              <a:buNone/>
              <a:defRPr>
                <a:solidFill>
                  <a:schemeClr val="tx1">
                    <a:tint val="75000"/>
                  </a:schemeClr>
                </a:solidFill>
              </a:defRPr>
            </a:lvl4pPr>
            <a:lvl5pPr marL="1827925" indent="0" algn="ctr">
              <a:buNone/>
              <a:defRPr>
                <a:solidFill>
                  <a:schemeClr val="tx1">
                    <a:tint val="75000"/>
                  </a:schemeClr>
                </a:solidFill>
              </a:defRPr>
            </a:lvl5pPr>
            <a:lvl6pPr marL="2284903" indent="0" algn="ctr">
              <a:buNone/>
              <a:defRPr>
                <a:solidFill>
                  <a:schemeClr val="tx1">
                    <a:tint val="75000"/>
                  </a:schemeClr>
                </a:solidFill>
              </a:defRPr>
            </a:lvl6pPr>
            <a:lvl7pPr marL="2741884" indent="0" algn="ctr">
              <a:buNone/>
              <a:defRPr>
                <a:solidFill>
                  <a:schemeClr val="tx1">
                    <a:tint val="75000"/>
                  </a:schemeClr>
                </a:solidFill>
              </a:defRPr>
            </a:lvl7pPr>
            <a:lvl8pPr marL="3198864" indent="0" algn="ctr">
              <a:buNone/>
              <a:defRPr>
                <a:solidFill>
                  <a:schemeClr val="tx1">
                    <a:tint val="75000"/>
                  </a:schemeClr>
                </a:solidFill>
              </a:defRPr>
            </a:lvl8pPr>
            <a:lvl9pPr marL="365585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54F361-1A9F-4221-9FBD-2C0EA9C22455}" type="datetimeFigureOut">
              <a:rPr lang="ru-RU"/>
              <a:pPr>
                <a:defRPr/>
              </a:pPr>
              <a:t>26.03.2015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26FEE6-DE27-41DD-89EF-0C53D17EF3D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96F010-E4F8-4BFD-86ED-7568188A3FFE}" type="datetimeFigureOut">
              <a:rPr lang="ru-RU"/>
              <a:pPr>
                <a:defRPr/>
              </a:pPr>
              <a:t>26.03.2015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5C1F65-C877-4C95-AA2C-D6DCAFAB9CB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5"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48703B-6F52-4EF9-A029-8A5E06CD248A}" type="datetimeFigureOut">
              <a:rPr lang="ru-RU"/>
              <a:pPr>
                <a:defRPr/>
              </a:pPr>
              <a:t>26.03.2015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53665D1-D861-4CD4-B4A2-84EAAA404C5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F7DF5D-439A-4AB1-9D13-52A181A8DE8E}" type="datetimeFigureOut">
              <a:rPr lang="ru-RU"/>
              <a:pPr>
                <a:defRPr/>
              </a:pPr>
              <a:t>26.03.2015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044B4F-67BA-4E62-811C-6E1042DF1B0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6"/>
          </a:xfrm>
        </p:spPr>
        <p:txBody>
          <a:bodyPr anchor="b"/>
          <a:lstStyle>
            <a:lvl1pPr marL="0" indent="0">
              <a:buNone/>
              <a:defRPr sz="2000">
                <a:solidFill>
                  <a:schemeClr val="tx1">
                    <a:tint val="75000"/>
                  </a:schemeClr>
                </a:solidFill>
              </a:defRPr>
            </a:lvl1pPr>
            <a:lvl2pPr marL="456981" indent="0">
              <a:buNone/>
              <a:defRPr sz="1800">
                <a:solidFill>
                  <a:schemeClr val="tx1">
                    <a:tint val="75000"/>
                  </a:schemeClr>
                </a:solidFill>
              </a:defRPr>
            </a:lvl2pPr>
            <a:lvl3pPr marL="913962" indent="0">
              <a:buNone/>
              <a:defRPr sz="1600">
                <a:solidFill>
                  <a:schemeClr val="tx1">
                    <a:tint val="75000"/>
                  </a:schemeClr>
                </a:solidFill>
              </a:defRPr>
            </a:lvl3pPr>
            <a:lvl4pPr marL="1370943" indent="0">
              <a:buNone/>
              <a:defRPr sz="1400">
                <a:solidFill>
                  <a:schemeClr val="tx1">
                    <a:tint val="75000"/>
                  </a:schemeClr>
                </a:solidFill>
              </a:defRPr>
            </a:lvl4pPr>
            <a:lvl5pPr marL="1827925" indent="0">
              <a:buNone/>
              <a:defRPr sz="1400">
                <a:solidFill>
                  <a:schemeClr val="tx1">
                    <a:tint val="75000"/>
                  </a:schemeClr>
                </a:solidFill>
              </a:defRPr>
            </a:lvl5pPr>
            <a:lvl6pPr marL="2284903" indent="0">
              <a:buNone/>
              <a:defRPr sz="1400">
                <a:solidFill>
                  <a:schemeClr val="tx1">
                    <a:tint val="75000"/>
                  </a:schemeClr>
                </a:solidFill>
              </a:defRPr>
            </a:lvl6pPr>
            <a:lvl7pPr marL="2741884" indent="0">
              <a:buNone/>
              <a:defRPr sz="1400">
                <a:solidFill>
                  <a:schemeClr val="tx1">
                    <a:tint val="75000"/>
                  </a:schemeClr>
                </a:solidFill>
              </a:defRPr>
            </a:lvl7pPr>
            <a:lvl8pPr marL="3198864" indent="0">
              <a:buNone/>
              <a:defRPr sz="1400">
                <a:solidFill>
                  <a:schemeClr val="tx1">
                    <a:tint val="75000"/>
                  </a:schemeClr>
                </a:solidFill>
              </a:defRPr>
            </a:lvl8pPr>
            <a:lvl9pPr marL="365585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2F844C-F18D-40E4-9317-1E8022FFB38F}" type="datetimeFigureOut">
              <a:rPr lang="ru-RU"/>
              <a:pPr>
                <a:defRPr/>
              </a:pPr>
              <a:t>26.03.2015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4599EF-EDE3-4A1A-B615-EBB9C0CEE5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5"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F65BB6E-C52B-4634-BD74-79B4F530F36A}" type="datetimeFigureOut">
              <a:rPr lang="ru-RU"/>
              <a:pPr>
                <a:defRPr/>
              </a:pPr>
              <a:t>26.03.2015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116E32-5CB1-46F5-9149-A691337D260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4"/>
            <a:ext cx="4040188" cy="639762"/>
          </a:xfrm>
        </p:spPr>
        <p:txBody>
          <a:bodyPr anchor="b"/>
          <a:lstStyle>
            <a:lvl1pPr marL="0" indent="0">
              <a:buNone/>
              <a:defRPr sz="2400" b="1"/>
            </a:lvl1pPr>
            <a:lvl2pPr marL="456981" indent="0">
              <a:buNone/>
              <a:defRPr sz="2000" b="1"/>
            </a:lvl2pPr>
            <a:lvl3pPr marL="913962" indent="0">
              <a:buNone/>
              <a:defRPr sz="1800" b="1"/>
            </a:lvl3pPr>
            <a:lvl4pPr marL="1370943" indent="0">
              <a:buNone/>
              <a:defRPr sz="1600" b="1"/>
            </a:lvl4pPr>
            <a:lvl5pPr marL="1827925" indent="0">
              <a:buNone/>
              <a:defRPr sz="1600" b="1"/>
            </a:lvl5pPr>
            <a:lvl6pPr marL="2284903" indent="0">
              <a:buNone/>
              <a:defRPr sz="1600" b="1"/>
            </a:lvl6pPr>
            <a:lvl7pPr marL="2741884" indent="0">
              <a:buNone/>
              <a:defRPr sz="1600" b="1"/>
            </a:lvl7pPr>
            <a:lvl8pPr marL="3198864" indent="0">
              <a:buNone/>
              <a:defRPr sz="1600" b="1"/>
            </a:lvl8pPr>
            <a:lvl9pPr marL="365585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80"/>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4"/>
            <a:ext cx="4041775" cy="639762"/>
          </a:xfrm>
        </p:spPr>
        <p:txBody>
          <a:bodyPr anchor="b"/>
          <a:lstStyle>
            <a:lvl1pPr marL="0" indent="0">
              <a:buNone/>
              <a:defRPr sz="2400" b="1"/>
            </a:lvl1pPr>
            <a:lvl2pPr marL="456981" indent="0">
              <a:buNone/>
              <a:defRPr sz="2000" b="1"/>
            </a:lvl2pPr>
            <a:lvl3pPr marL="913962" indent="0">
              <a:buNone/>
              <a:defRPr sz="1800" b="1"/>
            </a:lvl3pPr>
            <a:lvl4pPr marL="1370943" indent="0">
              <a:buNone/>
              <a:defRPr sz="1600" b="1"/>
            </a:lvl4pPr>
            <a:lvl5pPr marL="1827925" indent="0">
              <a:buNone/>
              <a:defRPr sz="1600" b="1"/>
            </a:lvl5pPr>
            <a:lvl6pPr marL="2284903" indent="0">
              <a:buNone/>
              <a:defRPr sz="1600" b="1"/>
            </a:lvl6pPr>
            <a:lvl7pPr marL="2741884" indent="0">
              <a:buNone/>
              <a:defRPr sz="1600" b="1"/>
            </a:lvl7pPr>
            <a:lvl8pPr marL="3198864" indent="0">
              <a:buNone/>
              <a:defRPr sz="1600" b="1"/>
            </a:lvl8pPr>
            <a:lvl9pPr marL="365585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1" y="2174880"/>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2281D30-8449-435F-A7D5-52E0072BC6E1}" type="datetimeFigureOut">
              <a:rPr lang="ru-RU"/>
              <a:pPr>
                <a:defRPr/>
              </a:pPr>
              <a:t>26.03.2015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345EE97-357D-4091-9012-05C984E2D8E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DFE3F64-92F1-4AFD-9014-30E637480660}" type="datetimeFigureOut">
              <a:rPr lang="ru-RU"/>
              <a:pPr>
                <a:defRPr/>
              </a:pPr>
              <a:t>26.03.2015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C1DFCC8-38C2-4A88-8A81-AF2E56C97C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B74D90B-17B1-40FA-A36C-05CE42C81FC4}" type="datetimeFigureOut">
              <a:rPr lang="ru-RU"/>
              <a:pPr>
                <a:defRPr/>
              </a:pPr>
              <a:t>26.03.2015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9D840E7-C5D3-4279-9B39-B29D63C3146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2"/>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6981" indent="0">
              <a:buNone/>
              <a:defRPr sz="1200"/>
            </a:lvl2pPr>
            <a:lvl3pPr marL="913962" indent="0">
              <a:buNone/>
              <a:defRPr sz="1000"/>
            </a:lvl3pPr>
            <a:lvl4pPr marL="1370943" indent="0">
              <a:buNone/>
              <a:defRPr sz="900"/>
            </a:lvl4pPr>
            <a:lvl5pPr marL="1827925" indent="0">
              <a:buNone/>
              <a:defRPr sz="900"/>
            </a:lvl5pPr>
            <a:lvl6pPr marL="2284903" indent="0">
              <a:buNone/>
              <a:defRPr sz="900"/>
            </a:lvl6pPr>
            <a:lvl7pPr marL="2741884" indent="0">
              <a:buNone/>
              <a:defRPr sz="900"/>
            </a:lvl7pPr>
            <a:lvl8pPr marL="3198864" indent="0">
              <a:buNone/>
              <a:defRPr sz="900"/>
            </a:lvl8pPr>
            <a:lvl9pPr marL="365585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D133D14-CE5C-4C6D-BD7D-59410F39C372}" type="datetimeFigureOut">
              <a:rPr lang="ru-RU"/>
              <a:pPr>
                <a:defRPr/>
              </a:pPr>
              <a:t>26.03.2015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8E3DC1-5A30-49F5-92DD-F5AC9D9EB65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91" y="4800599"/>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91" y="612777"/>
            <a:ext cx="5486400" cy="4114800"/>
          </a:xfrm>
        </p:spPr>
        <p:txBody>
          <a:bodyPr rtlCol="0">
            <a:normAutofit/>
          </a:bodyPr>
          <a:lstStyle>
            <a:lvl1pPr marL="0" indent="0">
              <a:buNone/>
              <a:defRPr sz="3200"/>
            </a:lvl1pPr>
            <a:lvl2pPr marL="456981" indent="0">
              <a:buNone/>
              <a:defRPr sz="2800"/>
            </a:lvl2pPr>
            <a:lvl3pPr marL="913962" indent="0">
              <a:buNone/>
              <a:defRPr sz="2400"/>
            </a:lvl3pPr>
            <a:lvl4pPr marL="1370943" indent="0">
              <a:buNone/>
              <a:defRPr sz="2000"/>
            </a:lvl4pPr>
            <a:lvl5pPr marL="1827925" indent="0">
              <a:buNone/>
              <a:defRPr sz="2000"/>
            </a:lvl5pPr>
            <a:lvl6pPr marL="2284903" indent="0">
              <a:buNone/>
              <a:defRPr sz="2000"/>
            </a:lvl6pPr>
            <a:lvl7pPr marL="2741884" indent="0">
              <a:buNone/>
              <a:defRPr sz="2000"/>
            </a:lvl7pPr>
            <a:lvl8pPr marL="3198864" indent="0">
              <a:buNone/>
              <a:defRPr sz="2000"/>
            </a:lvl8pPr>
            <a:lvl9pPr marL="3655850" indent="0">
              <a:buNone/>
              <a:defRPr sz="2000"/>
            </a:lvl9pPr>
          </a:lstStyle>
          <a:p>
            <a:pPr lvl="0"/>
            <a:endParaRPr lang="ru-RU" noProof="0" smtClean="0"/>
          </a:p>
        </p:txBody>
      </p:sp>
      <p:sp>
        <p:nvSpPr>
          <p:cNvPr id="4" name="Текст 3"/>
          <p:cNvSpPr>
            <a:spLocks noGrp="1"/>
          </p:cNvSpPr>
          <p:nvPr>
            <p:ph type="body" sz="half" idx="2"/>
          </p:nvPr>
        </p:nvSpPr>
        <p:spPr>
          <a:xfrm>
            <a:off x="1792291" y="5367338"/>
            <a:ext cx="5486400" cy="804862"/>
          </a:xfrm>
        </p:spPr>
        <p:txBody>
          <a:bodyPr/>
          <a:lstStyle>
            <a:lvl1pPr marL="0" indent="0">
              <a:buNone/>
              <a:defRPr sz="1400"/>
            </a:lvl1pPr>
            <a:lvl2pPr marL="456981" indent="0">
              <a:buNone/>
              <a:defRPr sz="1200"/>
            </a:lvl2pPr>
            <a:lvl3pPr marL="913962" indent="0">
              <a:buNone/>
              <a:defRPr sz="1000"/>
            </a:lvl3pPr>
            <a:lvl4pPr marL="1370943" indent="0">
              <a:buNone/>
              <a:defRPr sz="900"/>
            </a:lvl4pPr>
            <a:lvl5pPr marL="1827925" indent="0">
              <a:buNone/>
              <a:defRPr sz="900"/>
            </a:lvl5pPr>
            <a:lvl6pPr marL="2284903" indent="0">
              <a:buNone/>
              <a:defRPr sz="900"/>
            </a:lvl6pPr>
            <a:lvl7pPr marL="2741884" indent="0">
              <a:buNone/>
              <a:defRPr sz="900"/>
            </a:lvl7pPr>
            <a:lvl8pPr marL="3198864" indent="0">
              <a:buNone/>
              <a:defRPr sz="900"/>
            </a:lvl8pPr>
            <a:lvl9pPr marL="365585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FDBF2F-9CFC-4C24-830B-6892BD79AC9A}" type="datetimeFigureOut">
              <a:rPr lang="ru-RU"/>
              <a:pPr>
                <a:defRPr/>
              </a:pPr>
              <a:t>26.03.2015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9FEF6F-E10B-4DA0-A1FC-C17F7B4524F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1" cy="1143000"/>
          </a:xfrm>
          <a:prstGeom prst="rect">
            <a:avLst/>
          </a:prstGeom>
          <a:noFill/>
          <a:ln w="9525">
            <a:noFill/>
            <a:miter lim="800000"/>
            <a:headEnd/>
            <a:tailEnd/>
          </a:ln>
        </p:spPr>
        <p:txBody>
          <a:bodyPr vert="horz" wrap="square" lIns="91398" tIns="45699" rIns="91398" bIns="45699"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6"/>
            <a:ext cx="8229601" cy="4525963"/>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3" y="6356350"/>
            <a:ext cx="2133600" cy="365125"/>
          </a:xfrm>
          <a:prstGeom prst="rect">
            <a:avLst/>
          </a:prstGeom>
        </p:spPr>
        <p:txBody>
          <a:bodyPr vert="horz" lIns="91398" tIns="45699" rIns="91398" bIns="45699" rtlCol="0" anchor="ctr"/>
          <a:lstStyle>
            <a:lvl1pPr algn="l" fontAlgn="auto">
              <a:spcBef>
                <a:spcPts val="0"/>
              </a:spcBef>
              <a:spcAft>
                <a:spcPts val="0"/>
              </a:spcAft>
              <a:defRPr sz="1200">
                <a:solidFill>
                  <a:schemeClr val="tx1">
                    <a:tint val="75000"/>
                  </a:schemeClr>
                </a:solidFill>
                <a:latin typeface="+mn-lt"/>
              </a:defRPr>
            </a:lvl1pPr>
          </a:lstStyle>
          <a:p>
            <a:pPr>
              <a:defRPr/>
            </a:pPr>
            <a:fld id="{7F9D5DD4-34C8-4E1A-8CBD-7CFF5486C587}" type="datetimeFigureOut">
              <a:rPr lang="ru-RU"/>
              <a:pPr>
                <a:defRPr/>
              </a:pPr>
              <a:t>26.03.2015</a:t>
            </a:fld>
            <a:endParaRPr lang="ru-RU"/>
          </a:p>
        </p:txBody>
      </p:sp>
      <p:sp>
        <p:nvSpPr>
          <p:cNvPr id="5" name="Нижний колонтитул 4"/>
          <p:cNvSpPr>
            <a:spLocks noGrp="1"/>
          </p:cNvSpPr>
          <p:nvPr>
            <p:ph type="ftr" sz="quarter" idx="3"/>
          </p:nvPr>
        </p:nvSpPr>
        <p:spPr>
          <a:xfrm>
            <a:off x="3124205" y="6356350"/>
            <a:ext cx="2895600" cy="365125"/>
          </a:xfrm>
          <a:prstGeom prst="rect">
            <a:avLst/>
          </a:prstGeom>
        </p:spPr>
        <p:txBody>
          <a:bodyPr vert="horz" lIns="91398" tIns="45699" rIns="91398" bIns="45699"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398" tIns="45699" rIns="91398" bIns="45699" rtlCol="0" anchor="ctr"/>
          <a:lstStyle>
            <a:lvl1pPr algn="r" fontAlgn="auto">
              <a:spcBef>
                <a:spcPts val="0"/>
              </a:spcBef>
              <a:spcAft>
                <a:spcPts val="0"/>
              </a:spcAft>
              <a:defRPr sz="1200">
                <a:solidFill>
                  <a:schemeClr val="tx1">
                    <a:tint val="75000"/>
                  </a:schemeClr>
                </a:solidFill>
                <a:latin typeface="+mn-lt"/>
              </a:defRPr>
            </a:lvl1pPr>
          </a:lstStyle>
          <a:p>
            <a:pPr>
              <a:defRPr/>
            </a:pPr>
            <a:fld id="{541C37D0-FD06-420D-974D-E2D34A3DE5D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81" algn="ctr" rtl="0" fontAlgn="base">
        <a:spcBef>
          <a:spcPct val="0"/>
        </a:spcBef>
        <a:spcAft>
          <a:spcPct val="0"/>
        </a:spcAft>
        <a:defRPr sz="4400">
          <a:solidFill>
            <a:schemeClr val="tx1"/>
          </a:solidFill>
          <a:latin typeface="Calibri" pitchFamily="34" charset="0"/>
        </a:defRPr>
      </a:lvl6pPr>
      <a:lvl7pPr marL="913962" algn="ctr" rtl="0" fontAlgn="base">
        <a:spcBef>
          <a:spcPct val="0"/>
        </a:spcBef>
        <a:spcAft>
          <a:spcPct val="0"/>
        </a:spcAft>
        <a:defRPr sz="4400">
          <a:solidFill>
            <a:schemeClr val="tx1"/>
          </a:solidFill>
          <a:latin typeface="Calibri" pitchFamily="34" charset="0"/>
        </a:defRPr>
      </a:lvl7pPr>
      <a:lvl8pPr marL="1370943" algn="ctr" rtl="0" fontAlgn="base">
        <a:spcBef>
          <a:spcPct val="0"/>
        </a:spcBef>
        <a:spcAft>
          <a:spcPct val="0"/>
        </a:spcAft>
        <a:defRPr sz="4400">
          <a:solidFill>
            <a:schemeClr val="tx1"/>
          </a:solidFill>
          <a:latin typeface="Calibri" pitchFamily="34" charset="0"/>
        </a:defRPr>
      </a:lvl8pPr>
      <a:lvl9pPr marL="1827925" algn="ctr" rtl="0" fontAlgn="base">
        <a:spcBef>
          <a:spcPct val="0"/>
        </a:spcBef>
        <a:spcAft>
          <a:spcPct val="0"/>
        </a:spcAft>
        <a:defRPr sz="4400">
          <a:solidFill>
            <a:schemeClr val="tx1"/>
          </a:solidFill>
          <a:latin typeface="Calibri" pitchFamily="34" charset="0"/>
        </a:defRPr>
      </a:lvl9pPr>
    </p:titleStyle>
    <p:bodyStyle>
      <a:lvl1pPr marL="342737" indent="-34273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593" indent="-28561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453" indent="-2284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33" indent="-22849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415" indent="-22849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393" indent="-228490" algn="l" defTabSz="9139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75" indent="-228490" algn="l" defTabSz="9139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56" indent="-228490" algn="l" defTabSz="9139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35" indent="-228490" algn="l" defTabSz="9139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3962" rtl="0" eaLnBrk="1" latinLnBrk="0" hangingPunct="1">
        <a:defRPr sz="1800" kern="1200">
          <a:solidFill>
            <a:schemeClr val="tx1"/>
          </a:solidFill>
          <a:latin typeface="+mn-lt"/>
          <a:ea typeface="+mn-ea"/>
          <a:cs typeface="+mn-cs"/>
        </a:defRPr>
      </a:lvl1pPr>
      <a:lvl2pPr marL="456981" algn="l" defTabSz="913962" rtl="0" eaLnBrk="1" latinLnBrk="0" hangingPunct="1">
        <a:defRPr sz="1800" kern="1200">
          <a:solidFill>
            <a:schemeClr val="tx1"/>
          </a:solidFill>
          <a:latin typeface="+mn-lt"/>
          <a:ea typeface="+mn-ea"/>
          <a:cs typeface="+mn-cs"/>
        </a:defRPr>
      </a:lvl2pPr>
      <a:lvl3pPr marL="913962" algn="l" defTabSz="913962" rtl="0" eaLnBrk="1" latinLnBrk="0" hangingPunct="1">
        <a:defRPr sz="1800" kern="1200">
          <a:solidFill>
            <a:schemeClr val="tx1"/>
          </a:solidFill>
          <a:latin typeface="+mn-lt"/>
          <a:ea typeface="+mn-ea"/>
          <a:cs typeface="+mn-cs"/>
        </a:defRPr>
      </a:lvl3pPr>
      <a:lvl4pPr marL="1370943" algn="l" defTabSz="913962" rtl="0" eaLnBrk="1" latinLnBrk="0" hangingPunct="1">
        <a:defRPr sz="1800" kern="1200">
          <a:solidFill>
            <a:schemeClr val="tx1"/>
          </a:solidFill>
          <a:latin typeface="+mn-lt"/>
          <a:ea typeface="+mn-ea"/>
          <a:cs typeface="+mn-cs"/>
        </a:defRPr>
      </a:lvl4pPr>
      <a:lvl5pPr marL="1827925" algn="l" defTabSz="913962" rtl="0" eaLnBrk="1" latinLnBrk="0" hangingPunct="1">
        <a:defRPr sz="1800" kern="1200">
          <a:solidFill>
            <a:schemeClr val="tx1"/>
          </a:solidFill>
          <a:latin typeface="+mn-lt"/>
          <a:ea typeface="+mn-ea"/>
          <a:cs typeface="+mn-cs"/>
        </a:defRPr>
      </a:lvl5pPr>
      <a:lvl6pPr marL="2284903" algn="l" defTabSz="913962" rtl="0" eaLnBrk="1" latinLnBrk="0" hangingPunct="1">
        <a:defRPr sz="1800" kern="1200">
          <a:solidFill>
            <a:schemeClr val="tx1"/>
          </a:solidFill>
          <a:latin typeface="+mn-lt"/>
          <a:ea typeface="+mn-ea"/>
          <a:cs typeface="+mn-cs"/>
        </a:defRPr>
      </a:lvl6pPr>
      <a:lvl7pPr marL="2741884" algn="l" defTabSz="913962" rtl="0" eaLnBrk="1" latinLnBrk="0" hangingPunct="1">
        <a:defRPr sz="1800" kern="1200">
          <a:solidFill>
            <a:schemeClr val="tx1"/>
          </a:solidFill>
          <a:latin typeface="+mn-lt"/>
          <a:ea typeface="+mn-ea"/>
          <a:cs typeface="+mn-cs"/>
        </a:defRPr>
      </a:lvl7pPr>
      <a:lvl8pPr marL="3198864" algn="l" defTabSz="913962" rtl="0" eaLnBrk="1" latinLnBrk="0" hangingPunct="1">
        <a:defRPr sz="1800" kern="1200">
          <a:solidFill>
            <a:schemeClr val="tx1"/>
          </a:solidFill>
          <a:latin typeface="+mn-lt"/>
          <a:ea typeface="+mn-ea"/>
          <a:cs typeface="+mn-cs"/>
        </a:defRPr>
      </a:lvl8pPr>
      <a:lvl9pPr marL="3655850" algn="l" defTabSz="913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mostech.com/ssw/papers.cfm"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r>
              <a:rPr lang="ru-RU" sz="3200" dirty="0" smtClean="0"/>
              <a:t>Концепция применения существующих оптических средств </a:t>
            </a:r>
            <a:r>
              <a:rPr lang="ru-RU" sz="3200" dirty="0" err="1" smtClean="0"/>
              <a:t>Роскосмоса</a:t>
            </a:r>
            <a:r>
              <a:rPr lang="ru-RU" sz="3200" dirty="0" smtClean="0"/>
              <a:t> для наблюдений опасных околоземных космических объектов, возможности их модернизации и создания перспективных оптических инструментов.</a:t>
            </a:r>
            <a:r>
              <a:rPr lang="ru-RU" dirty="0" smtClean="0"/>
              <a:t/>
            </a:r>
            <a:br>
              <a:rPr lang="ru-RU" dirty="0" smtClean="0"/>
            </a:br>
            <a:endParaRPr lang="ru-RU" dirty="0" smtClean="0"/>
          </a:p>
        </p:txBody>
      </p:sp>
      <p:sp>
        <p:nvSpPr>
          <p:cNvPr id="3" name="Подзаголовок 2"/>
          <p:cNvSpPr>
            <a:spLocks noGrp="1"/>
          </p:cNvSpPr>
          <p:nvPr>
            <p:ph type="subTitle" idx="1"/>
          </p:nvPr>
        </p:nvSpPr>
        <p:spPr>
          <a:xfrm>
            <a:off x="1000100" y="4214818"/>
            <a:ext cx="7000924" cy="1143008"/>
          </a:xfrm>
        </p:spPr>
        <p:txBody>
          <a:bodyPr rtlCol="0">
            <a:normAutofit/>
          </a:bodyPr>
          <a:lstStyle/>
          <a:p>
            <a:r>
              <a:rPr lang="ru-RU" sz="1800" dirty="0" smtClean="0"/>
              <a:t>Юдин А.Н.</a:t>
            </a:r>
            <a:r>
              <a:rPr lang="ru-RU" sz="1800" baseline="30000" dirty="0" smtClean="0"/>
              <a:t>1,2</a:t>
            </a:r>
            <a:r>
              <a:rPr lang="ru-RU" sz="1800" dirty="0" smtClean="0"/>
              <a:t>, </a:t>
            </a:r>
            <a:r>
              <a:rPr lang="ru-RU" sz="1800" dirty="0" err="1" smtClean="0"/>
              <a:t>Санкович</a:t>
            </a:r>
            <a:r>
              <a:rPr lang="ru-RU" sz="1800" dirty="0" smtClean="0"/>
              <a:t> А.В.</a:t>
            </a:r>
            <a:r>
              <a:rPr lang="ru-RU" sz="1800" baseline="30000" dirty="0" smtClean="0"/>
              <a:t>3</a:t>
            </a:r>
            <a:r>
              <a:rPr lang="ru-RU" sz="1800" dirty="0" smtClean="0"/>
              <a:t>, Молотов И.Е.</a:t>
            </a:r>
            <a:r>
              <a:rPr lang="ru-RU" sz="1800" baseline="30000" dirty="0" smtClean="0"/>
              <a:t>1,2</a:t>
            </a:r>
            <a:r>
              <a:rPr lang="ru-RU" sz="1800" dirty="0" smtClean="0"/>
              <a:t>,  </a:t>
            </a:r>
            <a:r>
              <a:rPr lang="ru-RU" sz="1800" dirty="0" err="1" smtClean="0"/>
              <a:t>Кардашенко</a:t>
            </a:r>
            <a:r>
              <a:rPr lang="ru-RU" sz="1800" dirty="0" smtClean="0"/>
              <a:t> М.З.</a:t>
            </a:r>
            <a:r>
              <a:rPr lang="ru-RU" sz="1800" baseline="30000" dirty="0" smtClean="0"/>
              <a:t>1</a:t>
            </a:r>
            <a:endParaRPr lang="ru-RU" sz="1800" dirty="0" smtClean="0"/>
          </a:p>
          <a:p>
            <a:r>
              <a:rPr lang="ru-RU" sz="1800" baseline="30000" dirty="0" smtClean="0"/>
              <a:t>1</a:t>
            </a:r>
            <a:r>
              <a:rPr lang="ru-RU" sz="1800" dirty="0" smtClean="0"/>
              <a:t>ЗАО "АНЦ", </a:t>
            </a:r>
            <a:r>
              <a:rPr lang="ru-RU" sz="1800" baseline="30000" dirty="0" smtClean="0"/>
              <a:t>1</a:t>
            </a:r>
            <a:r>
              <a:rPr lang="ru-RU" sz="1800" dirty="0" smtClean="0"/>
              <a:t>ИПМ им. М.В. Келдыша РАН, </a:t>
            </a:r>
            <a:r>
              <a:rPr lang="ru-RU" sz="1800" baseline="30000" dirty="0" smtClean="0"/>
              <a:t>3</a:t>
            </a:r>
            <a:r>
              <a:rPr lang="ru-RU" sz="1800" dirty="0" smtClean="0"/>
              <a:t>ООО "</a:t>
            </a:r>
            <a:r>
              <a:rPr lang="ru-RU" sz="1800" dirty="0" err="1" smtClean="0"/>
              <a:t>Сантел-М</a:t>
            </a:r>
            <a:r>
              <a:rPr lang="ru-RU" sz="1800" dirty="0" smtClean="0"/>
              <a:t>", Москва</a:t>
            </a:r>
          </a:p>
          <a:p>
            <a:r>
              <a:rPr lang="ru-RU" sz="1800" i="1" dirty="0" smtClean="0"/>
              <a:t>(Докладчики - Молотов И.Е., Юдин А.Н.)</a:t>
            </a:r>
            <a:endParaRPr lang="ru-RU" sz="1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ru-RU" sz="2800" dirty="0" err="1" smtClean="0">
                <a:latin typeface="Arial" charset="0"/>
              </a:rPr>
              <a:t>Полеспрямитель</a:t>
            </a:r>
            <a:r>
              <a:rPr lang="ru-RU" sz="2800" dirty="0" smtClean="0">
                <a:latin typeface="Arial" charset="0"/>
              </a:rPr>
              <a:t> для </a:t>
            </a:r>
            <a:r>
              <a:rPr lang="ru-RU" sz="2800" dirty="0" err="1" smtClean="0">
                <a:latin typeface="Arial" charset="0"/>
              </a:rPr>
              <a:t>Бюраканского</a:t>
            </a:r>
            <a:r>
              <a:rPr lang="ru-RU" sz="2800" dirty="0" smtClean="0">
                <a:latin typeface="Arial" charset="0"/>
              </a:rPr>
              <a:t> Шмидта, обеспечивающий работу с </a:t>
            </a:r>
            <a:r>
              <a:rPr lang="ru-RU" sz="2800" dirty="0" err="1" smtClean="0">
                <a:latin typeface="Arial" charset="0"/>
              </a:rPr>
              <a:t>ПЗС-матрицей</a:t>
            </a:r>
            <a:r>
              <a:rPr lang="ru-RU" sz="2800" dirty="0" smtClean="0">
                <a:latin typeface="Arial" charset="0"/>
              </a:rPr>
              <a:t> </a:t>
            </a:r>
            <a:r>
              <a:rPr lang="en-US" sz="2800" dirty="0" smtClean="0">
                <a:latin typeface="Arial" charset="0"/>
              </a:rPr>
              <a:t>STA-1600.</a:t>
            </a:r>
            <a:endParaRPr lang="ru-RU" sz="2800" dirty="0" smtClean="0">
              <a:latin typeface="Arial" charset="0"/>
            </a:endParaRPr>
          </a:p>
        </p:txBody>
      </p:sp>
      <p:pic>
        <p:nvPicPr>
          <p:cNvPr id="40963" name="Picture 4" descr="bshm2"/>
          <p:cNvPicPr>
            <a:picLocks noGrp="1" noChangeAspect="1" noChangeArrowheads="1"/>
          </p:cNvPicPr>
          <p:nvPr>
            <p:ph type="body" idx="1"/>
          </p:nvPr>
        </p:nvPicPr>
        <p:blipFill>
          <a:blip r:embed="rId2" cstate="print"/>
          <a:srcRect l="7597" t="4271" r="8839" b="4271"/>
          <a:stretch>
            <a:fillRect/>
          </a:stretch>
        </p:blipFill>
        <p:spPr>
          <a:xfrm>
            <a:off x="2411413" y="1557338"/>
            <a:ext cx="4392612" cy="3292475"/>
          </a:xfrm>
          <a:noFill/>
        </p:spPr>
      </p:pic>
      <p:sp>
        <p:nvSpPr>
          <p:cNvPr id="40964" name="Text Box 5"/>
          <p:cNvSpPr txBox="1">
            <a:spLocks noChangeArrowheads="1"/>
          </p:cNvSpPr>
          <p:nvPr/>
        </p:nvSpPr>
        <p:spPr bwMode="auto">
          <a:xfrm>
            <a:off x="250829" y="5084765"/>
            <a:ext cx="8569325" cy="1754300"/>
          </a:xfrm>
          <a:prstGeom prst="rect">
            <a:avLst/>
          </a:prstGeom>
          <a:noFill/>
          <a:ln w="9525">
            <a:noFill/>
            <a:miter lim="800000"/>
            <a:headEnd/>
            <a:tailEnd/>
          </a:ln>
        </p:spPr>
        <p:txBody>
          <a:bodyPr lIns="91416" tIns="45707" rIns="91416" bIns="45707">
            <a:spAutoFit/>
          </a:bodyPr>
          <a:lstStyle/>
          <a:p>
            <a:r>
              <a:rPr lang="ru-RU"/>
              <a:t>Обеспечивает полную реализацию качества модернизируемого инструмента на крупноформатном приёмнике 95х95 мм.</a:t>
            </a:r>
          </a:p>
          <a:p>
            <a:r>
              <a:rPr lang="ru-RU"/>
              <a:t>Устанавливаемый внутрь телескопа линзовый блок позволяет достичь плоского поля 2.6х2.6°</a:t>
            </a:r>
          </a:p>
          <a:p>
            <a:r>
              <a:rPr lang="ru-RU"/>
              <a:t>В квадрате 2х2 пикселя концентрация энергии около 80% в диапазоне 400-900 нм.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3" y="274638"/>
            <a:ext cx="8858280" cy="850900"/>
          </a:xfrm>
        </p:spPr>
        <p:txBody>
          <a:bodyPr/>
          <a:lstStyle/>
          <a:p>
            <a:r>
              <a:rPr lang="ru-RU" sz="2800" dirty="0" smtClean="0">
                <a:latin typeface="Arial" charset="0"/>
              </a:rPr>
              <a:t>Зеркально-линзовый редуктор</a:t>
            </a:r>
            <a:r>
              <a:rPr lang="en-US" sz="2800" dirty="0" smtClean="0">
                <a:latin typeface="Arial" charset="0"/>
              </a:rPr>
              <a:t> </a:t>
            </a:r>
            <a:r>
              <a:rPr lang="ru-RU" sz="2800" dirty="0" smtClean="0">
                <a:latin typeface="Arial" charset="0"/>
              </a:rPr>
              <a:t>для ЗТА 2,6 м.</a:t>
            </a:r>
          </a:p>
        </p:txBody>
      </p:sp>
      <p:sp>
        <p:nvSpPr>
          <p:cNvPr id="46083" name="Rectangle 4"/>
          <p:cNvSpPr>
            <a:spLocks noGrp="1"/>
          </p:cNvSpPr>
          <p:nvPr>
            <p:ph type="body" idx="1"/>
          </p:nvPr>
        </p:nvSpPr>
        <p:spPr>
          <a:xfrm>
            <a:off x="0" y="5461002"/>
            <a:ext cx="8675688" cy="1397000"/>
          </a:xfrm>
        </p:spPr>
        <p:txBody>
          <a:bodyPr/>
          <a:lstStyle/>
          <a:p>
            <a:pPr>
              <a:buFont typeface="Arial" charset="0"/>
              <a:buNone/>
            </a:pPr>
            <a:r>
              <a:rPr lang="ru-RU" sz="2800" dirty="0" smtClean="0"/>
              <a:t>	Обеспечивает редукцию с 1:3,85 до 1:1,8 на ФПУ </a:t>
            </a:r>
            <a:r>
              <a:rPr lang="en-US" sz="2800" dirty="0" smtClean="0"/>
              <a:t>STA-1600.</a:t>
            </a:r>
            <a:r>
              <a:rPr lang="ru-RU" sz="2800" dirty="0" smtClean="0"/>
              <a:t> Поле с ЗТА 1.16х1.16 градуса.</a:t>
            </a:r>
          </a:p>
        </p:txBody>
      </p:sp>
      <p:pic>
        <p:nvPicPr>
          <p:cNvPr id="46084" name="Picture 6" descr="C:\Users\Алексей\Downloads\ztered.bmp"/>
          <p:cNvPicPr>
            <a:picLocks noChangeAspect="1" noChangeArrowheads="1"/>
          </p:cNvPicPr>
          <p:nvPr/>
        </p:nvPicPr>
        <p:blipFill>
          <a:blip r:embed="rId2" cstate="print"/>
          <a:srcRect/>
          <a:stretch>
            <a:fillRect/>
          </a:stretch>
        </p:blipFill>
        <p:spPr bwMode="auto">
          <a:xfrm>
            <a:off x="1643063" y="928688"/>
            <a:ext cx="5572125" cy="448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214284" y="274638"/>
            <a:ext cx="8472519" cy="1143000"/>
          </a:xfrm>
        </p:spPr>
        <p:txBody>
          <a:bodyPr/>
          <a:lstStyle/>
          <a:p>
            <a:r>
              <a:rPr lang="ru-RU" sz="2300" dirty="0" err="1" smtClean="0"/>
              <a:t>Малоапертурные</a:t>
            </a:r>
            <a:r>
              <a:rPr lang="en-US" sz="2300" dirty="0" smtClean="0"/>
              <a:t> </a:t>
            </a:r>
            <a:r>
              <a:rPr lang="ru-RU" sz="2300" dirty="0" smtClean="0"/>
              <a:t>катадиоптрические </a:t>
            </a:r>
            <a:r>
              <a:rPr lang="ru-RU" sz="2300" dirty="0" err="1" smtClean="0"/>
              <a:t>широкопольные</a:t>
            </a:r>
            <a:r>
              <a:rPr lang="ru-RU" sz="2300" dirty="0" smtClean="0"/>
              <a:t> телескопы высокой светосилы с фокусом </a:t>
            </a:r>
            <a:r>
              <a:rPr lang="ru-RU" sz="2300" dirty="0" err="1" smtClean="0"/>
              <a:t>Кассегрена</a:t>
            </a:r>
            <a:r>
              <a:rPr lang="ru-RU" sz="2300" dirty="0" smtClean="0"/>
              <a:t> (</a:t>
            </a:r>
            <a:r>
              <a:rPr lang="en-US" sz="2300" dirty="0" err="1" smtClean="0"/>
              <a:t>Genon</a:t>
            </a:r>
            <a:r>
              <a:rPr lang="en-US" sz="2300" dirty="0" smtClean="0"/>
              <a:t>, </a:t>
            </a:r>
            <a:r>
              <a:rPr lang="en-US" sz="2300" dirty="0" err="1" smtClean="0"/>
              <a:t>Genon</a:t>
            </a:r>
            <a:r>
              <a:rPr lang="en-US" sz="2300" dirty="0" smtClean="0"/>
              <a:t> MAX</a:t>
            </a:r>
            <a:r>
              <a:rPr lang="ru-RU" sz="2300" dirty="0" smtClean="0"/>
              <a:t>)</a:t>
            </a:r>
            <a:endParaRPr lang="en-US" sz="2200" dirty="0" smtClean="0"/>
          </a:p>
        </p:txBody>
      </p:sp>
      <p:pic>
        <p:nvPicPr>
          <p:cNvPr id="14340" name="Picture 5" descr="image018"/>
          <p:cNvPicPr>
            <a:picLocks noChangeAspect="1" noChangeArrowheads="1"/>
          </p:cNvPicPr>
          <p:nvPr/>
        </p:nvPicPr>
        <p:blipFill>
          <a:blip r:embed="rId3" cstate="print"/>
          <a:srcRect/>
          <a:stretch>
            <a:fillRect/>
          </a:stretch>
        </p:blipFill>
        <p:spPr bwMode="auto">
          <a:xfrm>
            <a:off x="2" y="1214422"/>
            <a:ext cx="5098681" cy="3393958"/>
          </a:xfrm>
          <a:prstGeom prst="rect">
            <a:avLst/>
          </a:prstGeom>
          <a:noFill/>
          <a:ln w="9525">
            <a:noFill/>
            <a:miter lim="800000"/>
            <a:headEnd/>
            <a:tailEnd/>
          </a:ln>
        </p:spPr>
      </p:pic>
      <p:sp>
        <p:nvSpPr>
          <p:cNvPr id="14341" name="Text Box 6"/>
          <p:cNvSpPr txBox="1">
            <a:spLocks noChangeArrowheads="1"/>
          </p:cNvSpPr>
          <p:nvPr/>
        </p:nvSpPr>
        <p:spPr bwMode="auto">
          <a:xfrm>
            <a:off x="0" y="4714884"/>
            <a:ext cx="5072065" cy="1148905"/>
          </a:xfrm>
          <a:prstGeom prst="rect">
            <a:avLst/>
          </a:prstGeom>
          <a:noFill/>
          <a:ln w="9525">
            <a:noFill/>
            <a:miter lim="800000"/>
            <a:headEnd/>
            <a:tailEnd/>
          </a:ln>
        </p:spPr>
        <p:txBody>
          <a:bodyPr wrap="square" lIns="70994" tIns="35497" rIns="70994" bIns="35497">
            <a:spAutoFit/>
          </a:bodyPr>
          <a:lstStyle/>
          <a:p>
            <a:r>
              <a:rPr lang="en-US" sz="2200" dirty="0" err="1" smtClean="0"/>
              <a:t>Genon</a:t>
            </a:r>
            <a:r>
              <a:rPr lang="en-US" sz="2200" dirty="0" smtClean="0"/>
              <a:t> </a:t>
            </a:r>
            <a:r>
              <a:rPr lang="ru-RU" sz="2200" dirty="0" smtClean="0"/>
              <a:t>19,2 </a:t>
            </a:r>
            <a:r>
              <a:rPr lang="ru-RU" sz="2200" dirty="0"/>
              <a:t>см 1:1.54, поле </a:t>
            </a:r>
            <a:r>
              <a:rPr lang="ru-RU" sz="2200" dirty="0" smtClean="0"/>
              <a:t>7,1х7,1</a:t>
            </a:r>
            <a:r>
              <a:rPr lang="ru-RU" sz="2400" dirty="0" smtClean="0"/>
              <a:t>°</a:t>
            </a:r>
            <a:endParaRPr lang="en-US" sz="2200" dirty="0" smtClean="0"/>
          </a:p>
          <a:p>
            <a:r>
              <a:rPr lang="en-US" sz="2200" dirty="0" err="1" smtClean="0"/>
              <a:t>Genon</a:t>
            </a:r>
            <a:r>
              <a:rPr lang="en-US" sz="2200" dirty="0" smtClean="0"/>
              <a:t>-MAX 30 </a:t>
            </a:r>
            <a:r>
              <a:rPr lang="ru-RU" sz="2200" dirty="0" smtClean="0"/>
              <a:t>см 1:1.5, поле 4,7х4,7</a:t>
            </a:r>
            <a:r>
              <a:rPr lang="ru-RU" sz="2400" dirty="0" smtClean="0"/>
              <a:t>°</a:t>
            </a:r>
          </a:p>
          <a:p>
            <a:r>
              <a:rPr lang="ru-RU" sz="2200" dirty="0" smtClean="0"/>
              <a:t> градуса (с ПЗС 37х37 мм)</a:t>
            </a:r>
          </a:p>
        </p:txBody>
      </p:sp>
      <p:pic>
        <p:nvPicPr>
          <p:cNvPr id="6" name="Picture 4" descr="C:\Documents and Settings\Admin\Рабочий стол\image004.jpg"/>
          <p:cNvPicPr>
            <a:picLocks noChangeAspect="1" noChangeArrowheads="1"/>
          </p:cNvPicPr>
          <p:nvPr/>
        </p:nvPicPr>
        <p:blipFill>
          <a:blip r:embed="rId4" cstate="print"/>
          <a:srcRect l="13248" t="6636" b="23679"/>
          <a:stretch>
            <a:fillRect/>
          </a:stretch>
        </p:blipFill>
        <p:spPr bwMode="auto">
          <a:xfrm>
            <a:off x="5072066" y="1214422"/>
            <a:ext cx="3857620" cy="4403221"/>
          </a:xfrm>
          <a:prstGeom prst="rect">
            <a:avLst/>
          </a:prstGeom>
          <a:noFill/>
          <a:ln w="9525">
            <a:noFill/>
            <a:miter lim="800000"/>
            <a:headEnd/>
            <a:tailEnd/>
          </a:ln>
        </p:spPr>
      </p:pic>
      <p:sp>
        <p:nvSpPr>
          <p:cNvPr id="8" name="Прямоугольник 7"/>
          <p:cNvSpPr/>
          <p:nvPr/>
        </p:nvSpPr>
        <p:spPr>
          <a:xfrm>
            <a:off x="0" y="5934670"/>
            <a:ext cx="9144000" cy="646331"/>
          </a:xfrm>
          <a:prstGeom prst="rect">
            <a:avLst/>
          </a:prstGeom>
        </p:spPr>
        <p:txBody>
          <a:bodyPr wrap="square">
            <a:spAutoFit/>
          </a:bodyPr>
          <a:lstStyle/>
          <a:p>
            <a:r>
              <a:rPr lang="ru-RU" dirty="0" smtClean="0"/>
              <a:t>Инструменты показали себя эффективными </a:t>
            </a:r>
            <a:r>
              <a:rPr lang="ru-RU" dirty="0" err="1" smtClean="0"/>
              <a:t>обзорниками</a:t>
            </a:r>
            <a:r>
              <a:rPr lang="ru-RU" dirty="0" smtClean="0"/>
              <a:t>, в составе сети объединяются в массивы мозаичного поля по 2 и по 4 инструмента на монтировке</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100" dirty="0" smtClean="0"/>
              <a:t>VT-78a</a:t>
            </a:r>
            <a:r>
              <a:rPr lang="ru-RU" sz="3100" dirty="0" smtClean="0"/>
              <a:t>* (</a:t>
            </a:r>
            <a:r>
              <a:rPr lang="ru-RU" sz="3100" dirty="0" err="1" smtClean="0"/>
              <a:t>В.Ю.Теребиж</a:t>
            </a:r>
            <a:r>
              <a:rPr lang="ru-RU" sz="3100" dirty="0" smtClean="0"/>
              <a:t>)</a:t>
            </a:r>
            <a:endParaRPr lang="en-US" sz="3100" dirty="0" smtClean="0"/>
          </a:p>
        </p:txBody>
      </p:sp>
      <p:sp>
        <p:nvSpPr>
          <p:cNvPr id="15363" name="Rectangle 3"/>
          <p:cNvSpPr>
            <a:spLocks noGrp="1"/>
          </p:cNvSpPr>
          <p:nvPr>
            <p:ph type="body" idx="1"/>
          </p:nvPr>
        </p:nvSpPr>
        <p:spPr>
          <a:xfrm>
            <a:off x="357160" y="5500705"/>
            <a:ext cx="7634296" cy="997163"/>
          </a:xfrm>
        </p:spPr>
        <p:txBody>
          <a:bodyPr/>
          <a:lstStyle/>
          <a:p>
            <a:pPr>
              <a:lnSpc>
                <a:spcPct val="80000"/>
              </a:lnSpc>
            </a:pPr>
            <a:r>
              <a:rPr lang="ru-RU" sz="1800" dirty="0" smtClean="0"/>
              <a:t>Система Шенкера – наиболее насыщенная </a:t>
            </a:r>
            <a:r>
              <a:rPr lang="ru-RU" sz="1800" dirty="0" err="1" smtClean="0"/>
              <a:t>полноапертурными</a:t>
            </a:r>
            <a:r>
              <a:rPr lang="ru-RU" sz="1800" dirty="0" smtClean="0"/>
              <a:t> компонентами, но обладающая наивысшим коррекционным потенциалом в </a:t>
            </a:r>
            <a:r>
              <a:rPr lang="ru-RU" sz="1800" dirty="0" err="1" smtClean="0"/>
              <a:t>Кассегреновском</a:t>
            </a:r>
            <a:r>
              <a:rPr lang="ru-RU" sz="1800" dirty="0" smtClean="0"/>
              <a:t> семействе </a:t>
            </a:r>
            <a:r>
              <a:rPr lang="ru-RU" sz="1800" dirty="0" err="1" smtClean="0"/>
              <a:t>катадиоптриков</a:t>
            </a:r>
            <a:r>
              <a:rPr lang="ru-RU" sz="1800" dirty="0" smtClean="0"/>
              <a:t>.</a:t>
            </a:r>
          </a:p>
        </p:txBody>
      </p:sp>
      <p:pic>
        <p:nvPicPr>
          <p:cNvPr id="15364" name="Picture 6" descr="78s"/>
          <p:cNvPicPr>
            <a:picLocks noChangeAspect="1" noChangeArrowheads="1"/>
          </p:cNvPicPr>
          <p:nvPr/>
        </p:nvPicPr>
        <p:blipFill>
          <a:blip r:embed="rId3" cstate="print"/>
          <a:srcRect/>
          <a:stretch>
            <a:fillRect/>
          </a:stretch>
        </p:blipFill>
        <p:spPr bwMode="auto">
          <a:xfrm>
            <a:off x="1763608" y="1267482"/>
            <a:ext cx="5546446" cy="4166860"/>
          </a:xfrm>
          <a:prstGeom prst="rect">
            <a:avLst/>
          </a:prstGeom>
          <a:noFill/>
          <a:ln w="9525">
            <a:noFill/>
            <a:miter lim="800000"/>
            <a:headEnd/>
            <a:tailEnd/>
          </a:ln>
        </p:spPr>
      </p:pic>
      <p:sp>
        <p:nvSpPr>
          <p:cNvPr id="15365" name="Text Box 7"/>
          <p:cNvSpPr txBox="1">
            <a:spLocks noChangeArrowheads="1"/>
          </p:cNvSpPr>
          <p:nvPr/>
        </p:nvSpPr>
        <p:spPr bwMode="auto">
          <a:xfrm>
            <a:off x="785786" y="6357959"/>
            <a:ext cx="4987168" cy="317909"/>
          </a:xfrm>
          <a:prstGeom prst="rect">
            <a:avLst/>
          </a:prstGeom>
          <a:noFill/>
          <a:ln w="9525">
            <a:noFill/>
            <a:miter lim="800000"/>
            <a:headEnd/>
            <a:tailEnd/>
          </a:ln>
        </p:spPr>
        <p:txBody>
          <a:bodyPr lIns="70994" tIns="35497" rIns="70994" bIns="35497">
            <a:spAutoFit/>
          </a:bodyPr>
          <a:lstStyle/>
          <a:p>
            <a:r>
              <a:rPr lang="ru-RU" sz="1600" dirty="0"/>
              <a:t>* Продемонстрирован чертёж аналога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2880" y="357188"/>
            <a:ext cx="8858250" cy="1071562"/>
          </a:xfrm>
          <a:prstGeom prst="rect">
            <a:avLst/>
          </a:prstGeom>
        </p:spPr>
        <p:txBody>
          <a:bodyPr lIns="91398" tIns="45699" rIns="91398" bIns="45699"/>
          <a:lstStyle/>
          <a:p>
            <a:pPr algn="ctr" fontAlgn="auto">
              <a:spcBef>
                <a:spcPts val="0"/>
              </a:spcBef>
              <a:spcAft>
                <a:spcPts val="0"/>
              </a:spcAft>
              <a:defRPr/>
            </a:pPr>
            <a:r>
              <a:rPr lang="ru-RU" sz="3100" dirty="0">
                <a:latin typeface="+mj-lt"/>
              </a:rPr>
              <a:t>Сеть</a:t>
            </a:r>
            <a:r>
              <a:rPr lang="en-US" sz="3100" dirty="0">
                <a:latin typeface="+mj-lt"/>
              </a:rPr>
              <a:t> </a:t>
            </a:r>
            <a:r>
              <a:rPr lang="ru-RU" sz="3100" dirty="0">
                <a:latin typeface="+mj-lt"/>
              </a:rPr>
              <a:t>из 6-ти мини-обсерваторий </a:t>
            </a:r>
            <a:r>
              <a:rPr lang="ru-RU" sz="3100" dirty="0" err="1">
                <a:latin typeface="+mj-lt"/>
              </a:rPr>
              <a:t>Роскосмоса</a:t>
            </a:r>
            <a:r>
              <a:rPr lang="ru-RU" sz="3100" dirty="0">
                <a:latin typeface="+mj-lt"/>
              </a:rPr>
              <a:t> ЭОП-1 и ЭОП-2 </a:t>
            </a:r>
            <a:r>
              <a:rPr lang="ru-RU" sz="3000" dirty="0">
                <a:latin typeface="+mj-lt"/>
                <a:ea typeface="+mj-ea"/>
                <a:cs typeface="+mj-cs"/>
              </a:rPr>
              <a:t>с телескопами </a:t>
            </a:r>
            <a:r>
              <a:rPr lang="en-US" sz="3000" dirty="0">
                <a:latin typeface="+mj-lt"/>
                <a:ea typeface="+mj-ea"/>
                <a:cs typeface="+mj-cs"/>
              </a:rPr>
              <a:t>3x65 </a:t>
            </a:r>
            <a:r>
              <a:rPr lang="ru-RU" sz="3000" dirty="0">
                <a:latin typeface="+mj-lt"/>
                <a:ea typeface="+mj-ea"/>
                <a:cs typeface="+mj-cs"/>
              </a:rPr>
              <a:t>см</a:t>
            </a:r>
            <a:r>
              <a:rPr lang="en-US" sz="3000" dirty="0">
                <a:latin typeface="+mj-lt"/>
                <a:ea typeface="+mj-ea"/>
                <a:cs typeface="+mj-cs"/>
              </a:rPr>
              <a:t>, 6x40 </a:t>
            </a:r>
            <a:r>
              <a:rPr lang="ru-RU" sz="3000" dirty="0">
                <a:latin typeface="+mj-lt"/>
                <a:ea typeface="+mj-ea"/>
                <a:cs typeface="+mj-cs"/>
              </a:rPr>
              <a:t>см и 16х19 см</a:t>
            </a:r>
            <a:r>
              <a:rPr lang="en-US" sz="2900" dirty="0">
                <a:latin typeface="+mj-lt"/>
                <a:ea typeface="+mj-ea"/>
                <a:cs typeface="+mj-cs"/>
              </a:rPr>
              <a:t/>
            </a:r>
            <a:br>
              <a:rPr lang="en-US" sz="2900" dirty="0">
                <a:latin typeface="+mj-lt"/>
                <a:ea typeface="+mj-ea"/>
                <a:cs typeface="+mj-cs"/>
              </a:rPr>
            </a:br>
            <a:endParaRPr lang="ru-RU" sz="2900" dirty="0">
              <a:latin typeface="+mj-lt"/>
              <a:ea typeface="+mj-ea"/>
              <a:cs typeface="+mj-cs"/>
            </a:endParaRPr>
          </a:p>
        </p:txBody>
      </p:sp>
      <p:pic>
        <p:nvPicPr>
          <p:cNvPr id="3075" name="Picture 4" descr="ISON-EOP1-2&amp;OES-eng-20140926"/>
          <p:cNvPicPr>
            <a:picLocks noChangeAspect="1" noChangeArrowheads="1"/>
          </p:cNvPicPr>
          <p:nvPr/>
        </p:nvPicPr>
        <p:blipFill>
          <a:blip r:embed="rId2" cstate="print"/>
          <a:srcRect l="21713" t="11554" r="3993" b="4126"/>
          <a:stretch>
            <a:fillRect/>
          </a:stretch>
        </p:blipFill>
        <p:spPr bwMode="auto">
          <a:xfrm>
            <a:off x="714379" y="1857375"/>
            <a:ext cx="6661150" cy="4572000"/>
          </a:xfrm>
          <a:prstGeom prst="rect">
            <a:avLst/>
          </a:prstGeom>
          <a:noFill/>
          <a:ln w="9525">
            <a:noFill/>
            <a:miter lim="800000"/>
            <a:headEnd/>
            <a:tailEnd/>
          </a:ln>
        </p:spPr>
      </p:pic>
      <p:pic>
        <p:nvPicPr>
          <p:cNvPr id="3076" name="Picture 2" descr="C:\Documents and Settings\Admin\Рабочий стол\image002e.jpg"/>
          <p:cNvPicPr>
            <a:picLocks noChangeAspect="1" noChangeArrowheads="1"/>
          </p:cNvPicPr>
          <p:nvPr/>
        </p:nvPicPr>
        <p:blipFill>
          <a:blip r:embed="rId3" cstate="print"/>
          <a:srcRect t="25909" b="25319"/>
          <a:stretch>
            <a:fillRect/>
          </a:stretch>
        </p:blipFill>
        <p:spPr bwMode="auto">
          <a:xfrm>
            <a:off x="4071938" y="3357564"/>
            <a:ext cx="4735512" cy="1571625"/>
          </a:xfrm>
          <a:prstGeom prst="rect">
            <a:avLst/>
          </a:prstGeom>
          <a:noFill/>
          <a:ln w="9525">
            <a:noFill/>
            <a:miter lim="800000"/>
            <a:headEnd/>
            <a:tailEnd/>
          </a:ln>
        </p:spPr>
      </p:pic>
      <p:pic>
        <p:nvPicPr>
          <p:cNvPr id="3077" name="Picture 4" descr="C:\Documents and Settings\Admin\Рабочий стол\x.JPG"/>
          <p:cNvPicPr>
            <a:picLocks noChangeAspect="1" noChangeArrowheads="1"/>
          </p:cNvPicPr>
          <p:nvPr/>
        </p:nvPicPr>
        <p:blipFill>
          <a:blip r:embed="rId4" cstate="print"/>
          <a:srcRect l="25249" t="34789" r="3214" b="19489"/>
          <a:stretch>
            <a:fillRect/>
          </a:stretch>
        </p:blipFill>
        <p:spPr bwMode="auto">
          <a:xfrm>
            <a:off x="142880" y="5000626"/>
            <a:ext cx="3857625" cy="1643063"/>
          </a:xfrm>
          <a:prstGeom prst="rect">
            <a:avLst/>
          </a:prstGeom>
          <a:noFill/>
          <a:ln w="9525">
            <a:noFill/>
            <a:miter lim="800000"/>
            <a:headEnd/>
            <a:tailEnd/>
          </a:ln>
        </p:spPr>
      </p:pic>
      <p:pic>
        <p:nvPicPr>
          <p:cNvPr id="3078" name="Picture 2" descr="5"/>
          <p:cNvPicPr>
            <a:picLocks noChangeAspect="1" noChangeArrowheads="1"/>
          </p:cNvPicPr>
          <p:nvPr/>
        </p:nvPicPr>
        <p:blipFill>
          <a:blip r:embed="rId5" cstate="print"/>
          <a:srcRect l="25233" t="30511" r="7166" b="28038"/>
          <a:stretch>
            <a:fillRect/>
          </a:stretch>
        </p:blipFill>
        <p:spPr bwMode="auto">
          <a:xfrm>
            <a:off x="142875" y="3571881"/>
            <a:ext cx="3714750" cy="1285875"/>
          </a:xfrm>
          <a:prstGeom prst="rect">
            <a:avLst/>
          </a:prstGeom>
          <a:noFill/>
          <a:ln w="9525">
            <a:noFill/>
            <a:miter lim="800000"/>
            <a:headEnd/>
            <a:tailEnd/>
          </a:ln>
        </p:spPr>
      </p:pic>
      <p:pic>
        <p:nvPicPr>
          <p:cNvPr id="3079" name="Picture 2" descr="C:\Documents and Settings\Admin\Рабочий стол\image006.jpg"/>
          <p:cNvPicPr>
            <a:picLocks noChangeAspect="1" noChangeArrowheads="1"/>
          </p:cNvPicPr>
          <p:nvPr/>
        </p:nvPicPr>
        <p:blipFill>
          <a:blip r:embed="rId6" cstate="print"/>
          <a:srcRect t="33398" b="23463"/>
          <a:stretch>
            <a:fillRect/>
          </a:stretch>
        </p:blipFill>
        <p:spPr bwMode="auto">
          <a:xfrm>
            <a:off x="4000505" y="5005388"/>
            <a:ext cx="5072063" cy="1638300"/>
          </a:xfrm>
          <a:prstGeom prst="rect">
            <a:avLst/>
          </a:prstGeom>
          <a:noFill/>
          <a:ln w="9525">
            <a:noFill/>
            <a:miter lim="800000"/>
            <a:headEnd/>
            <a:tailEnd/>
          </a:ln>
        </p:spPr>
      </p:pic>
      <p:pic>
        <p:nvPicPr>
          <p:cNvPr id="3080" name="Picture 4" descr="C:\Documents and Settings\Admin\Рабочий стол\65РєР°_2.JPG"/>
          <p:cNvPicPr>
            <a:picLocks noChangeAspect="1" noChangeArrowheads="1"/>
          </p:cNvPicPr>
          <p:nvPr/>
        </p:nvPicPr>
        <p:blipFill>
          <a:blip r:embed="rId7" cstate="print"/>
          <a:srcRect/>
          <a:stretch>
            <a:fillRect/>
          </a:stretch>
        </p:blipFill>
        <p:spPr bwMode="auto">
          <a:xfrm>
            <a:off x="6929442" y="1785938"/>
            <a:ext cx="2014537" cy="1514475"/>
          </a:xfrm>
          <a:prstGeom prst="rect">
            <a:avLst/>
          </a:prstGeom>
          <a:noFill/>
          <a:ln w="9525">
            <a:noFill/>
            <a:miter lim="800000"/>
            <a:headEnd/>
            <a:tailEnd/>
          </a:ln>
        </p:spPr>
      </p:pic>
      <p:pic>
        <p:nvPicPr>
          <p:cNvPr id="3081" name="Picture 3" descr="C:\Documents and Settings\Admin\Рабочий стол\1.jpg"/>
          <p:cNvPicPr>
            <a:picLocks noChangeAspect="1" noChangeArrowheads="1"/>
          </p:cNvPicPr>
          <p:nvPr/>
        </p:nvPicPr>
        <p:blipFill>
          <a:blip r:embed="rId8" cstate="print"/>
          <a:srcRect/>
          <a:stretch>
            <a:fillRect/>
          </a:stretch>
        </p:blipFill>
        <p:spPr bwMode="auto">
          <a:xfrm>
            <a:off x="285750" y="1643064"/>
            <a:ext cx="1389063" cy="18526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44"/>
            <a:ext cx="8229601" cy="796925"/>
          </a:xfrm>
        </p:spPr>
        <p:txBody>
          <a:bodyPr/>
          <a:lstStyle/>
          <a:p>
            <a:pPr eaLnBrk="1" hangingPunct="1"/>
            <a:r>
              <a:rPr lang="ru-RU" sz="3000" b="1" dirty="0" smtClean="0"/>
              <a:t>Возможности ЭОП-1</a:t>
            </a:r>
            <a:r>
              <a:rPr lang="en-US" sz="3000" b="1" dirty="0" smtClean="0"/>
              <a:t>/</a:t>
            </a:r>
            <a:r>
              <a:rPr lang="ru-RU" sz="3000" b="1" dirty="0" smtClean="0"/>
              <a:t>ЭОП-2 по наблюдению астероидов и комет</a:t>
            </a:r>
          </a:p>
        </p:txBody>
      </p:sp>
      <p:sp>
        <p:nvSpPr>
          <p:cNvPr id="4099" name="Содержимое 2"/>
          <p:cNvSpPr>
            <a:spLocks noGrp="1"/>
          </p:cNvSpPr>
          <p:nvPr>
            <p:ph idx="1"/>
          </p:nvPr>
        </p:nvSpPr>
        <p:spPr>
          <a:xfrm>
            <a:off x="457200" y="1143000"/>
            <a:ext cx="8229601" cy="4983163"/>
          </a:xfrm>
        </p:spPr>
        <p:txBody>
          <a:bodyPr/>
          <a:lstStyle/>
          <a:p>
            <a:pPr eaLnBrk="1" hangingPunct="1"/>
            <a:r>
              <a:rPr lang="ru-RU" sz="2600" dirty="0" smtClean="0"/>
              <a:t>Изготовлено 4 ЭОП-1 (40-см, 25-см и 2х19-см), 2 ЭОП-2 (65-см, 40-см и 4х19-см), отдельные 65 см и 50 см телескопы и комплекты оборудования для 2,6-м и 1-м </a:t>
            </a:r>
            <a:r>
              <a:rPr lang="ru-RU" sz="2600" dirty="0" err="1" smtClean="0"/>
              <a:t>бюраканских</a:t>
            </a:r>
            <a:r>
              <a:rPr lang="ru-RU" sz="2600" dirty="0" smtClean="0"/>
              <a:t> телескопов</a:t>
            </a:r>
          </a:p>
          <a:p>
            <a:pPr eaLnBrk="1" hangingPunct="1"/>
            <a:r>
              <a:rPr lang="ru-RU" sz="2600" dirty="0" smtClean="0"/>
              <a:t>Дополнительно планируется заказать </a:t>
            </a:r>
            <a:r>
              <a:rPr lang="en-US" sz="2600" dirty="0" smtClean="0"/>
              <a:t>4</a:t>
            </a:r>
            <a:r>
              <a:rPr lang="ru-RU" sz="2600" dirty="0" smtClean="0"/>
              <a:t> ЭОП-2 и 4 отдельных телескопа по 65-см</a:t>
            </a:r>
          </a:p>
          <a:p>
            <a:pPr eaLnBrk="1" hangingPunct="1"/>
            <a:r>
              <a:rPr lang="ru-RU" sz="2600" dirty="0" smtClean="0"/>
              <a:t>Т.о. будет </a:t>
            </a:r>
            <a:r>
              <a:rPr lang="en-US" sz="2600" dirty="0" smtClean="0"/>
              <a:t>11 </a:t>
            </a:r>
            <a:r>
              <a:rPr lang="ru-RU" sz="2600" dirty="0" smtClean="0"/>
              <a:t>телескопов по 65 см, 10 телескопов по </a:t>
            </a:r>
            <a:r>
              <a:rPr lang="ru-RU" sz="2600" dirty="0" smtClean="0"/>
              <a:t>40-см и </a:t>
            </a:r>
            <a:r>
              <a:rPr lang="ru-RU" sz="2600" dirty="0" smtClean="0"/>
              <a:t>24 телескопа по 19 см</a:t>
            </a:r>
          </a:p>
          <a:p>
            <a:pPr eaLnBrk="1" hangingPunct="1"/>
            <a:r>
              <a:rPr lang="ru-RU" sz="2600" dirty="0" smtClean="0"/>
              <a:t>Есть идея замены 19-см телескопов счетверенной установки ЭОП-2 на 30-см – тогда вклад в наблюдения околоземных объектов м.б. куда существеннее </a:t>
            </a:r>
          </a:p>
          <a:p>
            <a:pPr eaLnBrk="1" hangingPunct="1"/>
            <a:endParaRPr lang="ru-RU" dirty="0" smtClean="0"/>
          </a:p>
        </p:txBody>
      </p:sp>
      <p:pic>
        <p:nvPicPr>
          <p:cNvPr id="4100" name="Picture 4" descr="C:\Documents and Settings\Admin\Рабочий стол\image004.jpg"/>
          <p:cNvPicPr>
            <a:picLocks noChangeAspect="1" noChangeArrowheads="1"/>
          </p:cNvPicPr>
          <p:nvPr/>
        </p:nvPicPr>
        <p:blipFill>
          <a:blip r:embed="rId2" cstate="print"/>
          <a:srcRect l="13248" t="6636" b="23679"/>
          <a:stretch>
            <a:fillRect/>
          </a:stretch>
        </p:blipFill>
        <p:spPr bwMode="auto">
          <a:xfrm>
            <a:off x="7643819" y="5357819"/>
            <a:ext cx="1285875" cy="13747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8229601" cy="939800"/>
          </a:xfrm>
        </p:spPr>
        <p:txBody>
          <a:bodyPr/>
          <a:lstStyle/>
          <a:p>
            <a:pPr eaLnBrk="1" hangingPunct="1"/>
            <a:r>
              <a:rPr lang="ru-RU" sz="3600" dirty="0" smtClean="0"/>
              <a:t>Задача покрытия всего неба за 2 ночи до 20 </a:t>
            </a:r>
            <a:r>
              <a:rPr lang="ru-RU" sz="3600" dirty="0" err="1" smtClean="0"/>
              <a:t>зв</a:t>
            </a:r>
            <a:r>
              <a:rPr lang="ru-RU" sz="3600" dirty="0" smtClean="0"/>
              <a:t>. вел. может быть реализована</a:t>
            </a:r>
          </a:p>
        </p:txBody>
      </p:sp>
      <p:sp>
        <p:nvSpPr>
          <p:cNvPr id="5123" name="Содержимое 2"/>
          <p:cNvSpPr>
            <a:spLocks noGrp="1"/>
          </p:cNvSpPr>
          <p:nvPr>
            <p:ph idx="1"/>
          </p:nvPr>
        </p:nvSpPr>
        <p:spPr>
          <a:xfrm>
            <a:off x="500065" y="1285875"/>
            <a:ext cx="8229601" cy="4911725"/>
          </a:xfrm>
        </p:spPr>
        <p:txBody>
          <a:bodyPr/>
          <a:lstStyle/>
          <a:p>
            <a:pPr eaLnBrk="1" hangingPunct="1"/>
            <a:r>
              <a:rPr lang="ru-RU" sz="2800" dirty="0" err="1" smtClean="0"/>
              <a:t>ЭОПы</a:t>
            </a:r>
            <a:r>
              <a:rPr lang="ru-RU" sz="2800" dirty="0" smtClean="0"/>
              <a:t> ~ 8000 кв. град. ~ 20% всего неба</a:t>
            </a:r>
          </a:p>
          <a:p>
            <a:pPr eaLnBrk="1" hangingPunct="1"/>
            <a:r>
              <a:rPr lang="ru-RU" sz="2800" dirty="0" err="1" smtClean="0"/>
              <a:t>ЭОПы</a:t>
            </a:r>
            <a:r>
              <a:rPr lang="ru-RU" sz="2800" dirty="0" smtClean="0"/>
              <a:t> + наши ~ 12000 кв. град. ~ 30%</a:t>
            </a:r>
          </a:p>
          <a:p>
            <a:pPr eaLnBrk="1" hangingPunct="1"/>
            <a:r>
              <a:rPr lang="ru-RU" sz="2800" dirty="0" err="1" smtClean="0"/>
              <a:t>ЭОПы</a:t>
            </a:r>
            <a:r>
              <a:rPr lang="ru-RU" sz="2800" dirty="0" smtClean="0"/>
              <a:t> + 3 </a:t>
            </a:r>
            <a:r>
              <a:rPr lang="ru-RU" sz="2800" dirty="0" err="1" smtClean="0"/>
              <a:t>х</a:t>
            </a:r>
            <a:r>
              <a:rPr lang="ru-RU" sz="2800" dirty="0" smtClean="0"/>
              <a:t> ОЭК ОКМ ~ 21000 кв. град. ~ 50%</a:t>
            </a:r>
          </a:p>
          <a:p>
            <a:pPr eaLnBrk="1" hangingPunct="1"/>
            <a:r>
              <a:rPr lang="ru-RU" sz="2800" dirty="0" smtClean="0"/>
              <a:t>Все средства ~ 25000 кв. град. ~ 60%</a:t>
            </a:r>
          </a:p>
          <a:p>
            <a:pPr eaLnBrk="1" hangingPunct="1">
              <a:buFont typeface="Arial" charset="0"/>
              <a:buNone/>
            </a:pPr>
            <a:r>
              <a:rPr lang="ru-RU" sz="2800" dirty="0" smtClean="0"/>
              <a:t>+ МАСТЕР</a:t>
            </a:r>
          </a:p>
          <a:p>
            <a:pPr eaLnBrk="1" hangingPunct="1">
              <a:buFontTx/>
              <a:buChar char="-"/>
            </a:pPr>
            <a:r>
              <a:rPr lang="ru-RU" sz="2800" dirty="0" smtClean="0"/>
              <a:t>19-см телескопы </a:t>
            </a:r>
            <a:r>
              <a:rPr lang="ru-RU" sz="2800" dirty="0" err="1" smtClean="0"/>
              <a:t>ЭОПов</a:t>
            </a:r>
            <a:r>
              <a:rPr lang="ru-RU" sz="2800" dirty="0" smtClean="0"/>
              <a:t> – все небо за часть ночи с проницанием 18 </a:t>
            </a:r>
            <a:r>
              <a:rPr lang="ru-RU" sz="2800" dirty="0" err="1" smtClean="0"/>
              <a:t>зв</a:t>
            </a:r>
            <a:r>
              <a:rPr lang="ru-RU" sz="2800" dirty="0" smtClean="0"/>
              <a:t>. вел. </a:t>
            </a:r>
          </a:p>
          <a:p>
            <a:pPr eaLnBrk="1" hangingPunct="1">
              <a:buFontTx/>
              <a:buChar char="-"/>
            </a:pPr>
            <a:r>
              <a:rPr lang="ru-RU" sz="2800" dirty="0" smtClean="0"/>
              <a:t>30-см телескопы – с проницанием 19 </a:t>
            </a:r>
            <a:r>
              <a:rPr lang="ru-RU" sz="2800" dirty="0" err="1" smtClean="0"/>
              <a:t>зв</a:t>
            </a:r>
            <a:r>
              <a:rPr lang="ru-RU" sz="2800" dirty="0" smtClean="0"/>
              <a:t>. вел. </a:t>
            </a:r>
          </a:p>
          <a:p>
            <a:pPr eaLnBrk="1" hangingPunct="1">
              <a:buFontTx/>
              <a:buChar char="-"/>
            </a:pPr>
            <a:r>
              <a:rPr lang="ru-RU" sz="2800" dirty="0" smtClean="0"/>
              <a:t>АЗТ-33ВМ в Мондах, ЗТА-2,6 и АЗТ-10 в </a:t>
            </a:r>
            <a:r>
              <a:rPr lang="ru-RU" sz="2800" dirty="0" err="1" smtClean="0"/>
              <a:t>Бюракане</a:t>
            </a:r>
            <a:r>
              <a:rPr lang="ru-RU" sz="2800" dirty="0" smtClean="0"/>
              <a:t> – глубокие обзоры</a:t>
            </a:r>
          </a:p>
          <a:p>
            <a:pPr eaLnBrk="1" hangingPunct="1">
              <a:buFont typeface="Arial" charset="0"/>
              <a:buNone/>
            </a:pPr>
            <a:endParaRPr lang="ru-RU" sz="2800" dirty="0" smtClean="0"/>
          </a:p>
          <a:p>
            <a:pPr eaLnBrk="1" hangingPunct="1">
              <a:buFont typeface="Arial" charset="0"/>
              <a:buNone/>
            </a:pPr>
            <a:endParaRPr lang="ru-RU" dirty="0" smtClean="0"/>
          </a:p>
          <a:p>
            <a:pPr eaLnBrk="1" hangingPunct="1">
              <a:buFont typeface="Arial" charset="0"/>
              <a:buNone/>
            </a:pPr>
            <a:r>
              <a:rPr lang="ru-RU" dirty="0" smtClean="0"/>
              <a:t/>
            </a:r>
            <a:br>
              <a:rPr lang="ru-RU" dirty="0" smtClean="0"/>
            </a:br>
            <a:endParaRPr lang="ru-RU"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274640"/>
            <a:ext cx="8229601" cy="725487"/>
          </a:xfrm>
        </p:spPr>
        <p:txBody>
          <a:bodyPr/>
          <a:lstStyle/>
          <a:p>
            <a:pPr eaLnBrk="1" hangingPunct="1"/>
            <a:r>
              <a:rPr lang="ru-RU" sz="3800" dirty="0" smtClean="0"/>
              <a:t>Совмещение наблюдений КО и АСЗ</a:t>
            </a:r>
          </a:p>
        </p:txBody>
      </p:sp>
      <p:sp>
        <p:nvSpPr>
          <p:cNvPr id="6147" name="Содержимое 2"/>
          <p:cNvSpPr>
            <a:spLocks noGrp="1"/>
          </p:cNvSpPr>
          <p:nvPr>
            <p:ph idx="1"/>
          </p:nvPr>
        </p:nvSpPr>
        <p:spPr>
          <a:xfrm>
            <a:off x="457200" y="1000124"/>
            <a:ext cx="8401050" cy="5357814"/>
          </a:xfrm>
        </p:spPr>
        <p:txBody>
          <a:bodyPr/>
          <a:lstStyle/>
          <a:p>
            <a:pPr eaLnBrk="1" hangingPunct="1"/>
            <a:r>
              <a:rPr lang="ru-RU" sz="2800" dirty="0" smtClean="0"/>
              <a:t>до</a:t>
            </a:r>
            <a:r>
              <a:rPr lang="en-US" sz="2800" dirty="0" smtClean="0"/>
              <a:t> </a:t>
            </a:r>
            <a:r>
              <a:rPr lang="ru-RU" sz="2800" dirty="0" smtClean="0"/>
              <a:t>30</a:t>
            </a:r>
            <a:r>
              <a:rPr lang="en-US" sz="2800" dirty="0" smtClean="0"/>
              <a:t>% </a:t>
            </a:r>
            <a:r>
              <a:rPr lang="ru-RU" sz="2800" dirty="0" smtClean="0"/>
              <a:t>времени ЭОП и ОЭК ОКМ может тратиться на наблюдения астероидов без больших потерь для наблюдений космического мусора для АСПОС ОКП (сильно «вглубь» залезать не имеет смысла, поскольку точных орбит для многих сотен слабых фрагментов не построить – будет слишком много прогнозов сближений)</a:t>
            </a:r>
          </a:p>
          <a:p>
            <a:pPr eaLnBrk="1" hangingPunct="1"/>
            <a:r>
              <a:rPr lang="ru-RU" sz="2800" dirty="0" smtClean="0"/>
              <a:t>Пробные эксперименты в Кисловодске, Уссурийске и </a:t>
            </a:r>
            <a:r>
              <a:rPr lang="ru-RU" sz="2800" dirty="0" err="1" smtClean="0"/>
              <a:t>Бюракане</a:t>
            </a:r>
            <a:r>
              <a:rPr lang="ru-RU" sz="2800" dirty="0" smtClean="0"/>
              <a:t> это подтверждают </a:t>
            </a:r>
          </a:p>
          <a:p>
            <a:pPr eaLnBrk="1" hangingPunct="1"/>
            <a:r>
              <a:rPr lang="ru-RU" sz="2800" dirty="0" smtClean="0"/>
              <a:t>За </a:t>
            </a:r>
            <a:r>
              <a:rPr lang="ru-RU" sz="2800" dirty="0" err="1" smtClean="0"/>
              <a:t>лунацию</a:t>
            </a:r>
            <a:r>
              <a:rPr lang="ru-RU" sz="2800" dirty="0" smtClean="0"/>
              <a:t> можно будет до 3-х раз просматривать все небо до 20 </a:t>
            </a:r>
            <a:r>
              <a:rPr lang="ru-RU" sz="2800" dirty="0" err="1" smtClean="0"/>
              <a:t>зв</a:t>
            </a:r>
            <a:r>
              <a:rPr lang="ru-RU" sz="2800" dirty="0" smtClean="0"/>
              <a:t>. вел., в промежутках обеспечивая покрытие до 18 и 19 </a:t>
            </a:r>
            <a:r>
              <a:rPr lang="ru-RU" sz="2800" dirty="0" err="1" smtClean="0"/>
              <a:t>зв</a:t>
            </a:r>
            <a:r>
              <a:rPr lang="ru-RU" sz="2800" dirty="0" smtClean="0"/>
              <a:t>. вел.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1" cy="939784"/>
          </a:xfrm>
        </p:spPr>
        <p:txBody>
          <a:bodyPr/>
          <a:lstStyle/>
          <a:p>
            <a:r>
              <a:rPr lang="ru-RU" sz="3400" b="1" dirty="0" smtClean="0"/>
              <a:t/>
            </a:r>
            <a:br>
              <a:rPr lang="ru-RU" sz="3400" b="1" dirty="0" smtClean="0"/>
            </a:br>
            <a:r>
              <a:rPr lang="ru-RU" sz="3400" b="1" dirty="0" smtClean="0"/>
              <a:t>Тестовые </a:t>
            </a:r>
            <a:r>
              <a:rPr lang="ru-RU" sz="3400" b="1" dirty="0" smtClean="0"/>
              <a:t>кампании по поиску астероидов и комет на средствах ЭОП-1 и </a:t>
            </a:r>
            <a:r>
              <a:rPr lang="ru-RU" sz="3400" b="1" dirty="0" smtClean="0"/>
              <a:t>ОЭС-65</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285720" y="1285860"/>
            <a:ext cx="8543956" cy="2214578"/>
          </a:xfrm>
        </p:spPr>
        <p:txBody>
          <a:bodyPr/>
          <a:lstStyle/>
          <a:p>
            <a:r>
              <a:rPr lang="ru-RU" sz="2800" dirty="0" smtClean="0"/>
              <a:t>Участвовали 40-см ЭОК-40 из состава ЭОП-1-1 в Кисловодске и ЭОП-1-2 в </a:t>
            </a:r>
            <a:r>
              <a:rPr lang="ru-RU" sz="2800" dirty="0" err="1" smtClean="0"/>
              <a:t>Бюракане</a:t>
            </a:r>
            <a:r>
              <a:rPr lang="ru-RU" sz="2800" dirty="0" smtClean="0"/>
              <a:t>, а также 65-см ОЭС-65 в Уссурийске</a:t>
            </a:r>
          </a:p>
          <a:p>
            <a:r>
              <a:rPr lang="ru-RU" sz="2800" dirty="0" smtClean="0"/>
              <a:t>Обнаружен 1 АСЗ , 2 кометы, более 100 астероидов главного пояса</a:t>
            </a:r>
            <a:endParaRPr lang="ru-RU" sz="2800" dirty="0"/>
          </a:p>
        </p:txBody>
      </p:sp>
      <p:pic>
        <p:nvPicPr>
          <p:cNvPr id="4" name="Рисунок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6446" y="4603557"/>
            <a:ext cx="3214710" cy="2130626"/>
          </a:xfrm>
          <a:prstGeom prst="rect">
            <a:avLst/>
          </a:prstGeom>
          <a:noFill/>
          <a:ln w="9525">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Рисунок 14"/>
          <p:cNvPicPr>
            <a:picLocks noChangeAspect="1"/>
          </p:cNvPicPr>
          <p:nvPr/>
        </p:nvPicPr>
        <p:blipFill>
          <a:blip r:embed="rId3" cstate="print">
            <a:extLst>
              <a:ext uri="{28A0092B-C50C-407E-A947-70E740481C1C}">
                <a14:useLocalDpi xmlns:a14="http://schemas.microsoft.com/office/drawing/2010/main" xmlns="" val="0"/>
              </a:ext>
            </a:extLst>
          </a:blip>
          <a:srcRect t="18382" b="31633"/>
          <a:stretch>
            <a:fillRect/>
          </a:stretch>
        </p:blipFill>
        <p:spPr bwMode="auto">
          <a:xfrm>
            <a:off x="71406" y="4572008"/>
            <a:ext cx="2786082" cy="208917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26" name="Рисунок 1" descr="C:\Documents and Settings\Admin\Рабочий стол\Новая папка (13)\image006.jpg"/>
          <p:cNvPicPr>
            <a:picLocks noChangeAspect="1" noChangeArrowheads="1"/>
          </p:cNvPicPr>
          <p:nvPr/>
        </p:nvPicPr>
        <p:blipFill>
          <a:blip r:embed="rId4" cstate="print"/>
          <a:srcRect/>
          <a:stretch>
            <a:fillRect/>
          </a:stretch>
        </p:blipFill>
        <p:spPr bwMode="auto">
          <a:xfrm>
            <a:off x="2928926" y="4572008"/>
            <a:ext cx="2786050" cy="2087965"/>
          </a:xfrm>
          <a:prstGeom prst="rect">
            <a:avLst/>
          </a:prstGeom>
          <a:noFill/>
          <a:ln w="9525">
            <a:noFill/>
            <a:miter lim="800000"/>
            <a:headEnd/>
            <a:tailEnd/>
          </a:ln>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844" y="3571876"/>
            <a:ext cx="3357586" cy="942569"/>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00892" y="3357562"/>
            <a:ext cx="1785950" cy="1210025"/>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29058" y="3429000"/>
            <a:ext cx="2214578" cy="1107289"/>
          </a:xfrm>
          <a:prstGeom prst="rect">
            <a:avLst/>
          </a:prstGeom>
        </p:spPr>
      </p:pic>
      <p:sp>
        <p:nvSpPr>
          <p:cNvPr id="11" name="TextBox 10"/>
          <p:cNvSpPr txBox="1"/>
          <p:nvPr/>
        </p:nvSpPr>
        <p:spPr>
          <a:xfrm>
            <a:off x="142844" y="3571876"/>
            <a:ext cx="1277914" cy="253916"/>
          </a:xfrm>
          <a:prstGeom prst="rect">
            <a:avLst/>
          </a:prstGeom>
          <a:noFill/>
        </p:spPr>
        <p:txBody>
          <a:bodyPr wrap="none" rtlCol="0">
            <a:spAutoFit/>
          </a:bodyPr>
          <a:lstStyle/>
          <a:p>
            <a:r>
              <a:rPr lang="en-US" sz="1050" dirty="0" smtClean="0">
                <a:solidFill>
                  <a:srgbClr val="FF0000"/>
                </a:solidFill>
              </a:rPr>
              <a:t>C/2012 S1 (ISON)</a:t>
            </a:r>
            <a:endParaRPr lang="ru-RU" sz="1050" dirty="0">
              <a:solidFill>
                <a:srgbClr val="FF0000"/>
              </a:solidFill>
            </a:endParaRPr>
          </a:p>
        </p:txBody>
      </p:sp>
      <p:sp>
        <p:nvSpPr>
          <p:cNvPr id="12" name="TextBox 11"/>
          <p:cNvSpPr txBox="1"/>
          <p:nvPr/>
        </p:nvSpPr>
        <p:spPr>
          <a:xfrm>
            <a:off x="3929058" y="4286256"/>
            <a:ext cx="1277914" cy="253916"/>
          </a:xfrm>
          <a:prstGeom prst="rect">
            <a:avLst/>
          </a:prstGeom>
          <a:noFill/>
        </p:spPr>
        <p:txBody>
          <a:bodyPr wrap="none" rtlCol="0">
            <a:spAutoFit/>
          </a:bodyPr>
          <a:lstStyle/>
          <a:p>
            <a:r>
              <a:rPr lang="en-US" sz="1050" dirty="0" smtClean="0">
                <a:solidFill>
                  <a:srgbClr val="FF0000"/>
                </a:solidFill>
              </a:rPr>
              <a:t>C/2012 S1 (ISON)</a:t>
            </a:r>
            <a:endParaRPr lang="ru-RU" sz="1050" dirty="0">
              <a:solidFill>
                <a:srgbClr val="FF0000"/>
              </a:solidFill>
            </a:endParaRPr>
          </a:p>
        </p:txBody>
      </p:sp>
      <p:sp>
        <p:nvSpPr>
          <p:cNvPr id="13" name="TextBox 12"/>
          <p:cNvSpPr txBox="1"/>
          <p:nvPr/>
        </p:nvSpPr>
        <p:spPr>
          <a:xfrm>
            <a:off x="7429520" y="3357562"/>
            <a:ext cx="1354858" cy="253916"/>
          </a:xfrm>
          <a:prstGeom prst="rect">
            <a:avLst/>
          </a:prstGeom>
          <a:noFill/>
        </p:spPr>
        <p:txBody>
          <a:bodyPr wrap="none" rtlCol="0">
            <a:spAutoFit/>
          </a:bodyPr>
          <a:lstStyle/>
          <a:p>
            <a:r>
              <a:rPr lang="en-US" sz="1050" dirty="0" smtClean="0">
                <a:solidFill>
                  <a:srgbClr val="FF0000"/>
                </a:solidFill>
              </a:rPr>
              <a:t>C/2013 V3 (</a:t>
            </a:r>
            <a:r>
              <a:rPr lang="en-US" sz="1050" dirty="0" err="1" smtClean="0">
                <a:solidFill>
                  <a:srgbClr val="FF0000"/>
                </a:solidFill>
              </a:rPr>
              <a:t>Nevski</a:t>
            </a:r>
            <a:r>
              <a:rPr lang="en-US" sz="1050" dirty="0" smtClean="0">
                <a:solidFill>
                  <a:srgbClr val="FF0000"/>
                </a:solidFill>
              </a:rPr>
              <a:t>)</a:t>
            </a:r>
            <a:endParaRPr lang="ru-RU" sz="105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4640"/>
            <a:ext cx="8229601" cy="725487"/>
          </a:xfrm>
        </p:spPr>
        <p:txBody>
          <a:bodyPr/>
          <a:lstStyle/>
          <a:p>
            <a:pPr eaLnBrk="1" hangingPunct="1"/>
            <a:r>
              <a:rPr lang="ru-RU" sz="3800" dirty="0" smtClean="0"/>
              <a:t>Что необходимо для реализации идеи</a:t>
            </a:r>
          </a:p>
        </p:txBody>
      </p:sp>
      <p:sp>
        <p:nvSpPr>
          <p:cNvPr id="7171" name="Содержимое 2"/>
          <p:cNvSpPr>
            <a:spLocks noGrp="1"/>
          </p:cNvSpPr>
          <p:nvPr>
            <p:ph idx="1"/>
          </p:nvPr>
        </p:nvSpPr>
        <p:spPr>
          <a:xfrm>
            <a:off x="457200" y="1000131"/>
            <a:ext cx="8229601" cy="5572125"/>
          </a:xfrm>
        </p:spPr>
        <p:txBody>
          <a:bodyPr/>
          <a:lstStyle/>
          <a:p>
            <a:pPr eaLnBrk="1" hangingPunct="1"/>
            <a:r>
              <a:rPr lang="ru-RU" sz="2800" dirty="0" smtClean="0"/>
              <a:t>Создание единого центра планирования наблюдений КО и АСЗ на ЭОП-1, ЭОП-2, ОЭК ОКМ и НСОИ АФН</a:t>
            </a:r>
          </a:p>
          <a:p>
            <a:pPr eaLnBrk="1" hangingPunct="1"/>
            <a:r>
              <a:rPr lang="ru-RU" sz="2800" dirty="0" smtClean="0"/>
              <a:t>Учет покрытия, выполненного проектом МАСТЕР – нужна обратная связь</a:t>
            </a:r>
          </a:p>
          <a:p>
            <a:pPr eaLnBrk="1" hangingPunct="1"/>
            <a:r>
              <a:rPr lang="ru-RU" sz="2800" dirty="0" smtClean="0"/>
              <a:t>Доработка программного обеспечения ЭОП, ОЭК ОКМ и АЗТ-33ВМ для обработки </a:t>
            </a:r>
            <a:r>
              <a:rPr lang="ru-RU" sz="2800" dirty="0" err="1" smtClean="0"/>
              <a:t>ПЗС-кадров</a:t>
            </a:r>
            <a:r>
              <a:rPr lang="ru-RU" sz="2800" dirty="0" smtClean="0"/>
              <a:t> астероидных обзоров</a:t>
            </a:r>
          </a:p>
          <a:p>
            <a:pPr eaLnBrk="1" hangingPunct="1"/>
            <a:r>
              <a:rPr lang="ru-RU" sz="2800" dirty="0" smtClean="0"/>
              <a:t>Обработка кадров полностью или частично может проводиться централизовано, в случае передачи кадров в Москву</a:t>
            </a:r>
          </a:p>
          <a:p>
            <a:pPr eaLnBrk="1" hangingPunct="1"/>
            <a:r>
              <a:rPr lang="ru-RU" sz="2800" dirty="0" smtClean="0"/>
              <a:t>Создание центра анализа получаемых измерений</a:t>
            </a:r>
          </a:p>
          <a:p>
            <a:pPr eaLnBrk="1" hangingPunct="1"/>
            <a:endParaRPr lang="ru-RU" dirty="0" smtClean="0"/>
          </a:p>
          <a:p>
            <a:pPr eaLnBrk="1" hangingPunct="1"/>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395288" y="333375"/>
            <a:ext cx="8424862" cy="1143000"/>
          </a:xfrm>
        </p:spPr>
        <p:txBody>
          <a:bodyPr/>
          <a:lstStyle/>
          <a:p>
            <a:r>
              <a:rPr lang="ru-RU" sz="2800" b="1" dirty="0" smtClean="0"/>
              <a:t>Основной класс инструментов малого и умеренного диаметра НСОИ АФН – система Гамильтона</a:t>
            </a:r>
            <a:endParaRPr lang="ru-RU" sz="2800" dirty="0" smtClean="0"/>
          </a:p>
        </p:txBody>
      </p:sp>
      <p:pic>
        <p:nvPicPr>
          <p:cNvPr id="7171" name="Picture 5"/>
          <p:cNvPicPr>
            <a:picLocks noChangeAspect="1" noChangeArrowheads="1"/>
          </p:cNvPicPr>
          <p:nvPr/>
        </p:nvPicPr>
        <p:blipFill>
          <a:blip r:embed="rId2" cstate="print"/>
          <a:srcRect/>
          <a:stretch>
            <a:fillRect/>
          </a:stretch>
        </p:blipFill>
        <p:spPr bwMode="auto">
          <a:xfrm>
            <a:off x="468313" y="1484316"/>
            <a:ext cx="8281987" cy="4537075"/>
          </a:xfrm>
          <a:prstGeom prst="rect">
            <a:avLst/>
          </a:prstGeom>
          <a:noFill/>
          <a:ln w="9525">
            <a:noFill/>
            <a:miter lim="800000"/>
            <a:headEnd/>
            <a:tailEnd/>
          </a:ln>
        </p:spPr>
      </p:pic>
      <p:sp>
        <p:nvSpPr>
          <p:cNvPr id="7172" name="Text Box 6"/>
          <p:cNvSpPr txBox="1">
            <a:spLocks noChangeArrowheads="1"/>
          </p:cNvSpPr>
          <p:nvPr/>
        </p:nvSpPr>
        <p:spPr bwMode="auto">
          <a:xfrm>
            <a:off x="111126" y="6072189"/>
            <a:ext cx="9032875" cy="707860"/>
          </a:xfrm>
          <a:prstGeom prst="rect">
            <a:avLst/>
          </a:prstGeom>
          <a:noFill/>
          <a:ln w="9525">
            <a:noFill/>
            <a:miter lim="800000"/>
            <a:headEnd/>
            <a:tailEnd/>
          </a:ln>
        </p:spPr>
        <p:txBody>
          <a:bodyPr lIns="91416" tIns="45707" rIns="91416" bIns="45707">
            <a:spAutoFit/>
          </a:bodyPr>
          <a:lstStyle/>
          <a:p>
            <a:r>
              <a:rPr lang="ru-RU" sz="2000" b="1" dirty="0"/>
              <a:t>В настоящее время в состав сети входят 22-65 см реализации, 1:2-1:3</a:t>
            </a:r>
          </a:p>
          <a:p>
            <a:r>
              <a:rPr lang="ru-RU" sz="2000" b="1" dirty="0"/>
              <a:t>Формат приёмников 37х37-50х50 мм, пиксель 9-24 мкм.</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28627" y="214315"/>
            <a:ext cx="8229601" cy="511175"/>
          </a:xfrm>
        </p:spPr>
        <p:txBody>
          <a:bodyPr/>
          <a:lstStyle/>
          <a:p>
            <a:pPr eaLnBrk="1" hangingPunct="1"/>
            <a:r>
              <a:rPr lang="ru-RU" sz="3800" dirty="0" smtClean="0"/>
              <a:t>Выводы</a:t>
            </a:r>
          </a:p>
        </p:txBody>
      </p:sp>
      <p:sp>
        <p:nvSpPr>
          <p:cNvPr id="8195" name="Содержимое 2"/>
          <p:cNvSpPr>
            <a:spLocks noGrp="1"/>
          </p:cNvSpPr>
          <p:nvPr>
            <p:ph idx="1"/>
          </p:nvPr>
        </p:nvSpPr>
        <p:spPr>
          <a:xfrm>
            <a:off x="142875" y="785814"/>
            <a:ext cx="8715375" cy="5715000"/>
          </a:xfrm>
        </p:spPr>
        <p:txBody>
          <a:bodyPr/>
          <a:lstStyle/>
          <a:p>
            <a:pPr eaLnBrk="1" hangingPunct="1"/>
            <a:r>
              <a:rPr lang="ru-RU" sz="2600" dirty="0" smtClean="0"/>
              <a:t>Ситуация с наземными телескопами существенно изменилась в лучшую сторону благодаря </a:t>
            </a:r>
            <a:r>
              <a:rPr lang="ru-RU" sz="2600" dirty="0" err="1" smtClean="0"/>
              <a:t>Роскосмосу</a:t>
            </a:r>
            <a:r>
              <a:rPr lang="ru-RU" sz="2600" dirty="0" smtClean="0"/>
              <a:t> и </a:t>
            </a:r>
            <a:r>
              <a:rPr lang="ru-RU" sz="2600" dirty="0" err="1" smtClean="0"/>
              <a:t>ЦНИИмаш</a:t>
            </a:r>
            <a:endParaRPr lang="ru-RU" sz="2600" dirty="0" smtClean="0"/>
          </a:p>
          <a:p>
            <a:pPr eaLnBrk="1" hangingPunct="1"/>
            <a:r>
              <a:rPr lang="ru-RU" sz="2600" dirty="0" smtClean="0"/>
              <a:t>В рамках ОКР «АСПОС ОКП» изготовлено несколько серий широкоугольных  телескопов и комплексов, подходящих для задач обнаружения опасных небесных тел и, в рамках новой ФКП планируются дополнительные заказы</a:t>
            </a:r>
          </a:p>
          <a:p>
            <a:pPr eaLnBrk="1" hangingPunct="1"/>
            <a:r>
              <a:rPr lang="ru-RU" sz="2600" dirty="0" smtClean="0"/>
              <a:t>Важно включить задачу обнаружения опасных небесных тел в тематику АСПОС ОКП</a:t>
            </a:r>
          </a:p>
          <a:p>
            <a:pPr eaLnBrk="1" hangingPunct="1"/>
            <a:r>
              <a:rPr lang="ru-RU" sz="2600" dirty="0" smtClean="0"/>
              <a:t>Необходимо создать центры планирования наблюдений АСЗ и обработки </a:t>
            </a:r>
            <a:r>
              <a:rPr lang="ru-RU" sz="2600" dirty="0" err="1" smtClean="0"/>
              <a:t>ПЗС-кадров</a:t>
            </a:r>
            <a:r>
              <a:rPr lang="ru-RU" sz="2600" dirty="0" smtClean="0"/>
              <a:t> и измерений</a:t>
            </a:r>
          </a:p>
          <a:p>
            <a:pPr eaLnBrk="1" hangingPunct="1"/>
            <a:r>
              <a:rPr lang="ru-RU" sz="2600" dirty="0" smtClean="0"/>
              <a:t>Тогда задача проведения нескольких полных обзоров неба за </a:t>
            </a:r>
            <a:r>
              <a:rPr lang="ru-RU" sz="2600" dirty="0" err="1" smtClean="0"/>
              <a:t>лунацию</a:t>
            </a:r>
            <a:r>
              <a:rPr lang="ru-RU" sz="2600" dirty="0" smtClean="0"/>
              <a:t> может быть решена</a:t>
            </a:r>
          </a:p>
          <a:p>
            <a:pPr eaLnBrk="1" hangingPunct="1">
              <a:buFont typeface="Arial" charset="0"/>
              <a:buNone/>
            </a:pPr>
            <a:endParaRPr lang="ru-RU"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a:xfrm>
            <a:off x="179388" y="44452"/>
            <a:ext cx="8748712" cy="1223962"/>
          </a:xfrm>
        </p:spPr>
        <p:txBody>
          <a:bodyPr/>
          <a:lstStyle/>
          <a:p>
            <a:pPr eaLnBrk="1" hangingPunct="1"/>
            <a:r>
              <a:rPr lang="ru-RU" sz="2800" b="1" dirty="0" smtClean="0">
                <a:latin typeface="Arial" charset="0"/>
              </a:rPr>
              <a:t> Важнейшие преимущества системы Гамильтона:</a:t>
            </a:r>
          </a:p>
        </p:txBody>
      </p:sp>
      <p:sp>
        <p:nvSpPr>
          <p:cNvPr id="8195" name="Содержимое 2"/>
          <p:cNvSpPr>
            <a:spLocks noGrp="1"/>
          </p:cNvSpPr>
          <p:nvPr>
            <p:ph idx="4294967295"/>
          </p:nvPr>
        </p:nvSpPr>
        <p:spPr>
          <a:xfrm>
            <a:off x="0" y="1341437"/>
            <a:ext cx="8964613" cy="4895850"/>
          </a:xfrm>
        </p:spPr>
        <p:txBody>
          <a:bodyPr/>
          <a:lstStyle/>
          <a:p>
            <a:pPr eaLnBrk="1" hangingPunct="1"/>
            <a:r>
              <a:rPr lang="ru-RU" sz="2000" b="1" dirty="0" smtClean="0">
                <a:latin typeface="Arial" charset="0"/>
              </a:rPr>
              <a:t>Среди </a:t>
            </a:r>
            <a:r>
              <a:rPr lang="ru-RU" sz="2000" b="1" dirty="0" err="1" smtClean="0">
                <a:latin typeface="Arial" charset="0"/>
              </a:rPr>
              <a:t>полноапертурных</a:t>
            </a:r>
            <a:r>
              <a:rPr lang="ru-RU" sz="2000" b="1" dirty="0" smtClean="0">
                <a:latin typeface="Arial" charset="0"/>
              </a:rPr>
              <a:t> катадиоптрических систем наилучшие массогабаритные характеристики – при размере </a:t>
            </a:r>
            <a:r>
              <a:rPr lang="ru-RU" sz="2000" b="1" dirty="0" err="1" smtClean="0">
                <a:latin typeface="Arial" charset="0"/>
              </a:rPr>
              <a:t>глвного</a:t>
            </a:r>
            <a:r>
              <a:rPr lang="ru-RU" sz="2000" b="1" dirty="0" smtClean="0">
                <a:latin typeface="Arial" charset="0"/>
              </a:rPr>
              <a:t> зеркала близком ко входному отверстию достигается большое </a:t>
            </a:r>
            <a:r>
              <a:rPr lang="ru-RU" sz="2000" b="1" dirty="0" err="1" smtClean="0">
                <a:latin typeface="Arial" charset="0"/>
              </a:rPr>
              <a:t>невиньетированное</a:t>
            </a:r>
            <a:r>
              <a:rPr lang="ru-RU" sz="2000" b="1" dirty="0" smtClean="0">
                <a:latin typeface="Arial" charset="0"/>
              </a:rPr>
              <a:t> поле.</a:t>
            </a:r>
            <a:endParaRPr lang="en-US" sz="2000" b="1" dirty="0" smtClean="0"/>
          </a:p>
          <a:p>
            <a:pPr eaLnBrk="1" hangingPunct="1"/>
            <a:r>
              <a:rPr lang="ru-RU" sz="2000" b="1" dirty="0" smtClean="0">
                <a:latin typeface="Arial" charset="0"/>
              </a:rPr>
              <a:t>По сравнению с системами без </a:t>
            </a:r>
            <a:r>
              <a:rPr lang="ru-RU" sz="2000" b="1" dirty="0" err="1" smtClean="0">
                <a:latin typeface="Arial" charset="0"/>
              </a:rPr>
              <a:t>полноапертурных</a:t>
            </a:r>
            <a:r>
              <a:rPr lang="ru-RU" sz="2000" b="1" dirty="0" smtClean="0">
                <a:latin typeface="Arial" charset="0"/>
              </a:rPr>
              <a:t> линзовых корректоров – меньшее экранирование и лучший аберрационный потенциал</a:t>
            </a:r>
            <a:endParaRPr lang="en-US" sz="2000" b="1" dirty="0" smtClean="0">
              <a:latin typeface="Arial" charset="0"/>
            </a:endParaRPr>
          </a:p>
          <a:p>
            <a:pPr eaLnBrk="1" hangingPunct="1"/>
            <a:r>
              <a:rPr lang="ru-RU" sz="2000" b="1" dirty="0" smtClean="0">
                <a:latin typeface="Arial" charset="0"/>
              </a:rPr>
              <a:t>Важнейшее перспективное преимущество для обзоров околоземного пространства – возможность работы на больших зенитных углах. Компенсация атмосферной дисперсии возможна путём управляемой </a:t>
            </a:r>
            <a:r>
              <a:rPr lang="ru-RU" sz="2000" b="1" dirty="0" err="1" smtClean="0">
                <a:latin typeface="Arial" charset="0"/>
              </a:rPr>
              <a:t>децентровки</a:t>
            </a:r>
            <a:r>
              <a:rPr lang="ru-RU" sz="2000" b="1" dirty="0" smtClean="0">
                <a:latin typeface="Arial" charset="0"/>
              </a:rPr>
              <a:t> входной линзы</a:t>
            </a:r>
            <a:endParaRPr lang="en-US" sz="2000" b="1" dirty="0" smtClean="0"/>
          </a:p>
          <a:p>
            <a:pPr eaLnBrk="1" hangingPunct="1"/>
            <a:r>
              <a:rPr lang="ru-RU" sz="2000" b="1" dirty="0" smtClean="0">
                <a:latin typeface="Arial" charset="0"/>
                <a:cs typeface="Arial" charset="0"/>
              </a:rPr>
              <a:t>Закрытая труба, защищённое покрытие ГЗ, возможно применение </a:t>
            </a:r>
            <a:r>
              <a:rPr lang="ru-RU" sz="2000" b="1" dirty="0" err="1" smtClean="0">
                <a:latin typeface="Arial" charset="0"/>
                <a:cs typeface="Arial" charset="0"/>
              </a:rPr>
              <a:t>высокоотражающих</a:t>
            </a:r>
            <a:r>
              <a:rPr lang="ru-RU" sz="2000" b="1" dirty="0" smtClean="0">
                <a:latin typeface="Arial" charset="0"/>
                <a:cs typeface="Arial" charset="0"/>
              </a:rPr>
              <a:t> нестойких покрытий (серебра).</a:t>
            </a:r>
            <a:endParaRPr lang="en-US" sz="2000" b="1" dirty="0" smtClean="0">
              <a:latin typeface="Arial" charset="0"/>
              <a:cs typeface="Arial" charset="0"/>
            </a:endParaRPr>
          </a:p>
          <a:p>
            <a:pPr eaLnBrk="1" hangingPunct="1">
              <a:buFont typeface="Arial" charset="0"/>
              <a:buNone/>
            </a:pPr>
            <a:endParaRPr lang="ru-RU" sz="2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txBox="1">
            <a:spLocks/>
          </p:cNvSpPr>
          <p:nvPr/>
        </p:nvSpPr>
        <p:spPr bwMode="auto">
          <a:xfrm>
            <a:off x="250477" y="116136"/>
            <a:ext cx="8643053" cy="1143334"/>
          </a:xfrm>
          <a:prstGeom prst="rect">
            <a:avLst/>
          </a:prstGeom>
          <a:noFill/>
          <a:ln w="9525">
            <a:noFill/>
            <a:miter lim="800000"/>
            <a:headEnd/>
            <a:tailEnd/>
          </a:ln>
        </p:spPr>
        <p:txBody>
          <a:bodyPr lIns="70987" tIns="35493" rIns="70987" bIns="35493"/>
          <a:lstStyle/>
          <a:p>
            <a:pPr marL="264939" indent="-264939" algn="ctr" eaLnBrk="0" hangingPunct="0"/>
            <a:r>
              <a:rPr lang="ru-RU" sz="2400" b="1" dirty="0"/>
              <a:t>65 1:2 система Гамильтона</a:t>
            </a:r>
            <a:endParaRPr lang="en-US" sz="2400" b="1" dirty="0"/>
          </a:p>
          <a:p>
            <a:pPr marL="264939" indent="-264939" algn="ctr" eaLnBrk="0" hangingPunct="0"/>
            <a:endParaRPr lang="ru-RU" sz="3500" b="1" dirty="0">
              <a:latin typeface="Calibri" pitchFamily="34" charset="0"/>
            </a:endParaRPr>
          </a:p>
        </p:txBody>
      </p:sp>
      <p:sp>
        <p:nvSpPr>
          <p:cNvPr id="3" name="Содержимое 2"/>
          <p:cNvSpPr txBox="1">
            <a:spLocks/>
          </p:cNvSpPr>
          <p:nvPr/>
        </p:nvSpPr>
        <p:spPr>
          <a:xfrm>
            <a:off x="499232" y="5144005"/>
            <a:ext cx="7931090" cy="1499749"/>
          </a:xfrm>
          <a:prstGeom prst="rect">
            <a:avLst/>
          </a:prstGeom>
        </p:spPr>
        <p:txBody>
          <a:bodyPr lIns="70991" tIns="35497" rIns="70991" bIns="35497">
            <a:normAutofit/>
          </a:bodyPr>
          <a:lstStyle/>
          <a:p>
            <a:pPr marL="266201" indent="-266201" eaLnBrk="0" hangingPunct="0">
              <a:spcBef>
                <a:spcPct val="20000"/>
              </a:spcBef>
              <a:defRPr/>
            </a:pPr>
            <a:r>
              <a:rPr lang="ru-RU" sz="2400" b="1" dirty="0">
                <a:latin typeface="Calibri" charset="-52"/>
              </a:rPr>
              <a:t>	</a:t>
            </a:r>
            <a:r>
              <a:rPr lang="ru-RU" b="1" dirty="0">
                <a:latin typeface="Calibri" charset="-52"/>
              </a:rPr>
              <a:t>Для работы с ФПУ </a:t>
            </a:r>
            <a:r>
              <a:rPr lang="en-US" b="1" dirty="0">
                <a:latin typeface="Calibri" charset="-52"/>
              </a:rPr>
              <a:t>Fairchild CCD486</a:t>
            </a:r>
            <a:r>
              <a:rPr lang="ru-RU" b="1" dirty="0">
                <a:latin typeface="Calibri" charset="-52"/>
              </a:rPr>
              <a:t>(61х61 мм) и </a:t>
            </a:r>
            <a:r>
              <a:rPr lang="en-US" b="1" dirty="0">
                <a:latin typeface="Calibri" charset="-52"/>
              </a:rPr>
              <a:t>Kodak KAF4301/4320</a:t>
            </a:r>
            <a:r>
              <a:rPr lang="ru-RU" b="1" dirty="0">
                <a:latin typeface="Calibri" charset="-52"/>
              </a:rPr>
              <a:t>(50х50 мм).  </a:t>
            </a:r>
          </a:p>
          <a:p>
            <a:pPr marL="266201" indent="-266201" eaLnBrk="0" hangingPunct="0">
              <a:spcBef>
                <a:spcPct val="20000"/>
              </a:spcBef>
              <a:defRPr/>
            </a:pPr>
            <a:r>
              <a:rPr lang="ru-RU" b="1" dirty="0">
                <a:latin typeface="Calibri" charset="-52"/>
              </a:rPr>
              <a:t>	Поле зрения</a:t>
            </a:r>
            <a:r>
              <a:rPr lang="en-US" b="1" dirty="0">
                <a:latin typeface="Calibri" charset="-52"/>
              </a:rPr>
              <a:t> </a:t>
            </a:r>
            <a:r>
              <a:rPr lang="ru-RU" b="1" dirty="0">
                <a:latin typeface="Calibri" charset="-52"/>
              </a:rPr>
              <a:t>до 2.8х2.8 градусов, с применяемым в настоящее время ФПУ 4301 2,2х2,2 градуса</a:t>
            </a:r>
          </a:p>
        </p:txBody>
      </p:sp>
      <p:pic>
        <p:nvPicPr>
          <p:cNvPr id="12292" name="Picture 6" descr="C:\Users\Алексей\Downloads\65-2l.BMP"/>
          <p:cNvPicPr>
            <a:picLocks noChangeAspect="1" noChangeArrowheads="1"/>
          </p:cNvPicPr>
          <p:nvPr/>
        </p:nvPicPr>
        <p:blipFill>
          <a:blip r:embed="rId2" cstate="print"/>
          <a:srcRect l="2174" t="17764" r="2174" b="18079"/>
          <a:stretch>
            <a:fillRect/>
          </a:stretch>
        </p:blipFill>
        <p:spPr bwMode="auto">
          <a:xfrm>
            <a:off x="214451" y="714836"/>
            <a:ext cx="8210729" cy="4142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txBox="1">
            <a:spLocks/>
          </p:cNvSpPr>
          <p:nvPr/>
        </p:nvSpPr>
        <p:spPr bwMode="auto">
          <a:xfrm>
            <a:off x="199011" y="2"/>
            <a:ext cx="8643053" cy="1143334"/>
          </a:xfrm>
          <a:prstGeom prst="rect">
            <a:avLst/>
          </a:prstGeom>
          <a:noFill/>
          <a:ln w="9525">
            <a:noFill/>
            <a:miter lim="800000"/>
            <a:headEnd/>
            <a:tailEnd/>
          </a:ln>
        </p:spPr>
        <p:txBody>
          <a:bodyPr lIns="70980" tIns="35490" rIns="70980" bIns="35490"/>
          <a:lstStyle/>
          <a:p>
            <a:pPr marL="264914" indent="-264914" algn="ctr" eaLnBrk="0" hangingPunct="0"/>
            <a:r>
              <a:rPr lang="ru-RU" sz="2400" b="1" dirty="0"/>
              <a:t>65 1:2 система Гамильтона</a:t>
            </a:r>
            <a:endParaRPr lang="en-US" sz="2400" b="1" dirty="0"/>
          </a:p>
          <a:p>
            <a:pPr marL="264914" indent="-264914" algn="ctr" eaLnBrk="0" hangingPunct="0"/>
            <a:endParaRPr lang="ru-RU" sz="3500" b="1" dirty="0">
              <a:latin typeface="Calibri" pitchFamily="34" charset="0"/>
            </a:endParaRPr>
          </a:p>
        </p:txBody>
      </p:sp>
      <p:pic>
        <p:nvPicPr>
          <p:cNvPr id="13315" name="Picture 8" descr="F:\IMG_4609.jpg"/>
          <p:cNvPicPr>
            <a:picLocks noChangeAspect="1" noChangeArrowheads="1"/>
          </p:cNvPicPr>
          <p:nvPr/>
        </p:nvPicPr>
        <p:blipFill>
          <a:blip r:embed="rId2" cstate="print"/>
          <a:srcRect r="7368"/>
          <a:stretch>
            <a:fillRect/>
          </a:stretch>
        </p:blipFill>
        <p:spPr bwMode="auto">
          <a:xfrm>
            <a:off x="653633" y="512598"/>
            <a:ext cx="7644590" cy="5486399"/>
          </a:xfrm>
          <a:prstGeom prst="rect">
            <a:avLst/>
          </a:prstGeom>
          <a:noFill/>
          <a:ln w="9525">
            <a:noFill/>
            <a:miter lim="800000"/>
            <a:headEnd/>
            <a:tailEnd/>
          </a:ln>
        </p:spPr>
      </p:pic>
      <p:sp>
        <p:nvSpPr>
          <p:cNvPr id="13316" name="TextBox 5"/>
          <p:cNvSpPr txBox="1">
            <a:spLocks noChangeArrowheads="1"/>
          </p:cNvSpPr>
          <p:nvPr/>
        </p:nvSpPr>
        <p:spPr bwMode="auto">
          <a:xfrm>
            <a:off x="653633" y="6071084"/>
            <a:ext cx="7500482" cy="625671"/>
          </a:xfrm>
          <a:prstGeom prst="rect">
            <a:avLst/>
          </a:prstGeom>
          <a:noFill/>
          <a:ln w="9525">
            <a:noFill/>
            <a:miter lim="800000"/>
            <a:headEnd/>
            <a:tailEnd/>
          </a:ln>
        </p:spPr>
        <p:txBody>
          <a:bodyPr lIns="70980" tIns="35490" rIns="70980" bIns="35490">
            <a:spAutoFit/>
          </a:bodyPr>
          <a:lstStyle/>
          <a:p>
            <a:r>
              <a:rPr lang="ru-RU"/>
              <a:t>Головной инструмент серии готовится к отправке в Уссурийск в цеху ООО «Сантел-М», Москва.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0828" y="115888"/>
            <a:ext cx="8642350" cy="1143000"/>
          </a:xfrm>
          <a:prstGeom prst="rect">
            <a:avLst/>
          </a:prstGeom>
        </p:spPr>
        <p:txBody>
          <a:bodyPr lIns="91416" tIns="45707" rIns="91416" bIns="45707"/>
          <a:lstStyle/>
          <a:p>
            <a:pPr marL="342802" indent="-342802" algn="ctr" eaLnBrk="0" hangingPunct="0"/>
            <a:r>
              <a:rPr lang="ru-RU" sz="3200" b="1" dirty="0" smtClean="0">
                <a:latin typeface="Calibri" charset="-52"/>
              </a:rPr>
              <a:t> Перспективная </a:t>
            </a:r>
            <a:r>
              <a:rPr lang="ru-RU" sz="3200" b="1" dirty="0" smtClean="0"/>
              <a:t>65 </a:t>
            </a:r>
            <a:r>
              <a:rPr lang="ru-RU" sz="3200" b="1" dirty="0"/>
              <a:t>1:1.7 система Гамильтона</a:t>
            </a:r>
            <a:endParaRPr lang="en-US" sz="3200" b="1" dirty="0"/>
          </a:p>
          <a:p>
            <a:pPr marL="342802" indent="-342802" algn="ctr" eaLnBrk="0" hangingPunct="0"/>
            <a:endParaRPr lang="ru-RU" sz="4400" b="1" dirty="0">
              <a:latin typeface="Calibri" charset="-52"/>
            </a:endParaRPr>
          </a:p>
        </p:txBody>
      </p:sp>
      <p:sp>
        <p:nvSpPr>
          <p:cNvPr id="3" name="Содержимое 2"/>
          <p:cNvSpPr txBox="1">
            <a:spLocks/>
          </p:cNvSpPr>
          <p:nvPr/>
        </p:nvSpPr>
        <p:spPr>
          <a:xfrm>
            <a:off x="1547816" y="5516562"/>
            <a:ext cx="6192838" cy="647700"/>
          </a:xfrm>
          <a:prstGeom prst="rect">
            <a:avLst/>
          </a:prstGeom>
        </p:spPr>
        <p:txBody>
          <a:bodyPr lIns="91416" tIns="45707" rIns="91416" bIns="45707">
            <a:normAutofit fontScale="55000" lnSpcReduction="20000"/>
          </a:bodyPr>
          <a:lstStyle/>
          <a:p>
            <a:pPr marL="342802" indent="-342802" eaLnBrk="0" hangingPunct="0">
              <a:spcBef>
                <a:spcPct val="20000"/>
              </a:spcBef>
            </a:pPr>
            <a:r>
              <a:rPr lang="ru-RU" sz="3200" b="1" dirty="0" smtClean="0">
                <a:latin typeface="Calibri" charset="-52"/>
              </a:rPr>
              <a:t>	Для </a:t>
            </a:r>
            <a:r>
              <a:rPr lang="ru-RU" sz="3200" b="1" dirty="0">
                <a:latin typeface="Calibri" charset="-52"/>
              </a:rPr>
              <a:t>работы с ФПУ </a:t>
            </a:r>
            <a:r>
              <a:rPr lang="en-US" sz="3200" b="1" dirty="0">
                <a:latin typeface="Calibri" charset="-52"/>
              </a:rPr>
              <a:t>STA-1600</a:t>
            </a:r>
            <a:r>
              <a:rPr lang="ru-RU" sz="3200" b="1" dirty="0">
                <a:latin typeface="Calibri" charset="-52"/>
              </a:rPr>
              <a:t>,  поле зрения </a:t>
            </a:r>
            <a:r>
              <a:rPr lang="ru-RU" sz="3200" b="1" dirty="0" smtClean="0">
                <a:latin typeface="Calibri" charset="-52"/>
              </a:rPr>
              <a:t>5х5 градусов</a:t>
            </a:r>
          </a:p>
          <a:p>
            <a:pPr marL="342802" indent="-342802" eaLnBrk="0" hangingPunct="0">
              <a:spcBef>
                <a:spcPct val="20000"/>
              </a:spcBef>
            </a:pPr>
            <a:r>
              <a:rPr lang="ru-RU" sz="3200" b="1" dirty="0" smtClean="0">
                <a:latin typeface="Calibri" charset="-52"/>
              </a:rPr>
              <a:t>	С ФПУ 61х61 мм поле зрения  3,1х3,1 градуса. </a:t>
            </a:r>
            <a:endParaRPr lang="ru-RU" sz="3200" b="1" dirty="0">
              <a:latin typeface="Calibri" charset="-52"/>
            </a:endParaRPr>
          </a:p>
        </p:txBody>
      </p:sp>
      <p:pic>
        <p:nvPicPr>
          <p:cNvPr id="53252" name="Picture 4" descr="65f"/>
          <p:cNvPicPr>
            <a:picLocks noChangeAspect="1" noChangeArrowheads="1"/>
          </p:cNvPicPr>
          <p:nvPr/>
        </p:nvPicPr>
        <p:blipFill>
          <a:blip r:embed="rId2" cstate="print"/>
          <a:srcRect l="972" t="19080" r="2260" b="21100"/>
          <a:stretch>
            <a:fillRect/>
          </a:stretch>
        </p:blipFill>
        <p:spPr bwMode="auto">
          <a:xfrm>
            <a:off x="179388" y="1196975"/>
            <a:ext cx="8604250" cy="40036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2" name="Picture 8"/>
          <p:cNvPicPr>
            <a:picLocks noChangeAspect="1" noChangeArrowheads="1"/>
          </p:cNvPicPr>
          <p:nvPr/>
        </p:nvPicPr>
        <p:blipFill>
          <a:blip r:embed="rId2" cstate="print"/>
          <a:srcRect l="15372" t="37265" r="15533" b="29501"/>
          <a:stretch>
            <a:fillRect/>
          </a:stretch>
        </p:blipFill>
        <p:spPr bwMode="auto">
          <a:xfrm>
            <a:off x="1835150" y="2708275"/>
            <a:ext cx="5614988" cy="2160588"/>
          </a:xfrm>
          <a:prstGeom prst="rect">
            <a:avLst/>
          </a:prstGeom>
          <a:noFill/>
          <a:ln w="9525">
            <a:noFill/>
            <a:miter lim="800000"/>
            <a:headEnd/>
            <a:tailEnd/>
          </a:ln>
          <a:effectLst/>
        </p:spPr>
      </p:pic>
      <p:sp>
        <p:nvSpPr>
          <p:cNvPr id="62475" name="Rectangle 11"/>
          <p:cNvSpPr>
            <a:spLocks noChangeArrowheads="1"/>
          </p:cNvSpPr>
          <p:nvPr/>
        </p:nvSpPr>
        <p:spPr bwMode="auto">
          <a:xfrm>
            <a:off x="7308853" y="3500441"/>
            <a:ext cx="1008063" cy="576261"/>
          </a:xfrm>
          <a:prstGeom prst="rect">
            <a:avLst/>
          </a:prstGeom>
          <a:solidFill>
            <a:schemeClr val="accent1"/>
          </a:solidFill>
          <a:ln w="9525">
            <a:solidFill>
              <a:schemeClr val="tx1"/>
            </a:solidFill>
            <a:miter lim="800000"/>
            <a:headEnd/>
            <a:tailEnd/>
          </a:ln>
          <a:effectLst/>
        </p:spPr>
        <p:txBody>
          <a:bodyPr wrap="none" lIns="91416" tIns="45707" rIns="91416" bIns="45707" anchor="ctr"/>
          <a:lstStyle/>
          <a:p>
            <a:endParaRPr lang="ru-RU"/>
          </a:p>
        </p:txBody>
      </p:sp>
      <p:sp>
        <p:nvSpPr>
          <p:cNvPr id="2" name="Заголовок 1"/>
          <p:cNvSpPr txBox="1">
            <a:spLocks/>
          </p:cNvSpPr>
          <p:nvPr/>
        </p:nvSpPr>
        <p:spPr>
          <a:xfrm>
            <a:off x="250828" y="115888"/>
            <a:ext cx="8642350" cy="1143000"/>
          </a:xfrm>
          <a:prstGeom prst="rect">
            <a:avLst/>
          </a:prstGeom>
        </p:spPr>
        <p:txBody>
          <a:bodyPr lIns="91416" tIns="45707" rIns="91416" bIns="45707"/>
          <a:lstStyle/>
          <a:p>
            <a:pPr marL="342802" indent="-342802" algn="ctr" eaLnBrk="0" hangingPunct="0"/>
            <a:r>
              <a:rPr lang="ru-RU" sz="3200" b="1" dirty="0" smtClean="0"/>
              <a:t>65 </a:t>
            </a:r>
            <a:r>
              <a:rPr lang="ru-RU" sz="3200" b="1" dirty="0"/>
              <a:t>1:1.7 система Гамильтона</a:t>
            </a:r>
            <a:endParaRPr lang="en-US" sz="3200" b="1" dirty="0"/>
          </a:p>
          <a:p>
            <a:pPr marL="342802" indent="-342802" algn="ctr" eaLnBrk="0" hangingPunct="0"/>
            <a:endParaRPr lang="ru-RU" sz="4400" b="1" dirty="0">
              <a:latin typeface="Calibri" charset="-52"/>
            </a:endParaRPr>
          </a:p>
        </p:txBody>
      </p:sp>
      <p:sp>
        <p:nvSpPr>
          <p:cNvPr id="62470" name="Text Box 6"/>
          <p:cNvSpPr txBox="1">
            <a:spLocks noChangeArrowheads="1"/>
          </p:cNvSpPr>
          <p:nvPr/>
        </p:nvSpPr>
        <p:spPr bwMode="auto">
          <a:xfrm>
            <a:off x="3" y="4868866"/>
            <a:ext cx="9144000" cy="1200302"/>
          </a:xfrm>
          <a:prstGeom prst="rect">
            <a:avLst/>
          </a:prstGeom>
          <a:noFill/>
          <a:ln w="9525">
            <a:noFill/>
            <a:miter lim="800000"/>
            <a:headEnd/>
            <a:tailEnd/>
          </a:ln>
          <a:effectLst/>
        </p:spPr>
        <p:txBody>
          <a:bodyPr lIns="91416" tIns="45707" rIns="91416" bIns="45707">
            <a:spAutoFit/>
          </a:bodyPr>
          <a:lstStyle/>
          <a:p>
            <a:r>
              <a:rPr lang="ru-RU" b="1" dirty="0"/>
              <a:t>Благодаря меньшему экранированию и меньшему количеству зеркал по сочетанию эквивалентной апертуры и поля зрения является аналогом </a:t>
            </a:r>
            <a:r>
              <a:rPr lang="ru-RU" b="1" dirty="0" smtClean="0"/>
              <a:t>телескопа Сова-75О комплекса «Прицел», но </a:t>
            </a:r>
            <a:r>
              <a:rPr lang="ru-RU" b="1" dirty="0"/>
              <a:t>обладает существенно меньшими габаритами, массой (250 против 557 кг) и стоимостью.</a:t>
            </a:r>
          </a:p>
        </p:txBody>
      </p:sp>
      <p:sp>
        <p:nvSpPr>
          <p:cNvPr id="62471" name="Text Box 7"/>
          <p:cNvSpPr txBox="1">
            <a:spLocks noChangeArrowheads="1"/>
          </p:cNvSpPr>
          <p:nvPr/>
        </p:nvSpPr>
        <p:spPr bwMode="auto">
          <a:xfrm>
            <a:off x="3" y="6035675"/>
            <a:ext cx="9144000" cy="830970"/>
          </a:xfrm>
          <a:prstGeom prst="rect">
            <a:avLst/>
          </a:prstGeom>
          <a:noFill/>
          <a:ln w="9525">
            <a:noFill/>
            <a:miter lim="800000"/>
            <a:headEnd/>
            <a:tailEnd/>
          </a:ln>
          <a:effectLst/>
        </p:spPr>
        <p:txBody>
          <a:bodyPr lIns="91416" tIns="45707" rIns="91416" bIns="45707">
            <a:spAutoFit/>
          </a:bodyPr>
          <a:lstStyle/>
          <a:p>
            <a:pPr marL="342802" indent="-342802" eaLnBrk="0" hangingPunct="0">
              <a:spcBef>
                <a:spcPct val="20000"/>
              </a:spcBef>
            </a:pPr>
            <a:r>
              <a:rPr lang="ru-RU" sz="1200" dirty="0"/>
              <a:t>*</a:t>
            </a:r>
            <a:r>
              <a:rPr lang="en-US" sz="1200" dirty="0"/>
              <a:t>I. </a:t>
            </a:r>
            <a:r>
              <a:rPr lang="en-US" sz="1200" dirty="0" err="1"/>
              <a:t>Tarasenko</a:t>
            </a:r>
            <a:r>
              <a:rPr lang="en-US" sz="1200" dirty="0"/>
              <a:t>, V. </a:t>
            </a:r>
            <a:r>
              <a:rPr lang="en-US" sz="1200" dirty="0" err="1"/>
              <a:t>Terebizh</a:t>
            </a:r>
            <a:r>
              <a:rPr lang="en-US" sz="1200" dirty="0"/>
              <a:t>, S. </a:t>
            </a:r>
            <a:r>
              <a:rPr lang="en-US" sz="1200" dirty="0" err="1"/>
              <a:t>Markelov</a:t>
            </a:r>
            <a:r>
              <a:rPr lang="ru-RU" sz="1200" dirty="0"/>
              <a:t> </a:t>
            </a:r>
            <a:r>
              <a:rPr lang="en-US" sz="1200" dirty="0"/>
              <a:t>Some Issues of Creation of Wide-Field Telescopes for Monitoring Satellites and Space Debris in High Earth Orbits</a:t>
            </a:r>
            <a:r>
              <a:rPr lang="ru-RU" sz="1200" dirty="0"/>
              <a:t>. </a:t>
            </a:r>
            <a:r>
              <a:rPr lang="en-US" sz="1200" dirty="0"/>
              <a:t>Eighth US/Russian Space Surveillance Workshop</a:t>
            </a:r>
            <a:r>
              <a:rPr lang="ru-RU" sz="1200" dirty="0"/>
              <a:t> </a:t>
            </a:r>
            <a:r>
              <a:rPr lang="en-US" sz="1200" dirty="0"/>
              <a:t>Maui Hawaii</a:t>
            </a:r>
            <a:r>
              <a:rPr lang="ru-RU" sz="1200" dirty="0"/>
              <a:t> </a:t>
            </a:r>
            <a:r>
              <a:rPr lang="en-US" sz="1200" dirty="0"/>
              <a:t>April 18 - 23,</a:t>
            </a:r>
            <a:r>
              <a:rPr lang="ru-RU" sz="1200" dirty="0"/>
              <a:t> </a:t>
            </a:r>
            <a:r>
              <a:rPr lang="en-US" sz="1200" dirty="0"/>
              <a:t>2010</a:t>
            </a:r>
            <a:r>
              <a:rPr lang="ru-RU" sz="1200" dirty="0"/>
              <a:t>. </a:t>
            </a:r>
            <a:r>
              <a:rPr lang="en-US" sz="1200" dirty="0">
                <a:hlinkClick r:id="rId3"/>
              </a:rPr>
              <a:t>http://www.amostech.com/ssw/papers.cfm</a:t>
            </a:r>
            <a:endParaRPr lang="ru-RU" sz="1200" dirty="0"/>
          </a:p>
          <a:p>
            <a:pPr marL="342802" indent="-342802"/>
            <a:endParaRPr lang="ru-RU" sz="1200" dirty="0"/>
          </a:p>
        </p:txBody>
      </p:sp>
      <p:pic>
        <p:nvPicPr>
          <p:cNvPr id="62473" name="Picture 9" descr="65fb"/>
          <p:cNvPicPr>
            <a:picLocks noChangeAspect="1" noChangeArrowheads="1"/>
          </p:cNvPicPr>
          <p:nvPr/>
        </p:nvPicPr>
        <p:blipFill>
          <a:blip r:embed="rId4" cstate="print"/>
          <a:srcRect l="4796" t="29265" r="2260" b="29994"/>
          <a:stretch>
            <a:fillRect/>
          </a:stretch>
        </p:blipFill>
        <p:spPr bwMode="auto">
          <a:xfrm>
            <a:off x="2195516" y="1052515"/>
            <a:ext cx="5040312" cy="1662113"/>
          </a:xfrm>
          <a:prstGeom prst="rect">
            <a:avLst/>
          </a:prstGeom>
          <a:noFill/>
        </p:spPr>
      </p:pic>
      <p:sp>
        <p:nvSpPr>
          <p:cNvPr id="62474" name="Text Box 10"/>
          <p:cNvSpPr txBox="1">
            <a:spLocks noChangeArrowheads="1"/>
          </p:cNvSpPr>
          <p:nvPr/>
        </p:nvSpPr>
        <p:spPr bwMode="auto">
          <a:xfrm>
            <a:off x="7380292" y="3573464"/>
            <a:ext cx="1296987" cy="369306"/>
          </a:xfrm>
          <a:prstGeom prst="rect">
            <a:avLst/>
          </a:prstGeom>
          <a:noFill/>
          <a:ln w="9525">
            <a:noFill/>
            <a:miter lim="800000"/>
            <a:headEnd/>
            <a:tailEnd/>
          </a:ln>
          <a:effectLst/>
        </p:spPr>
        <p:txBody>
          <a:bodyPr lIns="91416" tIns="45707" rIns="91416" bIns="45707">
            <a:spAutoFit/>
          </a:bodyPr>
          <a:lstStyle/>
          <a:p>
            <a:pPr>
              <a:spcBef>
                <a:spcPct val="50000"/>
              </a:spcBef>
            </a:pPr>
            <a:r>
              <a:rPr lang="ru-RU"/>
              <a:t>ФПУ</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txBox="1">
            <a:spLocks/>
          </p:cNvSpPr>
          <p:nvPr/>
        </p:nvSpPr>
        <p:spPr bwMode="auto">
          <a:xfrm>
            <a:off x="501650" y="0"/>
            <a:ext cx="8642350" cy="1143000"/>
          </a:xfrm>
          <a:prstGeom prst="rect">
            <a:avLst/>
          </a:prstGeom>
          <a:noFill/>
          <a:ln w="9525">
            <a:noFill/>
            <a:miter lim="800000"/>
            <a:headEnd/>
            <a:tailEnd/>
          </a:ln>
        </p:spPr>
        <p:txBody>
          <a:bodyPr lIns="91416" tIns="45707" rIns="91416" bIns="45707"/>
          <a:lstStyle/>
          <a:p>
            <a:pPr algn="ctr" eaLnBrk="0" hangingPunct="0"/>
            <a:r>
              <a:rPr lang="ru-RU" sz="2400" b="1" dirty="0" smtClean="0"/>
              <a:t>Перспективная 40 </a:t>
            </a:r>
            <a:r>
              <a:rPr lang="ru-RU" sz="2400" b="1" dirty="0"/>
              <a:t>см 1:1.25 система </a:t>
            </a:r>
            <a:r>
              <a:rPr lang="ru-RU" sz="2400" b="1" dirty="0" err="1"/>
              <a:t>Зоннефельда</a:t>
            </a:r>
            <a:endParaRPr lang="ru-RU" sz="2400" b="1" dirty="0"/>
          </a:p>
        </p:txBody>
      </p:sp>
      <p:sp>
        <p:nvSpPr>
          <p:cNvPr id="3" name="Содержимое 2"/>
          <p:cNvSpPr txBox="1">
            <a:spLocks/>
          </p:cNvSpPr>
          <p:nvPr/>
        </p:nvSpPr>
        <p:spPr>
          <a:xfrm>
            <a:off x="-214310" y="5357814"/>
            <a:ext cx="9358313" cy="1500186"/>
          </a:xfrm>
          <a:prstGeom prst="rect">
            <a:avLst/>
          </a:prstGeom>
        </p:spPr>
        <p:txBody>
          <a:bodyPr lIns="91416" tIns="45707" rIns="91416" bIns="45707">
            <a:normAutofit fontScale="77500" lnSpcReduction="20000"/>
          </a:bodyPr>
          <a:lstStyle/>
          <a:p>
            <a:pPr marL="342802" indent="-342802" eaLnBrk="0" hangingPunct="0">
              <a:spcBef>
                <a:spcPct val="20000"/>
              </a:spcBef>
              <a:defRPr/>
            </a:pPr>
            <a:r>
              <a:rPr lang="ru-RU" sz="3200" b="1" dirty="0">
                <a:latin typeface="Calibri" charset="-52"/>
              </a:rPr>
              <a:t>	</a:t>
            </a:r>
            <a:r>
              <a:rPr lang="ru-RU" sz="2400" b="1" dirty="0" err="1">
                <a:latin typeface="Calibri" charset="-52"/>
              </a:rPr>
              <a:t>Сверхсветосильный</a:t>
            </a:r>
            <a:r>
              <a:rPr lang="ru-RU" sz="2400" b="1" dirty="0">
                <a:latin typeface="Calibri" charset="-52"/>
              </a:rPr>
              <a:t> инструмент для наблюдений низкоорбитальных объектов и быстрых обзоров неба.</a:t>
            </a:r>
          </a:p>
          <a:p>
            <a:pPr marL="342802" indent="-342802" eaLnBrk="0" hangingPunct="0">
              <a:spcBef>
                <a:spcPct val="20000"/>
              </a:spcBef>
              <a:defRPr/>
            </a:pPr>
            <a:r>
              <a:rPr lang="ru-RU" sz="2400" b="1" dirty="0">
                <a:latin typeface="Calibri" charset="-52"/>
              </a:rPr>
              <a:t>	Поле зрения 5,7х5,7 градуса на ФПУ </a:t>
            </a:r>
            <a:r>
              <a:rPr lang="en-US" sz="2400" b="1" dirty="0">
                <a:latin typeface="Calibri" charset="-52"/>
              </a:rPr>
              <a:t>Kodak KAF 4301/4320.</a:t>
            </a:r>
            <a:endParaRPr lang="ru-RU" sz="2400" b="1" dirty="0">
              <a:latin typeface="Calibri" charset="-52"/>
            </a:endParaRPr>
          </a:p>
          <a:p>
            <a:pPr marL="342802" indent="-342802" eaLnBrk="0" hangingPunct="0">
              <a:spcBef>
                <a:spcPct val="20000"/>
              </a:spcBef>
              <a:defRPr/>
            </a:pPr>
            <a:r>
              <a:rPr lang="ru-RU" sz="2400" b="1" dirty="0">
                <a:latin typeface="Calibri" charset="-52"/>
              </a:rPr>
              <a:t>	Применение ФПУ 61х61 мм 4096х4096х15мкм пикселей даёт поле зрения 7х7 градусов.</a:t>
            </a:r>
          </a:p>
          <a:p>
            <a:pPr marL="342802" indent="-342802" eaLnBrk="0" hangingPunct="0">
              <a:spcBef>
                <a:spcPct val="20000"/>
              </a:spcBef>
              <a:defRPr/>
            </a:pPr>
            <a:endParaRPr lang="en-US" sz="2400" b="1" dirty="0">
              <a:latin typeface="Calibri" charset="-52"/>
            </a:endParaRPr>
          </a:p>
        </p:txBody>
      </p:sp>
      <p:pic>
        <p:nvPicPr>
          <p:cNvPr id="30724" name="Picture 5"/>
          <p:cNvPicPr>
            <a:picLocks noChangeAspect="1" noChangeArrowheads="1"/>
          </p:cNvPicPr>
          <p:nvPr/>
        </p:nvPicPr>
        <p:blipFill>
          <a:blip r:embed="rId2" cstate="print"/>
          <a:srcRect/>
          <a:stretch>
            <a:fillRect/>
          </a:stretch>
        </p:blipFill>
        <p:spPr bwMode="auto">
          <a:xfrm>
            <a:off x="1285878" y="642942"/>
            <a:ext cx="6288088"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287340" y="285728"/>
            <a:ext cx="8856664" cy="633412"/>
          </a:xfrm>
        </p:spPr>
        <p:txBody>
          <a:bodyPr/>
          <a:lstStyle/>
          <a:p>
            <a:r>
              <a:rPr lang="ru-RU" sz="3200" b="1" dirty="0" smtClean="0">
                <a:latin typeface="Arial" charset="0"/>
              </a:rPr>
              <a:t>Модернизация крупных существующих инструментов:</a:t>
            </a:r>
            <a:endParaRPr lang="ru-RU" b="1" dirty="0" smtClean="0">
              <a:latin typeface="Arial" charset="0"/>
            </a:endParaRPr>
          </a:p>
        </p:txBody>
      </p:sp>
      <p:sp>
        <p:nvSpPr>
          <p:cNvPr id="28675" name="Содержимое 2"/>
          <p:cNvSpPr>
            <a:spLocks noGrp="1"/>
          </p:cNvSpPr>
          <p:nvPr>
            <p:ph idx="1"/>
          </p:nvPr>
        </p:nvSpPr>
        <p:spPr>
          <a:xfrm>
            <a:off x="457200" y="1052515"/>
            <a:ext cx="8229601" cy="5545138"/>
          </a:xfrm>
        </p:spPr>
        <p:txBody>
          <a:bodyPr/>
          <a:lstStyle/>
          <a:p>
            <a:pPr marL="609425" indent="-609425">
              <a:buFont typeface="Arial" charset="0"/>
              <a:buAutoNum type="arabicPeriod"/>
            </a:pPr>
            <a:r>
              <a:rPr lang="ru-RU" sz="2200" b="1" dirty="0" smtClean="0">
                <a:latin typeface="Arial" charset="0"/>
              </a:rPr>
              <a:t>Телескопы, удовлетворяющие по основным параметрам, но обладающие искривлённой фокальной поверхностью – камеры Шмидта и родственные им концентрические системы </a:t>
            </a:r>
            <a:r>
              <a:rPr lang="ru-RU" sz="2200" b="1" dirty="0" err="1" smtClean="0">
                <a:latin typeface="Arial" charset="0"/>
              </a:rPr>
              <a:t>Астродар</a:t>
            </a:r>
            <a:r>
              <a:rPr lang="ru-RU" sz="2200" b="1" dirty="0" smtClean="0">
                <a:latin typeface="Arial" charset="0"/>
              </a:rPr>
              <a:t> (ВАУ), а также камеры </a:t>
            </a:r>
            <a:r>
              <a:rPr lang="ru-RU" sz="2200" b="1" dirty="0" err="1" smtClean="0">
                <a:latin typeface="Arial" charset="0"/>
              </a:rPr>
              <a:t>Максутова</a:t>
            </a:r>
            <a:r>
              <a:rPr lang="ru-RU" sz="2200" b="1" dirty="0" smtClean="0">
                <a:latin typeface="Arial" charset="0"/>
              </a:rPr>
              <a:t>.</a:t>
            </a:r>
          </a:p>
          <a:p>
            <a:pPr marL="609425" indent="-609425">
              <a:buFont typeface="Arial" charset="0"/>
              <a:buAutoNum type="arabicPeriod" startAt="2"/>
            </a:pPr>
            <a:r>
              <a:rPr lang="ru-RU" sz="2200" b="1" dirty="0" smtClean="0">
                <a:latin typeface="Arial" charset="0"/>
              </a:rPr>
              <a:t>Телескопы, требующие коррекции полевых аберраций – главные фокусы рефлекторов с параболическими и гиперболическими зеркалами (классические астрофизические рефлекторы и телескопы </a:t>
            </a:r>
            <a:r>
              <a:rPr lang="ru-RU" sz="2200" b="1" dirty="0" err="1" smtClean="0">
                <a:latin typeface="Arial" charset="0"/>
              </a:rPr>
              <a:t>Ричи-Кретьена</a:t>
            </a:r>
            <a:r>
              <a:rPr lang="ru-RU" sz="2200" b="1" dirty="0" smtClean="0">
                <a:latin typeface="Arial" charset="0"/>
              </a:rPr>
              <a:t>).</a:t>
            </a:r>
          </a:p>
          <a:p>
            <a:pPr marL="609425" indent="-609425">
              <a:buFont typeface="Arial" charset="0"/>
              <a:buAutoNum type="arabicPeriod" startAt="2"/>
            </a:pPr>
            <a:r>
              <a:rPr lang="ru-RU" sz="2200" b="1" dirty="0" smtClean="0">
                <a:latin typeface="Arial" charset="0"/>
              </a:rPr>
              <a:t>Телескопы, требующие как изменения относительного отверстия, так и коррекции полевых аберраций – рефлекторы с </a:t>
            </a:r>
            <a:r>
              <a:rPr lang="ru-RU" sz="2200" b="1" dirty="0" err="1" smtClean="0">
                <a:latin typeface="Arial" charset="0"/>
              </a:rPr>
              <a:t>кассегреновским</a:t>
            </a:r>
            <a:r>
              <a:rPr lang="ru-RU" sz="2200" b="1" dirty="0" smtClean="0">
                <a:latin typeface="Arial" charset="0"/>
              </a:rPr>
              <a:t> фокусом или системы первичного фокуса с чрезмерно большим для ряда задач фокусным расстоянием</a:t>
            </a:r>
            <a:r>
              <a:rPr lang="en-US" sz="2200" b="1" dirty="0" smtClean="0">
                <a:latin typeface="Arial" charset="0"/>
              </a:rPr>
              <a:t>.</a:t>
            </a:r>
            <a:endParaRPr lang="ru-RU" sz="2200" b="1"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1034</Words>
  <Application>Microsoft Office PowerPoint</Application>
  <PresentationFormat>Экран (4:3)</PresentationFormat>
  <Paragraphs>86</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Концепция применения существующих оптических средств Роскосмоса для наблюдений опасных околоземных космических объектов, возможности их модернизации и создания перспективных оптических инструментов. </vt:lpstr>
      <vt:lpstr>Основной класс инструментов малого и умеренного диаметра НСОИ АФН – система Гамильтона</vt:lpstr>
      <vt:lpstr> Важнейшие преимущества системы Гамильтона:</vt:lpstr>
      <vt:lpstr>Слайд 4</vt:lpstr>
      <vt:lpstr>Слайд 5</vt:lpstr>
      <vt:lpstr>Слайд 6</vt:lpstr>
      <vt:lpstr>Слайд 7</vt:lpstr>
      <vt:lpstr>Слайд 8</vt:lpstr>
      <vt:lpstr>Модернизация крупных существующих инструментов:</vt:lpstr>
      <vt:lpstr>Полеспрямитель для Бюраканского Шмидта, обеспечивающий работу с ПЗС-матрицей STA-1600.</vt:lpstr>
      <vt:lpstr>Зеркально-линзовый редуктор для ЗТА 2,6 м.</vt:lpstr>
      <vt:lpstr>Малоапертурные катадиоптрические широкопольные телескопы высокой светосилы с фокусом Кассегрена (Genon, Genon MAX)</vt:lpstr>
      <vt:lpstr>VT-78a* (В.Ю.Теребиж)</vt:lpstr>
      <vt:lpstr>Слайд 14</vt:lpstr>
      <vt:lpstr>Возможности ЭОП-1/ЭОП-2 по наблюдению астероидов и комет</vt:lpstr>
      <vt:lpstr>Задача покрытия всего неба за 2 ночи до 20 зв. вел. может быть реализована</vt:lpstr>
      <vt:lpstr>Совмещение наблюдений КО и АСЗ</vt:lpstr>
      <vt:lpstr> Тестовые кампании по поиску астероидов и комет на средствах ЭОП-1 и ОЭС-65 </vt:lpstr>
      <vt:lpstr>Что необходимо для реализации идеи</vt:lpstr>
      <vt:lpstr>Выводы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42</cp:revision>
  <dcterms:created xsi:type="dcterms:W3CDTF">2015-03-22T17:06:57Z</dcterms:created>
  <dcterms:modified xsi:type="dcterms:W3CDTF">2015-03-26T07:16:57Z</dcterms:modified>
</cp:coreProperties>
</file>