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1"/>
  </p:notesMasterIdLst>
  <p:sldIdLst>
    <p:sldId id="256" r:id="rId2"/>
    <p:sldId id="284" r:id="rId3"/>
    <p:sldId id="325" r:id="rId4"/>
    <p:sldId id="326" r:id="rId5"/>
    <p:sldId id="327" r:id="rId6"/>
    <p:sldId id="286" r:id="rId7"/>
    <p:sldId id="287" r:id="rId8"/>
    <p:sldId id="315" r:id="rId9"/>
    <p:sldId id="314" r:id="rId10"/>
    <p:sldId id="322" r:id="rId11"/>
    <p:sldId id="319" r:id="rId12"/>
    <p:sldId id="320" r:id="rId13"/>
    <p:sldId id="318" r:id="rId14"/>
    <p:sldId id="321" r:id="rId15"/>
    <p:sldId id="328" r:id="rId16"/>
    <p:sldId id="305" r:id="rId17"/>
    <p:sldId id="288" r:id="rId18"/>
    <p:sldId id="289" r:id="rId19"/>
    <p:sldId id="323" r:id="rId20"/>
    <p:sldId id="324" r:id="rId21"/>
    <p:sldId id="290" r:id="rId22"/>
    <p:sldId id="316" r:id="rId23"/>
    <p:sldId id="317" r:id="rId24"/>
    <p:sldId id="267" r:id="rId25"/>
    <p:sldId id="299" r:id="rId26"/>
    <p:sldId id="330" r:id="rId27"/>
    <p:sldId id="331" r:id="rId28"/>
    <p:sldId id="329" r:id="rId29"/>
    <p:sldId id="270" r:id="rId30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pos="431" userDrawn="1">
          <p15:clr>
            <a:srgbClr val="A4A3A4"/>
          </p15:clr>
        </p15:guide>
        <p15:guide id="2" orient="horz" pos="663" userDrawn="1">
          <p15:clr>
            <a:srgbClr val="A4A3A4"/>
          </p15:clr>
        </p15:guide>
        <p15:guide id="3" orient="horz" pos="2523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pos="2880" userDrawn="1">
          <p15:clr>
            <a:srgbClr val="A4A3A4"/>
          </p15:clr>
        </p15:guide>
        <p15:guide id="7" orient="horz" pos="3521" userDrawn="1">
          <p15:clr>
            <a:srgbClr val="A4A3A4"/>
          </p15:clr>
        </p15:guide>
        <p15:guide id="8" orient="horz" pos="52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E8E8F6"/>
    <a:srgbClr val="CDCDEC"/>
    <a:srgbClr val="E6E6E6"/>
    <a:srgbClr val="0084D1"/>
    <a:srgbClr val="A5A5E9"/>
    <a:srgbClr val="FFFF00"/>
    <a:srgbClr val="ADADEB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0" autoAdjust="0"/>
    <p:restoredTop sz="94660"/>
  </p:normalViewPr>
  <p:slideViewPr>
    <p:cSldViewPr snapToObjects="1">
      <p:cViewPr varScale="1">
        <p:scale>
          <a:sx n="87" d="100"/>
          <a:sy n="87" d="100"/>
        </p:scale>
        <p:origin x="1434" y="90"/>
      </p:cViewPr>
      <p:guideLst>
        <p:guide pos="431"/>
        <p:guide orient="horz" pos="663"/>
        <p:guide orient="horz" pos="2523"/>
        <p:guide pos="5511"/>
        <p:guide pos="2880"/>
        <p:guide orient="horz" pos="3521"/>
        <p:guide orient="horz" pos="527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8444280605f889/Conferences/&#1040;&#1050;&#1054;%20&#1069;&#1082;&#1089;&#1087;&#1077;&#1088;&#1090;&#1085;&#1072;&#1103;%20&#1075;&#1088;&#1091;&#1087;&#1087;&#1072;%202015/Sta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8444280605f889/Conferences/&#1040;&#1050;&#1054;%20&#1069;&#1082;&#1089;&#1087;&#1077;&#1088;&#1090;&#1085;&#1072;&#1103;%20&#1075;&#1088;&#1091;&#1087;&#1087;&#1072;%202015/Stat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8444280605f889/Conferences/&#1040;&#1050;&#1054;%20&#1069;&#1082;&#1089;&#1087;&#1077;&#1088;&#1090;&#1085;&#1072;&#1103;%20&#1075;&#1088;&#1091;&#1087;&#1087;&#1072;%202015/Stat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d.docs.live.net/9a8444280605f889/Conferences/&#1040;&#1050;&#1054;%20&#1069;&#1082;&#1089;&#1087;&#1077;&#1088;&#1090;&#1085;&#1072;&#1103;%20&#1075;&#1088;&#1091;&#1087;&#1087;&#1072;%202015/Stat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>
                <a:solidFill>
                  <a:srgbClr val="FF0000"/>
                </a:solidFill>
              </a:rPr>
              <a:t>Количество измерений за 2011</a:t>
            </a:r>
            <a:r>
              <a:rPr lang="ru-RU" sz="1800" baseline="0">
                <a:solidFill>
                  <a:srgbClr val="FF0000"/>
                </a:solidFill>
              </a:rPr>
              <a:t> год</a:t>
            </a:r>
            <a:endParaRPr lang="ru-RU" sz="1800">
              <a:solidFill>
                <a:srgbClr val="FF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6036443955316296"/>
                  <c:y val="-0.2096218251425419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9.689989456291094E-2"/>
                  <c:y val="0.1160485924311057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[Stats.xlsx]Лист1!$A$2:$A$4</c:f>
              <c:strCache>
                <c:ptCount val="3"/>
                <c:pt idx="0">
                  <c:v>НСОИ АФН</c:v>
                </c:pt>
                <c:pt idx="1">
                  <c:v>МАСТЕР</c:v>
                </c:pt>
                <c:pt idx="2">
                  <c:v>Прочие</c:v>
                </c:pt>
              </c:strCache>
            </c:strRef>
          </c:cat>
          <c:val>
            <c:numRef>
              <c:f>[Stats.xlsx]Лист1!$B$2:$B$4</c:f>
              <c:numCache>
                <c:formatCode>General</c:formatCode>
                <c:ptCount val="3"/>
                <c:pt idx="0">
                  <c:v>188581</c:v>
                </c:pt>
                <c:pt idx="1">
                  <c:v>55</c:v>
                </c:pt>
                <c:pt idx="2">
                  <c:v>28999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Количество измерений за 2014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solidFill>
              <a:srgbClr val="FF000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0"/>
            </a:effectLst>
            <a:scene3d>
              <a:camera prst="orthographicFront"/>
              <a:lightRig rig="threePt" dir="t"/>
            </a:scene3d>
            <a:sp3d/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0"/>
              </a:effectLst>
              <a:scene3d>
                <a:camera prst="orthographicFront"/>
                <a:lightRig rig="threePt" dir="t"/>
              </a:scene3d>
              <a:sp3d/>
            </c:spPr>
          </c:dPt>
          <c:dLbls>
            <c:dLbl>
              <c:idx val="0"/>
              <c:layout>
                <c:manualLayout>
                  <c:x val="-0.22308346098675971"/>
                  <c:y val="-7.737016364718350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5643879503922092"/>
                  <c:y val="3.49214145574263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68094061511866E-2"/>
                  <c:y val="0.1224618446138384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[Stats.xlsx]Лист1!$A$2:$A$4</c:f>
              <c:strCache>
                <c:ptCount val="3"/>
                <c:pt idx="0">
                  <c:v>НСОИ АФН</c:v>
                </c:pt>
                <c:pt idx="1">
                  <c:v>МАСТЕР</c:v>
                </c:pt>
                <c:pt idx="2">
                  <c:v>Прочие</c:v>
                </c:pt>
              </c:strCache>
            </c:strRef>
          </c:cat>
          <c:val>
            <c:numRef>
              <c:f>[Stats.xlsx]Лист1!$C$2:$C$4</c:f>
              <c:numCache>
                <c:formatCode>General</c:formatCode>
                <c:ptCount val="3"/>
                <c:pt idx="0">
                  <c:v>136291</c:v>
                </c:pt>
                <c:pt idx="1">
                  <c:v>38420</c:v>
                </c:pt>
                <c:pt idx="2">
                  <c:v>24212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u="none" strike="noStrike" kern="1200" spc="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Количество </a:t>
            </a:r>
            <a:r>
              <a:rPr lang="ru-RU" sz="1800" b="0" i="0" u="none" strike="noStrike" kern="1200" spc="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открытий за 201</a:t>
            </a:r>
            <a:r>
              <a:rPr lang="en-US" sz="1800" b="0" i="0" u="none" strike="noStrike" kern="1200" spc="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1</a:t>
            </a:r>
            <a:r>
              <a:rPr lang="ru-RU" sz="1800" b="0" i="0" u="none" strike="noStrike" kern="1200" spc="0" baseline="0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800" b="0" i="0" u="none" strike="noStrike" kern="1200" spc="0" baseline="0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8119748148272469"/>
                  <c:y val="-0.1291392945116096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0.13118879794689106"/>
                  <c:y val="0.1385507492306476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[Stats.xlsx]Лист1!$A$2:$A$4</c:f>
              <c:strCache>
                <c:ptCount val="3"/>
                <c:pt idx="0">
                  <c:v>НСОИ АФН</c:v>
                </c:pt>
                <c:pt idx="1">
                  <c:v>МАСТЕР</c:v>
                </c:pt>
                <c:pt idx="2">
                  <c:v>Прочие</c:v>
                </c:pt>
              </c:strCache>
            </c:strRef>
          </c:cat>
          <c:val>
            <c:numRef>
              <c:f>[Stats.xlsx]Лист1!$F$2:$F$4</c:f>
              <c:numCache>
                <c:formatCode>General</c:formatCode>
                <c:ptCount val="3"/>
                <c:pt idx="0">
                  <c:v>840</c:v>
                </c:pt>
                <c:pt idx="1">
                  <c:v>2</c:v>
                </c:pt>
                <c:pt idx="2">
                  <c:v>273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ru-RU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defRPr>
            </a:pPr>
            <a:r>
              <a:rPr lang="ru-RU" sz="1800" b="0" i="0" u="none" strike="noStrike" kern="1200" spc="0" baseline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Количество открытий за 2014 год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ru-RU" sz="1800" b="0" i="0" u="none" strike="noStrike" kern="1200" spc="0" baseline="0">
              <a:solidFill>
                <a:srgbClr val="FF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spPr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-0.14399436810675942"/>
                  <c:y val="0.129155251736905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1.1906167979002624E-2"/>
                  <c:y val="-4.82954326300535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4133420822397302E-2"/>
                  <c:y val="2.4703140239030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19745844269466317"/>
                  <c:y val="-0.1542762683006122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[Stats.xlsx]Лист1!$E$2:$E$5</c:f>
              <c:strCache>
                <c:ptCount val="4"/>
                <c:pt idx="0">
                  <c:v>НСОИ АФН</c:v>
                </c:pt>
                <c:pt idx="1">
                  <c:v>МАСТЕР</c:v>
                </c:pt>
                <c:pt idx="2">
                  <c:v>Прочие</c:v>
                </c:pt>
                <c:pt idx="3">
                  <c:v>Обсерватория Елена</c:v>
                </c:pt>
              </c:strCache>
            </c:strRef>
          </c:cat>
          <c:val>
            <c:numRef>
              <c:f>[Stats.xlsx]Лист1!$G$2:$G$5</c:f>
              <c:numCache>
                <c:formatCode>General</c:formatCode>
                <c:ptCount val="4"/>
                <c:pt idx="0">
                  <c:v>139</c:v>
                </c:pt>
                <c:pt idx="1">
                  <c:v>4</c:v>
                </c:pt>
                <c:pt idx="2">
                  <c:v>1</c:v>
                </c:pt>
                <c:pt idx="3">
                  <c:v>351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33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0" name="AutoShape 1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1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-11798300" y="-11796713"/>
            <a:ext cx="11780837" cy="1247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67350" cy="409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16817302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69550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4831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876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7459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251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04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1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59168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3533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9013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5387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3503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5588" y="-11796713"/>
            <a:ext cx="16648113" cy="12487276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0050" cy="410845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4455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440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6063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-14224000" y="-11796713"/>
            <a:ext cx="16632238" cy="12474576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509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126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81072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6122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536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427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6165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4224000" y="-11796713"/>
            <a:ext cx="16637000" cy="124793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741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2113" cy="4100513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altLang="ru-RU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425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86F33-C0FA-4B18-B893-0A00594565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386278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03A7C0-73FE-44CA-B8C6-09C9F77CA26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88950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5113" y="128588"/>
            <a:ext cx="2052637" cy="5978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5513" cy="5978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64C47-E282-449D-A2B0-AB9F89DF753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991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4E789-3D76-462D-9C1C-E66F9DA999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484064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52AAC-3105-4311-8876-275953D2FF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370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38675" y="1600200"/>
            <a:ext cx="4029075" cy="45069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909DA-2B35-4DF1-A4C1-2E5FF20798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9487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C4791-7FA6-4992-8322-56EA6A84A88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972625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0AB46-E698-4338-85F0-F504FAD6B8B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051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430BA-4B2E-4445-AC36-D4D71EE0352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35978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FB58F-9B85-4EDB-8E02-DDE0BD28AFA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251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F1E882-B546-44E5-A7DD-18FFD337169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595865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0550" cy="1433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0550" cy="4506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 smtClean="0"/>
              <a:t>Для правки структуры щелкните мышью</a:t>
            </a:r>
          </a:p>
          <a:p>
            <a:pPr lvl="1"/>
            <a:r>
              <a:rPr lang="en-GB" altLang="ru-RU" smtClean="0"/>
              <a:t>Второй уровень структуры</a:t>
            </a:r>
          </a:p>
          <a:p>
            <a:pPr lvl="2"/>
            <a:r>
              <a:rPr lang="en-GB" altLang="ru-RU" smtClean="0"/>
              <a:t>Третий уровень структуры</a:t>
            </a:r>
          </a:p>
          <a:p>
            <a:pPr lvl="3"/>
            <a:r>
              <a:rPr lang="en-GB" altLang="ru-RU" smtClean="0"/>
              <a:t>Четвёртый уровень структуры</a:t>
            </a:r>
          </a:p>
          <a:p>
            <a:pPr lvl="4"/>
            <a:r>
              <a:rPr lang="en-GB" altLang="ru-RU" smtClean="0"/>
              <a:t>Пятый уровень структуры</a:t>
            </a:r>
          </a:p>
          <a:p>
            <a:pPr lvl="4"/>
            <a:r>
              <a:rPr lang="en-GB" altLang="ru-RU" smtClean="0"/>
              <a:t>Шестой уровень структуры</a:t>
            </a:r>
          </a:p>
          <a:p>
            <a:pPr lvl="4"/>
            <a:r>
              <a:rPr lang="en-GB" altLang="ru-RU" smtClean="0"/>
              <a:t>Седьмой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4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2D012C89-11A1-42B6-9337-82D84AD96A9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Arial Unicode MS" pitchFamily="34" charset="-128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ea typeface="Arial Unicode MS" pitchFamily="34" charset="-128"/>
          <a:cs typeface="Arial Unicode MS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Arial Unicode MS" pitchFamily="34" charset="-128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Arial Unicode MS" pitchFamily="34" charset="-128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Arial Unicode MS" pitchFamily="34" charset="-128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Arial Unicode MS" pitchFamily="34" charset="-128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7.jp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1340768"/>
            <a:ext cx="9144000" cy="2802948"/>
          </a:xfrm>
          <a:prstGeom prst="rect">
            <a:avLst/>
          </a:prstGeom>
          <a:noFill/>
          <a:ln>
            <a:noFill/>
          </a:ln>
          <a:effectLst/>
        </p:spPr>
        <p:txBody>
          <a:bodyPr lIns="90000" tIns="46800" rIns="90000" bIns="4680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SzPct val="100000"/>
              <a:defRPr/>
            </a:pPr>
            <a:r>
              <a:rPr lang="en-US" alt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	</a:t>
            </a:r>
            <a:r>
              <a:rPr lang="ru-RU" alt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Поиск и обнаружение малых тел Солнечной системы,</a:t>
            </a:r>
          </a:p>
          <a:p>
            <a:pPr algn="ctr" eaLnBrk="1" hangingPunct="1">
              <a:spcBef>
                <a:spcPct val="0"/>
              </a:spcBef>
              <a:buSzPct val="100000"/>
              <a:defRPr/>
            </a:pPr>
            <a:r>
              <a:rPr lang="ru-RU" alt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телескопами сети НСОИ АФН</a:t>
            </a:r>
            <a:r>
              <a:rPr lang="en-US" alt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/ISON</a:t>
            </a:r>
            <a:r>
              <a:rPr lang="ru-RU" alt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  <a:endParaRPr lang="en-US" altLang="ru-RU" sz="3600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SzPct val="100000"/>
              <a:defRPr/>
            </a:pPr>
            <a:r>
              <a:rPr lang="ru-RU" altLang="ru-RU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Текущее состояние и планы на будущее</a:t>
            </a:r>
            <a:endParaRPr lang="en-US" alt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 eaLnBrk="1" hangingPunct="1">
              <a:spcBef>
                <a:spcPct val="0"/>
              </a:spcBef>
              <a:buSzPct val="100000"/>
              <a:defRPr/>
            </a:pPr>
            <a:r>
              <a:rPr lang="ru-RU" alt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en-US" altLang="ru-RU" b="1" spc="50" dirty="0" smtClean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3434556" y="5886450"/>
            <a:ext cx="2274888" cy="647700"/>
            <a:chOff x="3191574" y="5886450"/>
            <a:chExt cx="2274888" cy="647700"/>
          </a:xfrm>
        </p:grpSpPr>
        <p:pic>
          <p:nvPicPr>
            <p:cNvPr id="307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7324" y="5886450"/>
              <a:ext cx="719138" cy="611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1574" y="5886450"/>
              <a:ext cx="120491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4" name="Прямоугольник 3"/>
          <p:cNvSpPr/>
          <p:nvPr/>
        </p:nvSpPr>
        <p:spPr>
          <a:xfrm>
            <a:off x="0" y="4329702"/>
            <a:ext cx="9144000" cy="738664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Л. </a:t>
            </a:r>
            <a:r>
              <a:rPr lang="ru-RU" altLang="ru-RU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Еленин</a:t>
            </a:r>
            <a:r>
              <a:rPr lang="en-US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,</a:t>
            </a:r>
            <a:r>
              <a:rPr lang="ru-RU" alt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И</a:t>
            </a:r>
            <a:r>
              <a:rPr lang="ru-RU" alt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. Молотов</a:t>
            </a:r>
            <a:r>
              <a:rPr lang="en-US" altLang="ru-RU" b="1" spc="50" baseline="3000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endParaRPr lang="en-US" altLang="ru-RU" sz="1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Институт </a:t>
            </a:r>
            <a:r>
              <a:rPr lang="ru-RU" altLang="ru-RU" sz="1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прикладной математики им М.В. Келдыша </a:t>
            </a:r>
            <a:r>
              <a:rPr lang="ru-RU" altLang="ru-RU" sz="1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  <a:cs typeface="Arial" charset="0"/>
              </a:rPr>
              <a:t>РАН</a:t>
            </a:r>
            <a:endParaRPr lang="en-US" altLang="ru-RU" sz="1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февраль 2015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2000" b="1" dirty="0" smtClean="0">
                <a:solidFill>
                  <a:srgbClr val="002060"/>
                </a:solidFill>
              </a:rPr>
              <a:t>ORI-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40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4</a:t>
            </a:r>
            <a:r>
              <a:rPr lang="en-US" altLang="ru-RU" sz="1800" dirty="0" smtClean="0">
                <a:solidFill>
                  <a:srgbClr val="002060"/>
                </a:solidFill>
              </a:rPr>
              <a:t>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920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f/2.3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ML09000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137’x137’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2.67</a:t>
            </a:r>
            <a:r>
              <a:rPr lang="en-US" altLang="ru-RU" sz="1800" dirty="0">
                <a:solidFill>
                  <a:srgbClr val="002060"/>
                </a:solidFill>
              </a:rPr>
              <a:t>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BVRI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Обзорные телескопы. </a:t>
            </a:r>
            <a:r>
              <a:rPr lang="en-US" altLang="ru-RU" sz="2800" dirty="0" smtClean="0">
                <a:solidFill>
                  <a:srgbClr val="FF0000"/>
                </a:solidFill>
              </a:rPr>
              <a:t>ISON-</a:t>
            </a:r>
            <a:r>
              <a:rPr lang="en-US" altLang="ru-RU" sz="2800" dirty="0" err="1" smtClean="0">
                <a:solidFill>
                  <a:srgbClr val="FF0000"/>
                </a:solidFill>
              </a:rPr>
              <a:t>Byurakan</a:t>
            </a:r>
            <a:r>
              <a:rPr lang="ru-RU" altLang="ru-RU" sz="2800" dirty="0" smtClean="0">
                <a:solidFill>
                  <a:srgbClr val="FF0000"/>
                </a:solidFill>
              </a:rPr>
              <a:t> (</a:t>
            </a:r>
            <a:r>
              <a:rPr lang="en-US" altLang="ru-RU" sz="2800" dirty="0" smtClean="0">
                <a:solidFill>
                  <a:srgbClr val="FF0000"/>
                </a:solidFill>
              </a:rPr>
              <a:t>L96)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161" y="4019344"/>
            <a:ext cx="3241266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29"/>
          <a:stretch/>
        </p:blipFill>
        <p:spPr>
          <a:xfrm rot="16200000">
            <a:off x="-64924" y="1820641"/>
            <a:ext cx="4751260" cy="324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9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1650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запуск планируется на </a:t>
            </a:r>
            <a:r>
              <a:rPr lang="ru-RU" altLang="ru-RU" sz="1800" dirty="0" smtClean="0">
                <a:solidFill>
                  <a:srgbClr val="002060"/>
                </a:solidFill>
              </a:rPr>
              <a:t>лето 2015 </a:t>
            </a:r>
            <a:r>
              <a:rPr lang="ru-RU" altLang="ru-RU" sz="1800" dirty="0">
                <a:solidFill>
                  <a:srgbClr val="002060"/>
                </a:solidFill>
              </a:rPr>
              <a:t>года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2000" b="1" dirty="0" smtClean="0">
                <a:solidFill>
                  <a:srgbClr val="002060"/>
                </a:solidFill>
              </a:rPr>
              <a:t>ASA 16” </a:t>
            </a:r>
            <a:r>
              <a:rPr lang="en-US" altLang="ru-RU" sz="2000" b="1" dirty="0" err="1" smtClean="0">
                <a:solidFill>
                  <a:srgbClr val="002060"/>
                </a:solidFill>
              </a:rPr>
              <a:t>Deltagraph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400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en-US" altLang="ru-RU" sz="1800" dirty="0">
                <a:solidFill>
                  <a:srgbClr val="002060"/>
                </a:solidFill>
              </a:rPr>
              <a:t>9</a:t>
            </a:r>
            <a:r>
              <a:rPr lang="en-US" altLang="ru-RU" sz="1800" dirty="0" smtClean="0">
                <a:solidFill>
                  <a:srgbClr val="002060"/>
                </a:solidFill>
              </a:rPr>
              <a:t>60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f/2.4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PL16803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132’x132’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1.93”/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нет</a:t>
            </a:r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Реализуемые проекты. </a:t>
            </a:r>
            <a:r>
              <a:rPr lang="en-US" altLang="ru-RU" sz="2800" dirty="0" smtClean="0">
                <a:solidFill>
                  <a:srgbClr val="FF0000"/>
                </a:solidFill>
              </a:rPr>
              <a:t>ISON-Siding Spring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" t="1027" r="1096" b="695"/>
          <a:stretch/>
        </p:blipFill>
        <p:spPr>
          <a:xfrm>
            <a:off x="685781" y="1062817"/>
            <a:ext cx="3594145" cy="488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2" r="3287"/>
          <a:stretch/>
        </p:blipFill>
        <p:spPr>
          <a:xfrm>
            <a:off x="4932041" y="4025900"/>
            <a:ext cx="3816424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10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477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запуск планируется на </a:t>
            </a:r>
            <a:r>
              <a:rPr lang="ru-RU" altLang="ru-RU" sz="1800" dirty="0" smtClean="0">
                <a:solidFill>
                  <a:srgbClr val="002060"/>
                </a:solidFill>
              </a:rPr>
              <a:t>лето 2015 </a:t>
            </a:r>
            <a:r>
              <a:rPr lang="ru-RU" altLang="ru-RU" sz="1800" dirty="0">
                <a:solidFill>
                  <a:srgbClr val="002060"/>
                </a:solidFill>
              </a:rPr>
              <a:t>года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</a:rPr>
              <a:t>Астросиб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RC-510 +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корректор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510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1377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f/2.</a:t>
            </a:r>
            <a:r>
              <a:rPr lang="ru-RU" altLang="ru-RU" sz="1800" dirty="0" smtClean="0">
                <a:solidFill>
                  <a:srgbClr val="002060"/>
                </a:solidFill>
              </a:rPr>
              <a:t>7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PL</a:t>
            </a:r>
            <a:r>
              <a:rPr lang="ru-RU" altLang="ru-RU" sz="1800" dirty="0" smtClean="0">
                <a:solidFill>
                  <a:srgbClr val="002060"/>
                </a:solidFill>
              </a:rPr>
              <a:t>4301</a:t>
            </a:r>
            <a:r>
              <a:rPr lang="en-US" altLang="ru-RU" sz="1800" dirty="0" smtClean="0">
                <a:solidFill>
                  <a:srgbClr val="002060"/>
                </a:solidFill>
              </a:rPr>
              <a:t>E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125’x125’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3.6”/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нет</a:t>
            </a:r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Реализуемые проекты. </a:t>
            </a:r>
            <a:r>
              <a:rPr lang="en-US" altLang="ru-RU" sz="2800" dirty="0" smtClean="0">
                <a:solidFill>
                  <a:srgbClr val="FF0000"/>
                </a:solidFill>
              </a:rPr>
              <a:t>ISON-</a:t>
            </a:r>
            <a:r>
              <a:rPr lang="en-US" altLang="ru-RU" sz="2800" dirty="0" err="1" smtClean="0">
                <a:solidFill>
                  <a:srgbClr val="FF0000"/>
                </a:solidFill>
              </a:rPr>
              <a:t>Mezmai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653" y="1065010"/>
            <a:ext cx="3244458" cy="48816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0"/>
          <a:stretch/>
        </p:blipFill>
        <p:spPr>
          <a:xfrm>
            <a:off x="4938794" y="4025900"/>
            <a:ext cx="3809670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11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575510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sz="2800" dirty="0" smtClean="0">
                <a:solidFill>
                  <a:srgbClr val="FF0000"/>
                </a:solidFill>
              </a:rPr>
              <a:t>Телескопы сопровождения</a:t>
            </a:r>
            <a:r>
              <a:rPr lang="en-US" altLang="ru-RU" sz="2800" dirty="0" smtClean="0">
                <a:solidFill>
                  <a:srgbClr val="FF0000"/>
                </a:solidFill>
              </a:rPr>
              <a:t>. ISON-</a:t>
            </a:r>
            <a:r>
              <a:rPr lang="en-US" altLang="ru-RU" sz="2800" dirty="0" err="1" smtClean="0">
                <a:solidFill>
                  <a:srgbClr val="FF0000"/>
                </a:solidFill>
              </a:rPr>
              <a:t>Hureltogoot</a:t>
            </a:r>
            <a:r>
              <a:rPr lang="en-US" altLang="ru-RU" sz="2800" dirty="0" smtClean="0">
                <a:solidFill>
                  <a:srgbClr val="FF0000"/>
                </a:solidFill>
              </a:rPr>
              <a:t> (O75)</a:t>
            </a:r>
            <a:endParaRPr lang="en-US" alt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28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февраль 2014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2000" b="1" dirty="0" smtClean="0">
                <a:solidFill>
                  <a:srgbClr val="002060"/>
                </a:solidFill>
              </a:rPr>
              <a:t>ORI-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40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4</a:t>
            </a:r>
            <a:r>
              <a:rPr lang="en-US" altLang="ru-RU" sz="1800" dirty="0" smtClean="0">
                <a:solidFill>
                  <a:srgbClr val="002060"/>
                </a:solidFill>
              </a:rPr>
              <a:t>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920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f/2.3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ML09000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137’x137’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2.67</a:t>
            </a:r>
            <a:r>
              <a:rPr lang="en-US" altLang="ru-RU" sz="1800" dirty="0">
                <a:solidFill>
                  <a:srgbClr val="002060"/>
                </a:solidFill>
              </a:rPr>
              <a:t>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BVRI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7" y="1064786"/>
            <a:ext cx="3402806" cy="4537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94" y="4018889"/>
            <a:ext cx="2880000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12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049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sz="2800" dirty="0" smtClean="0">
                <a:solidFill>
                  <a:srgbClr val="FF0000"/>
                </a:solidFill>
              </a:rPr>
              <a:t>Телескопы сопровождения</a:t>
            </a:r>
            <a:r>
              <a:rPr lang="en-US" altLang="ru-RU" sz="2800" dirty="0" smtClean="0">
                <a:solidFill>
                  <a:srgbClr val="FF0000"/>
                </a:solidFill>
              </a:rPr>
              <a:t>. ISON-</a:t>
            </a:r>
            <a:r>
              <a:rPr lang="en-US" altLang="ru-RU" sz="2800" dirty="0" err="1" smtClean="0">
                <a:solidFill>
                  <a:srgbClr val="FF0000"/>
                </a:solidFill>
              </a:rPr>
              <a:t>Uzhgorod</a:t>
            </a:r>
            <a:r>
              <a:rPr lang="en-US" altLang="ru-RU" sz="2800" dirty="0" smtClean="0">
                <a:solidFill>
                  <a:srgbClr val="FF0000"/>
                </a:solidFill>
              </a:rPr>
              <a:t> (K99)</a:t>
            </a:r>
            <a:endParaRPr lang="en-US" alt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2813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ноябрь 2014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ЧВ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-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400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4</a:t>
            </a:r>
            <a:r>
              <a:rPr lang="en-US" altLang="ru-RU" sz="1800" dirty="0" smtClean="0">
                <a:solidFill>
                  <a:srgbClr val="002060"/>
                </a:solidFill>
              </a:rPr>
              <a:t>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1600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f/4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PL09000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73’x73’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1.4”/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BVR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7" y="1067460"/>
            <a:ext cx="3240000" cy="494464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820" y="4011201"/>
            <a:ext cx="3251947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13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81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ru-RU" altLang="ru-RU" sz="2800" dirty="0" smtClean="0">
                <a:solidFill>
                  <a:srgbClr val="FF0000"/>
                </a:solidFill>
              </a:rPr>
              <a:t>Телескопы сопровождения</a:t>
            </a:r>
            <a:r>
              <a:rPr lang="en-US" altLang="ru-RU" sz="2800" dirty="0" smtClean="0">
                <a:solidFill>
                  <a:srgbClr val="FF0000"/>
                </a:solidFill>
              </a:rPr>
              <a:t>. ISON-</a:t>
            </a:r>
            <a:r>
              <a:rPr lang="en-US" altLang="ru-RU" sz="2800" dirty="0" err="1" smtClean="0">
                <a:solidFill>
                  <a:srgbClr val="FF0000"/>
                </a:solidFill>
              </a:rPr>
              <a:t>Terskol</a:t>
            </a:r>
            <a:r>
              <a:rPr lang="en-US" altLang="ru-RU" sz="2800" dirty="0" smtClean="0">
                <a:solidFill>
                  <a:srgbClr val="FF0000"/>
                </a:solidFill>
              </a:rPr>
              <a:t> (D05)</a:t>
            </a:r>
            <a:endParaRPr lang="en-US" altLang="ru-RU" sz="4400" dirty="0" smtClean="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07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т</a:t>
            </a:r>
            <a:r>
              <a:rPr lang="ru-RU" altLang="ru-RU" sz="1800" dirty="0" smtClean="0">
                <a:solidFill>
                  <a:srgbClr val="002060"/>
                </a:solidFill>
              </a:rPr>
              <a:t>естовые наблюдения в июле-августе 2012 года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К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-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800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8</a:t>
            </a:r>
            <a:r>
              <a:rPr lang="en-US" altLang="ru-RU" sz="1800" dirty="0" smtClean="0">
                <a:solidFill>
                  <a:srgbClr val="002060"/>
                </a:solidFill>
              </a:rPr>
              <a:t>00</a:t>
            </a:r>
            <a:r>
              <a:rPr lang="ru-RU" altLang="ru-RU" sz="1800" dirty="0" smtClean="0">
                <a:solidFill>
                  <a:srgbClr val="002060"/>
                </a:solidFill>
              </a:rPr>
              <a:t>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2220 </a:t>
            </a:r>
            <a:r>
              <a:rPr lang="ru-RU" altLang="ru-RU" sz="1800" dirty="0">
                <a:solidFill>
                  <a:srgbClr val="002060"/>
                </a:solidFill>
              </a:rPr>
              <a:t>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f/</a:t>
            </a:r>
            <a:r>
              <a:rPr lang="ru-RU" altLang="ru-RU" sz="1800" dirty="0" smtClean="0">
                <a:solidFill>
                  <a:srgbClr val="002060"/>
                </a:solidFill>
              </a:rPr>
              <a:t>2.8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sz="1800" dirty="0">
                <a:solidFill>
                  <a:srgbClr val="002060"/>
                </a:solidFill>
              </a:rPr>
              <a:t>FLI </a:t>
            </a:r>
            <a:r>
              <a:rPr lang="en-US" sz="1800" dirty="0" smtClean="0">
                <a:solidFill>
                  <a:srgbClr val="002060"/>
                </a:solidFill>
              </a:rPr>
              <a:t>ML1001E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38</a:t>
            </a:r>
            <a:r>
              <a:rPr lang="en-US" altLang="ru-RU" sz="1800" dirty="0" smtClean="0">
                <a:solidFill>
                  <a:srgbClr val="002060"/>
                </a:solidFill>
              </a:rPr>
              <a:t>’x</a:t>
            </a:r>
            <a:r>
              <a:rPr lang="ru-RU" altLang="ru-RU" sz="1800" dirty="0" smtClean="0">
                <a:solidFill>
                  <a:srgbClr val="002060"/>
                </a:solidFill>
              </a:rPr>
              <a:t>38</a:t>
            </a:r>
            <a:r>
              <a:rPr lang="en-US" altLang="ru-RU" sz="1800" dirty="0" smtClean="0">
                <a:solidFill>
                  <a:srgbClr val="002060"/>
                </a:solidFill>
              </a:rPr>
              <a:t>’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2</a:t>
            </a:r>
            <a:r>
              <a:rPr lang="en-US" altLang="ru-RU" sz="1800" dirty="0" smtClean="0">
                <a:solidFill>
                  <a:srgbClr val="002060"/>
                </a:solidFill>
              </a:rPr>
              <a:t>.</a:t>
            </a:r>
            <a:r>
              <a:rPr lang="ru-RU" altLang="ru-RU" sz="1800" dirty="0" smtClean="0">
                <a:solidFill>
                  <a:srgbClr val="002060"/>
                </a:solidFill>
              </a:rPr>
              <a:t>23</a:t>
            </a:r>
            <a:r>
              <a:rPr lang="en-US" altLang="ru-RU" sz="1800" dirty="0" smtClean="0">
                <a:solidFill>
                  <a:srgbClr val="002060"/>
                </a:solidFill>
              </a:rPr>
              <a:t>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ru-RU" altLang="ru-RU" sz="1800" dirty="0" smtClean="0">
                <a:solidFill>
                  <a:srgbClr val="002060"/>
                </a:solidFill>
              </a:rPr>
              <a:t>нет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488" y="1064788"/>
            <a:ext cx="3401796" cy="453707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366" y="4017537"/>
            <a:ext cx="2880855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14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7183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18" b="5264"/>
          <a:stretch/>
        </p:blipFill>
        <p:spPr>
          <a:xfrm>
            <a:off x="0" y="692695"/>
            <a:ext cx="9144000" cy="5040561"/>
          </a:xfrm>
          <a:prstGeom prst="rect">
            <a:avLst/>
          </a:prstGeom>
        </p:spPr>
      </p:pic>
      <p:sp>
        <p:nvSpPr>
          <p:cNvPr id="2560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Планирование астероидных обзоров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2560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30244" y="5827089"/>
            <a:ext cx="6283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u="sng" dirty="0" smtClean="0">
                <a:solidFill>
                  <a:srgbClr val="002060"/>
                </a:solidFill>
              </a:rPr>
              <a:t>Главная цель</a:t>
            </a:r>
            <a:r>
              <a:rPr lang="ru-RU" dirty="0" smtClean="0">
                <a:solidFill>
                  <a:srgbClr val="002060"/>
                </a:solidFill>
              </a:rPr>
              <a:t>: обзор всей небесной сферы за одну ночь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15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7651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Полученные результаты. Измерения малых тел СС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8199" name="Прямоугольник 10"/>
          <p:cNvSpPr>
            <a:spLocks noChangeArrowheads="1"/>
          </p:cNvSpPr>
          <p:nvPr/>
        </p:nvSpPr>
        <p:spPr bwMode="auto">
          <a:xfrm>
            <a:off x="177834" y="0"/>
            <a:ext cx="47089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2000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Количество измерений за </a:t>
            </a:r>
            <a:r>
              <a:rPr lang="en-US" altLang="ru-RU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2010-2014</a:t>
            </a:r>
            <a:r>
              <a:rPr lang="ru-RU" altLang="ru-RU" sz="2000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гг.</a:t>
            </a:r>
            <a:endParaRPr lang="ru-RU" altLang="ru-RU" sz="2000" i="1" dirty="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5562861"/>
              </p:ext>
            </p:extLst>
          </p:nvPr>
        </p:nvGraphicFramePr>
        <p:xfrm>
          <a:off x="827088" y="692150"/>
          <a:ext cx="7548562" cy="556102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936625"/>
                <a:gridCol w="1095375"/>
                <a:gridCol w="2468562"/>
              </a:tblGrid>
              <a:tr h="1793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 п/п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MPC-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Наблюдений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Объектов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Открыто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Название обсерватории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10124446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2151164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Pan-STARRS 1, Haleakala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G96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9742652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1779811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82292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Mt. Lemmon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7831334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1303563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11704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Catalina Sky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5628935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807352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Lincoln Laboratory ETS, New Mexico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4241050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217722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35154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WISE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4149301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768527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41843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Steward Observatory, Kitt Peak-Spacewatch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D29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1168933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290714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Purple Mountain Observatory, XuYi Station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875060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200582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1260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Siding Spring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I41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756565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89438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Palomar Mountain--PTF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516284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125756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1489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ISON-NM Observatory, Mayhill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G45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511638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75320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fr-FR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Space Surveillance Telescope, Atom Site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427352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80147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Oukaimeden Observatory, Marrakech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926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416928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124132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1688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Tenagra II Observatory, Nogales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409330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95824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OAM Observatory, La Sagra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252301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61440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Apache Point-Sloan Digital Sky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W84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219338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23445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7108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Cerro Tololo-DECam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213749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56789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ESA Optical Ground Station, Tenerife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205583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49420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Crni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Vrh</a:t>
                      </a:r>
                      <a:endParaRPr lang="en-US" sz="9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202621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53446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1569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LPL/Spacewatch II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115944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23237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1806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Palomar Mountain/NEAT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A14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106365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30104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Engarouines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Observatory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89803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21675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ISON-Kislovodsk Observatory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461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87827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University of Szeged, 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Piszkesteto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Stn.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Konkoly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83939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15250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Astronomical Research Observatory, Westfield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82342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19485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SONEAR Observatory, Oliveira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689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70223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U.S. Naval Observatory, Flagstaff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63483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19236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Andrushivka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Astronomical Observatory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G32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58275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8193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Elena Remote </a:t>
                      </a:r>
                      <a:r>
                        <a:rPr lang="en-US" sz="900" b="1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Observatory</a:t>
                      </a:r>
                      <a:endParaRPr lang="en-US" sz="9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DADEB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G92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51811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13700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Jarnac</a:t>
                      </a:r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Observatory, Vail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51697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9185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900" b="1" kern="120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900" b="1" kern="1200" dirty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Millennium Observatory, </a:t>
                      </a:r>
                      <a:r>
                        <a:rPr lang="en-US" sz="900" b="1" kern="1200" dirty="0" err="1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Mozzate</a:t>
                      </a:r>
                      <a:endParaRPr lang="en-US" sz="900" b="1" kern="1200" dirty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7879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16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Полученные результаты. Количество новых объектов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06691"/>
              </p:ext>
            </p:extLst>
          </p:nvPr>
        </p:nvGraphicFramePr>
        <p:xfrm>
          <a:off x="827088" y="692150"/>
          <a:ext cx="7548562" cy="5561028"/>
        </p:xfrm>
        <a:graphic>
          <a:graphicData uri="http://schemas.openxmlformats.org/drawingml/2006/table">
            <a:tbl>
              <a:tblPr/>
              <a:tblGrid>
                <a:gridCol w="1016000"/>
                <a:gridCol w="1016000"/>
                <a:gridCol w="1016000"/>
                <a:gridCol w="936625"/>
                <a:gridCol w="1095375"/>
                <a:gridCol w="2468562"/>
              </a:tblGrid>
              <a:tr h="17938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№ п/п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MPC-</a:t>
                      </a: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код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Наблюдений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Объектов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Открыто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9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Название обсерватории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F51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10124446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2151164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82352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Pan-STARRS 1, Haleakala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G96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9742652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1779811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82292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Mt. Lemmon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4149301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768527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41843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Steward Observatory, Kitt Peak-Spacewatch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4241050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217722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35154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WISE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703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7831334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1303563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11704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Catalina Sky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W84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219338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23445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7108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Cerro Tololo-DECam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I41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756565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89438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4491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Palomar Mountain--PTF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5628935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807352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2593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Lincoln Laboratory ETS, New Mexico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695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44354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10429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2103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Kitt Peak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J75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409330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95824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2057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OAM Observatory, La Sagra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J43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427352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80147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Oukaimeden Observatory, Marrakech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J04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213749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56789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1820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ESA Optical Ground Station, Tenerife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115944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23237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1806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Palomar Mountain/NEAT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926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416928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124132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1688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Tenagra II Observatory, Nogales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291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202621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53446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1569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LPL/Spacewatch II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461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87827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20010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1551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University of Szeged, Piszkesteto Stn. (Konkoly)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H15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516284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125756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1489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ISON-NM Observatory, Mayhill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E12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875060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200582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1260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Siding Spring Survey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19.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G32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58275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8193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1031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Elena Remote </a:t>
                      </a:r>
                      <a:r>
                        <a:rPr lang="en-US" sz="900" b="1" dirty="0" smtClean="0">
                          <a:solidFill>
                            <a:srgbClr val="002060"/>
                          </a:solidFill>
                          <a:effectLst/>
                        </a:rPr>
                        <a:t>Observatory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568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27768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7316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1027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Mauna Kea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21.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D29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1168933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290714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918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Purple Mountain Observatory,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XuYi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Station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22.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29312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6682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Bergisch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Gladbach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23.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H21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83939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15250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535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Astronomical Research Observatory, Westfield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24.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A77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39525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9788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488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Observatoire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Chante-Perdrix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Dauban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25.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A14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106365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30104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316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Les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Engarouines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Observatory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26.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106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205583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49420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315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Crni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Vrh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27.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B74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6262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1221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262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Santa Maria de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Montmagastrell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 dirty="0">
                          <a:solidFill>
                            <a:srgbClr val="002060"/>
                          </a:solidFill>
                          <a:effectLst/>
                        </a:rPr>
                        <a:t>28.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114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27833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4855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246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Engelhardt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Observatory,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Zelenchukskaya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Station</a:t>
                      </a: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5A5E9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29.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>
                          <a:solidFill>
                            <a:srgbClr val="002060"/>
                          </a:solidFill>
                          <a:effectLst/>
                        </a:rPr>
                        <a:t>D03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13826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3635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221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Rantiga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Osservatorio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,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Tincana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179388"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30.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300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18876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3151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>
                          <a:solidFill>
                            <a:srgbClr val="002060"/>
                          </a:solidFill>
                          <a:effectLst/>
                        </a:rPr>
                        <a:t>211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Bisei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Spaceguard</a:t>
                      </a:r>
                      <a:r>
                        <a:rPr lang="en-US" sz="900" b="1" dirty="0">
                          <a:solidFill>
                            <a:srgbClr val="002060"/>
                          </a:solidFill>
                          <a:effectLst/>
                        </a:rPr>
                        <a:t> Center-</a:t>
                      </a:r>
                      <a:r>
                        <a:rPr lang="en-US" sz="900" b="1" dirty="0" err="1">
                          <a:solidFill>
                            <a:srgbClr val="002060"/>
                          </a:solidFill>
                          <a:effectLst/>
                        </a:rPr>
                        <a:t>BATTeRS</a:t>
                      </a:r>
                      <a:endParaRPr lang="en-US" sz="900" b="1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47625" marT="0" marB="0" anchor="ctr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10"/>
          <p:cNvSpPr>
            <a:spLocks noChangeArrowheads="1"/>
          </p:cNvSpPr>
          <p:nvPr/>
        </p:nvSpPr>
        <p:spPr bwMode="auto">
          <a:xfrm>
            <a:off x="177834" y="0"/>
            <a:ext cx="4423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vert270" wrap="squar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Количество новых </a:t>
            </a:r>
            <a:r>
              <a:rPr lang="ru-RU" altLang="ru-RU" i="1" dirty="0" err="1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объеков</a:t>
            </a:r>
            <a:r>
              <a:rPr lang="ru-RU" altLang="ru-RU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за </a:t>
            </a:r>
            <a:r>
              <a:rPr lang="en-US" altLang="ru-RU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2010-2014</a:t>
            </a:r>
            <a:r>
              <a:rPr lang="ru-RU" altLang="ru-RU" i="1" dirty="0" smtClean="0">
                <a:solidFill>
                  <a:srgbClr val="FF000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гг.</a:t>
            </a:r>
            <a:endParaRPr lang="ru-RU" altLang="ru-RU" i="1" dirty="0">
              <a:solidFill>
                <a:srgbClr val="FF000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17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Полученные результаты. </a:t>
            </a:r>
            <a:r>
              <a:rPr lang="ru-RU" altLang="ru-RU" sz="2800" dirty="0" smtClean="0">
                <a:solidFill>
                  <a:srgbClr val="FF0000"/>
                </a:solidFill>
              </a:rPr>
              <a:t>Обсерватории бывшего СССР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1488103"/>
              </p:ext>
            </p:extLst>
          </p:nvPr>
        </p:nvGraphicFramePr>
        <p:xfrm>
          <a:off x="23317" y="1052513"/>
          <a:ext cx="4548683" cy="4520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0293588"/>
              </p:ext>
            </p:extLst>
          </p:nvPr>
        </p:nvGraphicFramePr>
        <p:xfrm>
          <a:off x="4572001" y="1052513"/>
          <a:ext cx="4548683" cy="4536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18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47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Карта </a:t>
            </a:r>
            <a:r>
              <a:rPr lang="ru-RU" altLang="ru-RU" sz="2800" dirty="0" smtClean="0">
                <a:solidFill>
                  <a:srgbClr val="FF0000"/>
                </a:solidFill>
              </a:rPr>
              <a:t>обсерваторий</a:t>
            </a:r>
            <a:r>
              <a:rPr lang="en-US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 smtClean="0">
                <a:solidFill>
                  <a:srgbClr val="FF0000"/>
                </a:solidFill>
              </a:rPr>
              <a:t>сети НСОИ АФН и партнеров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5967413"/>
            <a:ext cx="91440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С сетью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НСОИ АФН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/ISON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 </a:t>
            </a:r>
            <a:r>
              <a:rPr lang="ru-RU" altLang="ru-RU" sz="2000" b="1" dirty="0">
                <a:solidFill>
                  <a:srgbClr val="002060"/>
                </a:solidFill>
              </a:rPr>
              <a:t>сотрудничают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35 </a:t>
            </a:r>
            <a:r>
              <a:rPr lang="ru-RU" altLang="ru-RU" sz="2000" b="1" dirty="0">
                <a:solidFill>
                  <a:srgbClr val="002060"/>
                </a:solidFill>
              </a:rPr>
              <a:t>обсерваторий, в 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15 </a:t>
            </a:r>
            <a:r>
              <a:rPr lang="ru-RU" altLang="ru-RU" sz="2000" b="1" dirty="0">
                <a:solidFill>
                  <a:srgbClr val="002060"/>
                </a:solidFill>
              </a:rPr>
              <a:t>странах мира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692696"/>
            <a:ext cx="8654400" cy="523433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867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Полученные результаты. </a:t>
            </a:r>
            <a:r>
              <a:rPr lang="ru-RU" altLang="ru-RU" sz="2800" dirty="0" smtClean="0">
                <a:solidFill>
                  <a:srgbClr val="FF0000"/>
                </a:solidFill>
              </a:rPr>
              <a:t>Обсерватории бывшего СССР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28676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2914391"/>
              </p:ext>
            </p:extLst>
          </p:nvPr>
        </p:nvGraphicFramePr>
        <p:xfrm>
          <a:off x="0" y="1052513"/>
          <a:ext cx="4572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7598344"/>
              </p:ext>
            </p:extLst>
          </p:nvPr>
        </p:nvGraphicFramePr>
        <p:xfrm>
          <a:off x="4572001" y="1052513"/>
          <a:ext cx="4572000" cy="453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19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2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Полученные результаты. Открытия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1" name="Прямоугольник 10"/>
          <p:cNvSpPr>
            <a:spLocks noChangeArrowheads="1"/>
          </p:cNvSpPr>
          <p:nvPr/>
        </p:nvSpPr>
        <p:spPr bwMode="auto">
          <a:xfrm>
            <a:off x="3095836" y="1628800"/>
            <a:ext cx="2952328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Околоземные</a:t>
            </a:r>
            <a:r>
              <a:rPr lang="en-US" alt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sz="1600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объекты </a:t>
            </a:r>
            <a:endParaRPr lang="en-US" altLang="ru-RU" sz="1600" b="1" dirty="0" smtClean="0">
              <a:solidFill>
                <a:srgbClr val="00206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0248" name="Прямоугольник 10"/>
          <p:cNvSpPr>
            <a:spLocks noChangeArrowheads="1"/>
          </p:cNvSpPr>
          <p:nvPr/>
        </p:nvSpPr>
        <p:spPr bwMode="auto">
          <a:xfrm>
            <a:off x="1975360" y="4220975"/>
            <a:ext cx="5193280" cy="10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600" i="1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а </a:t>
            </a:r>
            <a:r>
              <a:rPr lang="ru-RU" altLang="ru-RU" sz="1600" i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также</a:t>
            </a:r>
            <a:r>
              <a:rPr lang="en-US" altLang="ru-RU" sz="1600" i="1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:</a:t>
            </a:r>
            <a:endParaRPr lang="ru-RU" altLang="ru-RU" sz="1600" i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Троянцев </a:t>
            </a:r>
            <a:r>
              <a:rPr lang="ru-RU" altLang="ru-RU" sz="16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Юпитера </a:t>
            </a: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– более 20</a:t>
            </a:r>
            <a:endParaRPr lang="ru-RU" altLang="ru-RU" sz="1600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6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астероидов семейства</a:t>
            </a:r>
            <a:r>
              <a:rPr lang="en-US" altLang="ru-RU" sz="16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altLang="ru-RU" sz="1600" dirty="0" err="1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Хильды</a:t>
            </a:r>
            <a:r>
              <a:rPr lang="ru-RU" altLang="ru-RU" sz="16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 - 4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  <a:defRPr/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Общее </a:t>
            </a:r>
            <a:r>
              <a:rPr lang="ru-RU" altLang="ru-RU" sz="1600" dirty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количество временных обозначений - более </a:t>
            </a: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altLang="ru-RU" sz="16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7</a:t>
            </a:r>
            <a:r>
              <a:rPr lang="ru-RU" altLang="ru-RU" sz="1600" b="1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00</a:t>
            </a:r>
            <a:endParaRPr lang="en-US" altLang="ru-RU" sz="16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408966"/>
              </p:ext>
            </p:extLst>
          </p:nvPr>
        </p:nvGraphicFramePr>
        <p:xfrm>
          <a:off x="973138" y="2005037"/>
          <a:ext cx="7199312" cy="2131692"/>
        </p:xfrm>
        <a:graphic>
          <a:graphicData uri="http://schemas.openxmlformats.org/drawingml/2006/table">
            <a:tbl>
              <a:tblPr/>
              <a:tblGrid>
                <a:gridCol w="898525"/>
                <a:gridCol w="900112"/>
                <a:gridCol w="900113"/>
                <a:gridCol w="900112"/>
                <a:gridCol w="900113"/>
                <a:gridCol w="900112"/>
                <a:gridCol w="900113"/>
                <a:gridCol w="900112"/>
              </a:tblGrid>
              <a:tr h="21336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Обозначение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MOID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Обсерват.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131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2007 QA2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2.156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0.4351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4.3704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1.218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.2066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20.7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A50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1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2008 KB12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2.7832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0.5825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26.8265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1.1620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0.1591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A50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131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2010 RN80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2.251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0.5394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8.731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1.036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0904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20.2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P/2011 NO1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5.5648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.776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15.2810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1.242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0.3807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13.3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131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2011 QY37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2.490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0.5112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7.563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1.217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.2699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18.5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14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2012 RQ16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2.35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0.479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4.7812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1.226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.231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9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20.8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D00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6E6"/>
                    </a:solidFill>
                  </a:tcPr>
                </a:tc>
              </a:tr>
              <a:tr h="21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2013 </a:t>
                      </a: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TB80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2.8196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5454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12.722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1.281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.302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17.6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2014 </a:t>
                      </a: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KH2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2.2505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0.5361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3.3403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1.0441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0.0522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19.0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131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2014 YU43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1.8316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0.3354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22.7793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1.2173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0.3810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19.7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20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Полученные результаты. Открытия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Прямоугольник 10"/>
          <p:cNvSpPr>
            <a:spLocks noChangeArrowheads="1"/>
          </p:cNvSpPr>
          <p:nvPr/>
        </p:nvSpPr>
        <p:spPr bwMode="auto">
          <a:xfrm>
            <a:off x="4087252" y="3513282"/>
            <a:ext cx="969497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Кометы</a:t>
            </a: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59487"/>
              </p:ext>
            </p:extLst>
          </p:nvPr>
        </p:nvGraphicFramePr>
        <p:xfrm>
          <a:off x="969963" y="3841026"/>
          <a:ext cx="7202486" cy="1280993"/>
        </p:xfrm>
        <a:graphic>
          <a:graphicData uri="http://schemas.openxmlformats.org/drawingml/2006/table">
            <a:tbl>
              <a:tblPr/>
              <a:tblGrid>
                <a:gridCol w="1801685"/>
                <a:gridCol w="864128"/>
                <a:gridCol w="936139"/>
                <a:gridCol w="864128"/>
                <a:gridCol w="936139"/>
                <a:gridCol w="864128"/>
                <a:gridCol w="936139"/>
              </a:tblGrid>
              <a:tr h="213698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Обозначение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M1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Обсерват.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1345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C/2010 X1 (</a:t>
                      </a:r>
                      <a:r>
                        <a:rPr kumimoji="0" lang="en-US" alt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Elenin</a:t>
                      </a: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ru-RU" altLang="ru-RU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0.999989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1.839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0.4825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10.4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45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P/2011 NO1 (</a:t>
                      </a:r>
                      <a:r>
                        <a:rPr kumimoji="0" lang="en-US" altLang="ru-RU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Elenin</a:t>
                      </a: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5.5648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.776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15.2810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1.242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8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13.3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13459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C/2012 S1 (ISON)</a:t>
                      </a:r>
                      <a:endParaRPr kumimoji="0" lang="ru-RU" alt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-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1.000002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62.3985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0.0124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7.7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C/2013 V3 (</a:t>
                      </a:r>
                      <a:r>
                        <a:rPr kumimoji="0" lang="en-US" sz="12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Nevski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12.7183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0.8910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32.1345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1.3870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15.2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D00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  <a:tr h="21345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P/2014 X1 (Elenin)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6.2577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0.7099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25.9718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1.8149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11.6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29820" name="Прямоугольник 10"/>
          <p:cNvSpPr>
            <a:spLocks noChangeArrowheads="1"/>
          </p:cNvSpPr>
          <p:nvPr/>
        </p:nvSpPr>
        <p:spPr bwMode="auto">
          <a:xfrm>
            <a:off x="3022473" y="5247600"/>
            <a:ext cx="3099055" cy="34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Прочие интересные объекты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7122052"/>
              </p:ext>
            </p:extLst>
          </p:nvPr>
        </p:nvGraphicFramePr>
        <p:xfrm>
          <a:off x="969963" y="5597550"/>
          <a:ext cx="7202486" cy="639762"/>
        </p:xfrm>
        <a:graphic>
          <a:graphicData uri="http://schemas.openxmlformats.org/drawingml/2006/table">
            <a:tbl>
              <a:tblPr/>
              <a:tblGrid>
                <a:gridCol w="1801685"/>
                <a:gridCol w="864128"/>
                <a:gridCol w="936139"/>
                <a:gridCol w="864128"/>
                <a:gridCol w="936139"/>
                <a:gridCol w="864128"/>
                <a:gridCol w="936139"/>
              </a:tblGrid>
              <a:tr h="213360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Обозначение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a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e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i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q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4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ea typeface="Arial Unicode MS" pitchFamily="34" charset="-128"/>
                          <a:cs typeface="Times New Roman" panose="02020603050405020304" pitchFamily="18" charset="0"/>
                        </a:rPr>
                        <a:t>H</a:t>
                      </a:r>
                      <a:endParaRPr kumimoji="0" lang="ru-RU" altLang="ru-RU" sz="14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Arial Unicode MS" pitchFamily="34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2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Обсерват.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000"/>
                    </a:solidFill>
                  </a:tcPr>
                </a:tc>
              </a:tr>
              <a:tr h="213201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algn="ctr" fontAlgn="base"/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(</a:t>
                      </a: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365756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) 2010 WZ71</a:t>
                      </a:r>
                      <a:endParaRPr kumimoji="0" lang="ru-RU" sz="1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5.7124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0.525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20.0034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2.7131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14.2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EC"/>
                    </a:solidFill>
                  </a:tcPr>
                </a:tc>
              </a:tr>
              <a:tr h="213201"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2011 RC17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6.3104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0.537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11.315</a:t>
                      </a: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2.9186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15.7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800"/>
                        </a:spcBef>
                        <a:defRPr sz="28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1pPr>
                      <a:lvl2pPr eaLnBrk="0" hangingPunct="0">
                        <a:spcBef>
                          <a:spcPts val="700"/>
                        </a:spcBef>
                        <a:defRPr sz="24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2pPr>
                      <a:lvl3pPr eaLnBrk="0" hangingPunct="0">
                        <a:spcBef>
                          <a:spcPts val="600"/>
                        </a:spcBef>
                        <a:defRPr sz="2000"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3pPr>
                      <a:lvl4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4pPr>
                      <a:lvl5pPr eaLnBrk="0" hangingPunct="0">
                        <a:spcBef>
                          <a:spcPts val="500"/>
                        </a:spcBef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5pPr>
                      <a:lvl6pPr marL="25146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6pPr>
                      <a:lvl7pPr marL="29718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7pPr>
                      <a:lvl8pPr marL="34290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8pPr>
                      <a:lvl9pPr marL="3886200" indent="-228600" eaLnBrk="0" fontAlgn="base" hangingPunct="0">
                        <a:spcBef>
                          <a:spcPts val="5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8" charset="0"/>
                        <a:defRPr>
                          <a:solidFill>
                            <a:srgbClr val="000000"/>
                          </a:solidFill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ru-RU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alibri" pitchFamily="34" charset="0"/>
                          <a:ea typeface="Arial Unicode MS" pitchFamily="34" charset="-128"/>
                          <a:cs typeface="Arial Unicode MS" pitchFamily="34" charset="-128"/>
                        </a:rPr>
                        <a:t>H15</a:t>
                      </a:r>
                      <a:endParaRPr kumimoji="0" lang="ru-RU" altLang="ru-RU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alibri" pitchFamily="34" charset="0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F6"/>
                    </a:solidFill>
                  </a:tcPr>
                </a:tc>
              </a:tr>
            </a:tbl>
          </a:graphicData>
        </a:graphic>
      </p:graphicFrame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598" y="685546"/>
            <a:ext cx="3960440" cy="11118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413" y="1883745"/>
            <a:ext cx="2359813" cy="159883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745" y="1883744"/>
            <a:ext cx="3197662" cy="15988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898988" y="1509948"/>
            <a:ext cx="1598464" cy="23467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544" y="3265232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C/2010 X1 (Elenin)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28897" y="3264811"/>
            <a:ext cx="1354858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C/2013 V3 (</a:t>
            </a:r>
            <a:r>
              <a:rPr lang="en-US" sz="1050" dirty="0" err="1" smtClean="0">
                <a:solidFill>
                  <a:srgbClr val="FF0000"/>
                </a:solidFill>
              </a:rPr>
              <a:t>Nevski</a:t>
            </a:r>
            <a:r>
              <a:rPr lang="en-US" sz="1050" dirty="0" smtClean="0">
                <a:solidFill>
                  <a:srgbClr val="FF0000"/>
                </a:solidFill>
              </a:rPr>
              <a:t>)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90250" y="3256922"/>
            <a:ext cx="12779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C/2012 S1 (ISON)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39001" y="1576714"/>
            <a:ext cx="1277914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C/2012 S1 (ISON)</a:t>
            </a:r>
            <a:endParaRPr lang="ru-RU" sz="105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21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498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69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Прочие телескопы </a:t>
            </a:r>
            <a:r>
              <a:rPr lang="ru-RU" altLang="ru-RU" sz="3600" dirty="0" smtClean="0">
                <a:solidFill>
                  <a:srgbClr val="FF0000"/>
                </a:solidFill>
              </a:rPr>
              <a:t>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2970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3" name="Прямоугольник 10"/>
          <p:cNvSpPr>
            <a:spLocks noChangeArrowheads="1"/>
          </p:cNvSpPr>
          <p:nvPr/>
        </p:nvSpPr>
        <p:spPr bwMode="auto">
          <a:xfrm>
            <a:off x="3335582" y="980728"/>
            <a:ext cx="5277279" cy="103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Околоземные астероиды</a:t>
            </a:r>
            <a:r>
              <a:rPr lang="en-US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открытые сетью МАСТЕР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ru-RU" sz="1600" b="1" dirty="0">
              <a:solidFill>
                <a:srgbClr val="00206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2013 </a:t>
            </a:r>
            <a:r>
              <a:rPr lang="en-US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SW24 (PHA), 2013 UG1 (PHA), 2014 UR116 (PHA)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Общее количество временных обозначений - 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13</a:t>
            </a:r>
            <a:endParaRPr lang="en-US" altLang="ru-RU" sz="1600" b="1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Прямоугольник 10"/>
          <p:cNvSpPr>
            <a:spLocks noChangeArrowheads="1"/>
          </p:cNvSpPr>
          <p:nvPr/>
        </p:nvSpPr>
        <p:spPr bwMode="auto">
          <a:xfrm>
            <a:off x="3268732" y="2462211"/>
            <a:ext cx="5410968" cy="19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Околоземные астероиды</a:t>
            </a:r>
            <a:r>
              <a:rPr lang="en-US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и кометы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открытые Геннадием Борисовым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ru-RU" sz="1600" b="1" dirty="0">
              <a:solidFill>
                <a:srgbClr val="00206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2013 </a:t>
            </a:r>
            <a:r>
              <a:rPr lang="en-US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TV135 (PHA)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Общее количество временных обозначений – 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</a:t>
            </a:r>
            <a:endParaRPr lang="ru-RU" altLang="ru-RU" sz="1600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</a:pPr>
            <a:endParaRPr lang="ru-RU" altLang="ru-RU" sz="1600" b="1" dirty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C/2013 N4 (</a:t>
            </a:r>
            <a:r>
              <a:rPr lang="en-US" altLang="ru-RU" sz="1600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Borisov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), C/2013 V2 (</a:t>
            </a:r>
            <a:r>
              <a:rPr lang="en-US" altLang="ru-RU" sz="1600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Borisov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), C/2014 Q3 (</a:t>
            </a:r>
            <a:r>
              <a:rPr lang="en-US" altLang="ru-RU" sz="1600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Borisov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  <a:p>
            <a:pPr algn="ctr" eaLnBrk="1" hangingPunct="1">
              <a:lnSpc>
                <a:spcPct val="93000"/>
              </a:lnSpc>
              <a:buSzPct val="100000"/>
            </a:pP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C/2014 R1 (</a:t>
            </a:r>
            <a:r>
              <a:rPr lang="en-US" altLang="ru-RU" sz="1600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Borisov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), C/2015 D4 (</a:t>
            </a:r>
            <a:r>
              <a:rPr lang="en-US" altLang="ru-RU" sz="1600" dirty="0" err="1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Borisov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3662624" y="4797152"/>
            <a:ext cx="4623189" cy="1294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Околоземные астероиды</a:t>
            </a:r>
            <a:r>
              <a:rPr lang="en-US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открытые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Удаленной обсерваторией Елена (Чили)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endParaRPr lang="ru-RU" altLang="ru-RU" sz="1600" b="1" dirty="0">
              <a:solidFill>
                <a:srgbClr val="002060"/>
              </a:solid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201</a:t>
            </a:r>
            <a:r>
              <a:rPr lang="en-US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ru-RU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en-US" altLang="ru-RU" sz="1600" dirty="0" smtClean="0">
                <a:solidFill>
                  <a:srgbClr val="00206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YQ1 (PHA)</a:t>
            </a:r>
          </a:p>
          <a:p>
            <a:pPr algn="ctr" eaLnBrk="1" hangingPunct="1">
              <a:lnSpc>
                <a:spcPct val="93000"/>
              </a:lnSpc>
              <a:buSzPct val="100000"/>
              <a:buFont typeface="Times New Roman" panose="02020603050405020304" pitchFamily="18" charset="0"/>
              <a:buNone/>
            </a:pPr>
            <a:r>
              <a:rPr lang="ru-RU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Общее количество временных обозначений - </a:t>
            </a:r>
            <a:r>
              <a:rPr lang="en-US" altLang="ru-RU" sz="1600" dirty="0" smtClean="0">
                <a:solidFill>
                  <a:srgbClr val="002060"/>
                </a:solidFill>
                <a:latin typeface="Calibri" pitchFamily="34" charset="0"/>
                <a:ea typeface="Arial Unicode MS" pitchFamily="34" charset="-128"/>
                <a:cs typeface="Arial Unicode MS" pitchFamily="34" charset="-128"/>
              </a:rPr>
              <a:t>1031</a:t>
            </a:r>
            <a:endParaRPr lang="en-US" altLang="ru-RU" sz="1600" b="1" dirty="0" smtClean="0">
              <a:solidFill>
                <a:srgbClr val="002060"/>
              </a:solidFill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8" y="668880"/>
            <a:ext cx="2520000" cy="168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8" y="4555501"/>
            <a:ext cx="2520000" cy="175381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8" y="2508528"/>
            <a:ext cx="2520000" cy="189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22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5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Фотометрия АСЗ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33796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7" name="Text Box 4"/>
          <p:cNvSpPr txBox="1">
            <a:spLocks noChangeArrowheads="1"/>
          </p:cNvSpPr>
          <p:nvPr/>
        </p:nvSpPr>
        <p:spPr bwMode="auto">
          <a:xfrm>
            <a:off x="0" y="623888"/>
            <a:ext cx="9144000" cy="1509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Получены более сотни кривых блеска по десяткам АСЗ</a:t>
            </a:r>
            <a:endParaRPr lang="en-US" altLang="ru-RU" sz="1800" b="1" i="1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(3122) Florence, (20187) Janapittichova, 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(25916)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 2001 CP44,</a:t>
            </a:r>
            <a:b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(162004) 1991 VE, (7888) 1993 UC, 1998 VO, 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(47035) 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1998 WS, </a:t>
            </a:r>
            <a:b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2000 WN22, 2001 WC47,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 2002 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GT, 2012 EG5, 2012 DX75, 2012 KP24, 2012 KT42, 2012 LZ1, 2012 QG42, 2012 TC4, 2012 DA14…</a:t>
            </a:r>
          </a:p>
        </p:txBody>
      </p:sp>
      <p:sp>
        <p:nvSpPr>
          <p:cNvPr id="33798" name="Text Box 4"/>
          <p:cNvSpPr txBox="1">
            <a:spLocks noChangeArrowheads="1"/>
          </p:cNvSpPr>
          <p:nvPr/>
        </p:nvSpPr>
        <p:spPr bwMode="auto">
          <a:xfrm>
            <a:off x="989013" y="3602038"/>
            <a:ext cx="7164387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В том числе близкие АСЗ со сверхбыстрым вращением</a:t>
            </a:r>
            <a:endParaRPr lang="ru-RU" altLang="ru-RU" sz="1800" b="1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3799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8" y="3951288"/>
            <a:ext cx="4608512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0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7163"/>
            <a:ext cx="4608513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1008063" y="6081713"/>
            <a:ext cx="7164387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buClr>
                <a:srgbClr val="00206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1600" dirty="0" smtClean="0">
                <a:solidFill>
                  <a:srgbClr val="002060"/>
                </a:solidFill>
                <a:latin typeface="+mn-lt"/>
              </a:rPr>
              <a:t>2012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KP24, P =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0.04167h</a:t>
            </a:r>
            <a:r>
              <a:rPr lang="en-US" sz="1600" i="1" dirty="0" smtClean="0">
                <a:solidFill>
                  <a:srgbClr val="002060"/>
                </a:solidFill>
                <a:latin typeface="+mn-lt"/>
              </a:rPr>
              <a:t>                                                          </a:t>
            </a:r>
            <a:r>
              <a:rPr lang="en-US" sz="1600" dirty="0">
                <a:solidFill>
                  <a:srgbClr val="002060"/>
                </a:solidFill>
                <a:latin typeface="+mn-lt"/>
              </a:rPr>
              <a:t>2012 KT42, P = </a:t>
            </a:r>
            <a:r>
              <a:rPr lang="en-US" sz="1600" dirty="0" smtClean="0">
                <a:solidFill>
                  <a:srgbClr val="002060"/>
                </a:solidFill>
                <a:latin typeface="+mn-lt"/>
              </a:rPr>
              <a:t>0.06048h</a:t>
            </a:r>
            <a:r>
              <a:rPr lang="en-US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dirty="0" smtClean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3802" name="Text Box 4"/>
          <p:cNvSpPr txBox="1">
            <a:spLocks noChangeArrowheads="1"/>
          </p:cNvSpPr>
          <p:nvPr/>
        </p:nvSpPr>
        <p:spPr bwMode="auto">
          <a:xfrm>
            <a:off x="0" y="2689225"/>
            <a:ext cx="9144000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2000" b="1" i="1" dirty="0">
                <a:solidFill>
                  <a:srgbClr val="FF0000"/>
                </a:solidFill>
                <a:cs typeface="Arial" panose="020B0604020202020204" pitchFamily="34" charset="0"/>
              </a:rPr>
              <a:t>Двойные системы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(3352) McAuliffe, (8373) </a:t>
            </a:r>
            <a:r>
              <a:rPr lang="en-US" altLang="ru-RU" sz="1800" dirty="0" err="1">
                <a:solidFill>
                  <a:srgbClr val="002060"/>
                </a:solidFill>
                <a:cs typeface="Arial" panose="020B0604020202020204" pitchFamily="34" charset="0"/>
              </a:rPr>
              <a:t>Stephengould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7888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1993 UC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, </a:t>
            </a:r>
            <a:b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</a:b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68216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2001 CV26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,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(137170) 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1999 HF1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, (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329437</a:t>
            </a:r>
            <a:r>
              <a:rPr lang="ru-RU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 dirty="0">
                <a:solidFill>
                  <a:srgbClr val="002060"/>
                </a:solidFill>
                <a:cs typeface="Arial" panose="020B0604020202020204" pitchFamily="34" charset="0"/>
              </a:rPr>
              <a:t> 2002 OA22, (8306) Shoko </a:t>
            </a:r>
          </a:p>
        </p:txBody>
      </p:sp>
      <p:sp>
        <p:nvSpPr>
          <p:cNvPr id="33803" name="Text Box 4"/>
          <p:cNvSpPr txBox="1">
            <a:spLocks noChangeArrowheads="1"/>
          </p:cNvSpPr>
          <p:nvPr/>
        </p:nvSpPr>
        <p:spPr bwMode="auto">
          <a:xfrm>
            <a:off x="0" y="2057400"/>
            <a:ext cx="9144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YORP</a:t>
            </a: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-эффект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(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2100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  Ra-Shalom 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и (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88710</a:t>
            </a:r>
            <a:r>
              <a:rPr lang="ru-RU" altLang="ru-RU" sz="180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  <a:r>
              <a:rPr lang="en-US" altLang="ru-RU" sz="1800">
                <a:solidFill>
                  <a:srgbClr val="002060"/>
                </a:solidFill>
                <a:cs typeface="Arial" panose="020B0604020202020204" pitchFamily="34" charset="0"/>
              </a:rPr>
              <a:t> 2001 SL9</a:t>
            </a:r>
            <a:endParaRPr lang="ru-RU" altLang="ru-RU" sz="18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23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Фотометрия АСЗ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Уникальная кривая блеска АСЗ 2012 </a:t>
            </a:r>
            <a:r>
              <a:rPr lang="en-US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DA14</a:t>
            </a: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, с полным покрытием фазы</a:t>
            </a:r>
            <a:r>
              <a:rPr lang="en-US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 (108%)</a:t>
            </a:r>
            <a:endParaRPr lang="ru-RU" altLang="ru-RU" sz="2000" b="1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584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0" y="1109663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0" y="5651500"/>
            <a:ext cx="9144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Elenin, I. Molotov. ”Lightcurve analysis of extremely close near-Earth asteroid</a:t>
            </a:r>
            <a:r>
              <a:rPr lang="ru-RU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DA14”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Minor Planet Bulletin (ISSN 1052-8091). Bulletin of the Minor Planets Section of the Association of Lunar and Planetary Observers, Vol. 40, No. 4, p. 187-188 (2013)</a:t>
            </a:r>
            <a:endParaRPr lang="ru-RU" altLang="ru-RU" sz="1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8" name="Прямоугольник 1"/>
          <p:cNvSpPr>
            <a:spLocks noChangeArrowheads="1"/>
          </p:cNvSpPr>
          <p:nvPr/>
        </p:nvSpPr>
        <p:spPr bwMode="auto">
          <a:xfrm>
            <a:off x="2865438" y="52371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>
                <a:solidFill>
                  <a:srgbClr val="FF0000"/>
                </a:solidFill>
              </a:rPr>
              <a:t>P = </a:t>
            </a:r>
            <a:r>
              <a:rPr lang="ru-RU" altLang="ru-RU" b="1">
                <a:solidFill>
                  <a:srgbClr val="FF0000"/>
                </a:solidFill>
              </a:rPr>
              <a:t>9.4848</a:t>
            </a:r>
            <a:r>
              <a:rPr lang="en-US" altLang="ru-RU" b="1">
                <a:solidFill>
                  <a:srgbClr val="FF0000"/>
                </a:solidFill>
              </a:rPr>
              <a:t>h</a:t>
            </a:r>
            <a:r>
              <a:rPr lang="ru-RU" altLang="ru-RU" b="1">
                <a:solidFill>
                  <a:srgbClr val="FF0000"/>
                </a:solidFill>
              </a:rPr>
              <a:t> +/- 0.144</a:t>
            </a:r>
            <a:r>
              <a:rPr lang="en-US" altLang="ru-RU" b="1">
                <a:solidFill>
                  <a:srgbClr val="FF0000"/>
                </a:solidFill>
              </a:rPr>
              <a:t>, A = 1.79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24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Фотометрия АСЗ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Text Box 4"/>
          <p:cNvSpPr txBox="1">
            <a:spLocks noChangeArrowheads="1"/>
          </p:cNvSpPr>
          <p:nvPr/>
        </p:nvSpPr>
        <p:spPr bwMode="auto">
          <a:xfrm>
            <a:off x="0" y="620713"/>
            <a:ext cx="9144000" cy="401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Уникальная кривая блеска АСЗ 2012 </a:t>
            </a:r>
            <a:r>
              <a:rPr lang="en-US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DA14</a:t>
            </a:r>
            <a:r>
              <a:rPr lang="ru-RU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, с полным покрытием фазы</a:t>
            </a:r>
            <a:r>
              <a:rPr lang="en-US" altLang="ru-RU" sz="2000" b="1" i="1">
                <a:solidFill>
                  <a:srgbClr val="FF0000"/>
                </a:solidFill>
                <a:cs typeface="Arial" panose="020B0604020202020204" pitchFamily="34" charset="0"/>
              </a:rPr>
              <a:t> (108%)</a:t>
            </a:r>
            <a:endParaRPr lang="ru-RU" altLang="ru-RU" sz="2000" b="1" i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35846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/>
          <a:stretch>
            <a:fillRect/>
          </a:stretch>
        </p:blipFill>
        <p:spPr bwMode="auto">
          <a:xfrm>
            <a:off x="0" y="1109663"/>
            <a:ext cx="9144000" cy="404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7" name="Text Box 4"/>
          <p:cNvSpPr txBox="1">
            <a:spLocks noChangeArrowheads="1"/>
          </p:cNvSpPr>
          <p:nvPr/>
        </p:nvSpPr>
        <p:spPr bwMode="auto">
          <a:xfrm>
            <a:off x="0" y="5651500"/>
            <a:ext cx="9144000" cy="67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 Elenin, I. Molotov. ”Lightcurve analysis of extremely close near-Earth asteroid</a:t>
            </a:r>
            <a:r>
              <a:rPr lang="ru-RU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4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2012 DA14”</a:t>
            </a:r>
          </a:p>
          <a:p>
            <a:pPr algn="ctr" eaLnBrk="1" hangingPunct="1">
              <a:spcBef>
                <a:spcPct val="0"/>
              </a:spcBef>
              <a:buClr>
                <a:srgbClr val="002060"/>
              </a:buClr>
            </a:pPr>
            <a:r>
              <a:rPr lang="en-US" altLang="ru-RU" sz="1200" i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Minor Planet Bulletin (ISSN 1052-8091). Bulletin of the Minor Planets Section of the Association of Lunar and Planetary Observers, Vol. 40, No. 4, p. 187-188 (2013)</a:t>
            </a:r>
            <a:endParaRPr lang="ru-RU" altLang="ru-RU" sz="1200" i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848" name="Прямоугольник 1"/>
          <p:cNvSpPr>
            <a:spLocks noChangeArrowheads="1"/>
          </p:cNvSpPr>
          <p:nvPr/>
        </p:nvSpPr>
        <p:spPr bwMode="auto">
          <a:xfrm>
            <a:off x="2865438" y="5237163"/>
            <a:ext cx="3413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r>
              <a:rPr lang="en-US" altLang="ru-RU" b="1">
                <a:solidFill>
                  <a:srgbClr val="FF0000"/>
                </a:solidFill>
              </a:rPr>
              <a:t>P = </a:t>
            </a:r>
            <a:r>
              <a:rPr lang="ru-RU" altLang="ru-RU" b="1">
                <a:solidFill>
                  <a:srgbClr val="FF0000"/>
                </a:solidFill>
              </a:rPr>
              <a:t>9.4848</a:t>
            </a:r>
            <a:r>
              <a:rPr lang="en-US" altLang="ru-RU" b="1">
                <a:solidFill>
                  <a:srgbClr val="FF0000"/>
                </a:solidFill>
              </a:rPr>
              <a:t>h</a:t>
            </a:r>
            <a:r>
              <a:rPr lang="ru-RU" altLang="ru-RU" b="1">
                <a:solidFill>
                  <a:srgbClr val="FF0000"/>
                </a:solidFill>
              </a:rPr>
              <a:t> +/- 0.144</a:t>
            </a:r>
            <a:r>
              <a:rPr lang="en-US" altLang="ru-RU" b="1">
                <a:solidFill>
                  <a:srgbClr val="FF0000"/>
                </a:solidFill>
              </a:rPr>
              <a:t>, A = 1.79</a:t>
            </a:r>
            <a:endParaRPr lang="ru-RU" altLang="ru-RU" b="1">
              <a:solidFill>
                <a:srgbClr val="FF000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25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56502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Ссылки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>
              <a:solidFill>
                <a:srgbClr val="002060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4213" y="620688"/>
            <a:ext cx="7776219" cy="59416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Becker, Tracy M.; Howell, Ellen S.; Nolan, Michael C.; </a:t>
            </a:r>
            <a:r>
              <a:rPr lang="en-US" sz="1050" dirty="0" err="1">
                <a:solidFill>
                  <a:srgbClr val="002060"/>
                </a:solidFill>
              </a:rPr>
              <a:t>Magri</a:t>
            </a:r>
            <a:r>
              <a:rPr lang="en-US" sz="1050" dirty="0">
                <a:solidFill>
                  <a:srgbClr val="002060"/>
                </a:solidFill>
              </a:rPr>
              <a:t>, Christopher; Pravec, Petr; Taylor, Patrick A.; </a:t>
            </a:r>
            <a:r>
              <a:rPr lang="en-US" sz="1050" dirty="0" err="1">
                <a:solidFill>
                  <a:srgbClr val="002060"/>
                </a:solidFill>
              </a:rPr>
              <a:t>Oey</a:t>
            </a:r>
            <a:r>
              <a:rPr lang="en-US" sz="1050" dirty="0">
                <a:solidFill>
                  <a:srgbClr val="002060"/>
                </a:solidFill>
              </a:rPr>
              <a:t>, Julian; Higgins, David; </a:t>
            </a:r>
            <a:r>
              <a:rPr lang="en-US" sz="1050" dirty="0" err="1">
                <a:solidFill>
                  <a:srgbClr val="002060"/>
                </a:solidFill>
              </a:rPr>
              <a:t>Világi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Jozef</a:t>
            </a:r>
            <a:r>
              <a:rPr lang="en-US" sz="1050" dirty="0">
                <a:solidFill>
                  <a:srgbClr val="002060"/>
                </a:solidFill>
              </a:rPr>
              <a:t>; </a:t>
            </a:r>
            <a:r>
              <a:rPr lang="en-US" sz="1050" dirty="0" err="1">
                <a:solidFill>
                  <a:srgbClr val="002060"/>
                </a:solidFill>
              </a:rPr>
              <a:t>Kornoš</a:t>
            </a:r>
            <a:r>
              <a:rPr lang="en-US" sz="1050" dirty="0">
                <a:solidFill>
                  <a:srgbClr val="002060"/>
                </a:solidFill>
              </a:rPr>
              <a:t>, Leonard; </a:t>
            </a:r>
            <a:r>
              <a:rPr lang="en-US" sz="1050" dirty="0" err="1">
                <a:solidFill>
                  <a:srgbClr val="002060"/>
                </a:solidFill>
              </a:rPr>
              <a:t>Galád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Adrián</a:t>
            </a:r>
            <a:r>
              <a:rPr lang="en-US" sz="1050" dirty="0">
                <a:solidFill>
                  <a:srgbClr val="002060"/>
                </a:solidFill>
              </a:rPr>
              <a:t>; </a:t>
            </a:r>
            <a:r>
              <a:rPr lang="en-US" sz="1050" dirty="0" err="1">
                <a:solidFill>
                  <a:srgbClr val="002060"/>
                </a:solidFill>
              </a:rPr>
              <a:t>Gajdoš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Štefan</a:t>
            </a:r>
            <a:r>
              <a:rPr lang="en-US" sz="1050" dirty="0">
                <a:solidFill>
                  <a:srgbClr val="002060"/>
                </a:solidFill>
              </a:rPr>
              <a:t>; </a:t>
            </a:r>
            <a:r>
              <a:rPr lang="en-US" sz="1050" dirty="0" err="1">
                <a:solidFill>
                  <a:srgbClr val="002060"/>
                </a:solidFill>
              </a:rPr>
              <a:t>Gaftonyuk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Ninel</a:t>
            </a:r>
            <a:r>
              <a:rPr lang="en-US" sz="1050" dirty="0">
                <a:solidFill>
                  <a:srgbClr val="002060"/>
                </a:solidFill>
              </a:rPr>
              <a:t> M.;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Yurij</a:t>
            </a:r>
            <a:r>
              <a:rPr lang="en-US" sz="1050" dirty="0">
                <a:solidFill>
                  <a:srgbClr val="002060"/>
                </a:solidFill>
              </a:rPr>
              <a:t> N.; Molotov, Igor E.; Hicks, Michael D.; </a:t>
            </a:r>
            <a:r>
              <a:rPr lang="en-US" sz="1050" dirty="0" err="1">
                <a:solidFill>
                  <a:srgbClr val="002060"/>
                </a:solidFill>
              </a:rPr>
              <a:t>Carbognani</a:t>
            </a:r>
            <a:r>
              <a:rPr lang="en-US" sz="1050" dirty="0">
                <a:solidFill>
                  <a:srgbClr val="002060"/>
                </a:solidFill>
              </a:rPr>
              <a:t>, Albino; Warner, Brian D.; </a:t>
            </a:r>
            <a:r>
              <a:rPr lang="en-US" sz="1050" dirty="0" err="1">
                <a:solidFill>
                  <a:srgbClr val="002060"/>
                </a:solidFill>
              </a:rPr>
              <a:t>Vachier</a:t>
            </a:r>
            <a:r>
              <a:rPr lang="en-US" sz="1050" dirty="0">
                <a:solidFill>
                  <a:srgbClr val="002060"/>
                </a:solidFill>
              </a:rPr>
              <a:t>, Frederic; </a:t>
            </a:r>
            <a:r>
              <a:rPr lang="en-US" sz="1050" dirty="0" err="1">
                <a:solidFill>
                  <a:srgbClr val="002060"/>
                </a:solidFill>
              </a:rPr>
              <a:t>Marchis</a:t>
            </a:r>
            <a:r>
              <a:rPr lang="en-US" sz="1050" dirty="0">
                <a:solidFill>
                  <a:srgbClr val="002060"/>
                </a:solidFill>
              </a:rPr>
              <a:t>, Franck; Pollock, Joseph T. </a:t>
            </a:r>
            <a:r>
              <a:rPr lang="en-US" sz="1050" i="1" dirty="0">
                <a:solidFill>
                  <a:srgbClr val="002060"/>
                </a:solidFill>
              </a:rPr>
              <a:t>Physical modeling of triple </a:t>
            </a:r>
            <a:r>
              <a:rPr lang="en-US" sz="1050" i="1" dirty="0" smtClean="0">
                <a:solidFill>
                  <a:srgbClr val="002060"/>
                </a:solidFill>
              </a:rPr>
              <a:t>near</a:t>
            </a:r>
            <a:r>
              <a:rPr lang="ru-RU" sz="1050" i="1" dirty="0" smtClean="0">
                <a:solidFill>
                  <a:srgbClr val="002060"/>
                </a:solidFill>
              </a:rPr>
              <a:t>-</a:t>
            </a:r>
            <a:r>
              <a:rPr lang="en-US" sz="1050" i="1" dirty="0" smtClean="0">
                <a:solidFill>
                  <a:srgbClr val="002060"/>
                </a:solidFill>
              </a:rPr>
              <a:t>­</a:t>
            </a:r>
            <a:r>
              <a:rPr lang="en-US" sz="1050" i="1" dirty="0">
                <a:solidFill>
                  <a:srgbClr val="002060"/>
                </a:solidFill>
              </a:rPr>
              <a:t>Earth Asteroid (153591) 2001 SN263 from radar and optical light curve observations</a:t>
            </a:r>
            <a:r>
              <a:rPr lang="en-US" sz="1050" dirty="0">
                <a:solidFill>
                  <a:srgbClr val="002060"/>
                </a:solidFill>
              </a:rPr>
              <a:t>. Icarus, Volume 248, 03/2015, p. </a:t>
            </a:r>
            <a:r>
              <a:rPr lang="en-US" sz="1050" dirty="0" smtClean="0">
                <a:solidFill>
                  <a:srgbClr val="002060"/>
                </a:solidFill>
              </a:rPr>
              <a:t>499</a:t>
            </a:r>
            <a:r>
              <a:rPr lang="ru-RU" sz="1050" dirty="0" smtClean="0">
                <a:solidFill>
                  <a:srgbClr val="002060"/>
                </a:solidFill>
              </a:rPr>
              <a:t>-</a:t>
            </a:r>
            <a:r>
              <a:rPr lang="en-US" sz="1050" dirty="0" smtClean="0">
                <a:solidFill>
                  <a:srgbClr val="002060"/>
                </a:solidFill>
              </a:rPr>
              <a:t>­515</a:t>
            </a:r>
            <a:r>
              <a:rPr lang="ru-RU" sz="1050" dirty="0" smtClean="0">
                <a:solidFill>
                  <a:srgbClr val="002060"/>
                </a:solidFill>
              </a:rPr>
              <a:t>;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2060"/>
                </a:solidFill>
              </a:rPr>
              <a:t>Scheirich</a:t>
            </a:r>
            <a:r>
              <a:rPr lang="en-US" sz="1050" dirty="0">
                <a:solidFill>
                  <a:srgbClr val="002060"/>
                </a:solidFill>
              </a:rPr>
              <a:t>, P.; Pravec, P.; Jacobson, S. A.; </a:t>
            </a:r>
            <a:r>
              <a:rPr lang="en-US" sz="1050" dirty="0" err="1">
                <a:solidFill>
                  <a:srgbClr val="002060"/>
                </a:solidFill>
              </a:rPr>
              <a:t>Ďurech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Kušnirák</a:t>
            </a:r>
            <a:r>
              <a:rPr lang="en-US" sz="1050" dirty="0">
                <a:solidFill>
                  <a:srgbClr val="002060"/>
                </a:solidFill>
              </a:rPr>
              <a:t>, P.; </a:t>
            </a:r>
            <a:r>
              <a:rPr lang="en-US" sz="1050" dirty="0" err="1">
                <a:solidFill>
                  <a:srgbClr val="002060"/>
                </a:solidFill>
              </a:rPr>
              <a:t>Hornoch</a:t>
            </a:r>
            <a:r>
              <a:rPr lang="en-US" sz="1050" dirty="0">
                <a:solidFill>
                  <a:srgbClr val="002060"/>
                </a:solidFill>
              </a:rPr>
              <a:t>, K.; </a:t>
            </a:r>
            <a:r>
              <a:rPr lang="en-US" sz="1050" dirty="0" err="1">
                <a:solidFill>
                  <a:srgbClr val="002060"/>
                </a:solidFill>
              </a:rPr>
              <a:t>Mottola</a:t>
            </a:r>
            <a:r>
              <a:rPr lang="en-US" sz="1050" dirty="0">
                <a:solidFill>
                  <a:srgbClr val="002060"/>
                </a:solidFill>
              </a:rPr>
              <a:t>, S.; </a:t>
            </a:r>
            <a:r>
              <a:rPr lang="en-US" sz="1050" dirty="0" err="1">
                <a:solidFill>
                  <a:srgbClr val="002060"/>
                </a:solidFill>
              </a:rPr>
              <a:t>Mommert</a:t>
            </a:r>
            <a:r>
              <a:rPr lang="en-US" sz="1050" dirty="0">
                <a:solidFill>
                  <a:srgbClr val="002060"/>
                </a:solidFill>
              </a:rPr>
              <a:t>, M.; </a:t>
            </a:r>
            <a:r>
              <a:rPr lang="en-US" sz="1050" dirty="0" err="1">
                <a:solidFill>
                  <a:srgbClr val="002060"/>
                </a:solidFill>
              </a:rPr>
              <a:t>Hellmich</a:t>
            </a:r>
            <a:r>
              <a:rPr lang="en-US" sz="1050" dirty="0">
                <a:solidFill>
                  <a:srgbClr val="002060"/>
                </a:solidFill>
              </a:rPr>
              <a:t>, S.; Pray, D.; </a:t>
            </a:r>
            <a:r>
              <a:rPr lang="en-US" sz="1050" dirty="0" err="1">
                <a:solidFill>
                  <a:srgbClr val="002060"/>
                </a:solidFill>
              </a:rPr>
              <a:t>Polishook</a:t>
            </a:r>
            <a:r>
              <a:rPr lang="en-US" sz="1050" dirty="0">
                <a:solidFill>
                  <a:srgbClr val="002060"/>
                </a:solidFill>
              </a:rPr>
              <a:t>, D.;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Yu. N.; </a:t>
            </a:r>
            <a:r>
              <a:rPr lang="en-US" sz="1050" dirty="0" err="1">
                <a:solidFill>
                  <a:srgbClr val="002060"/>
                </a:solidFill>
              </a:rPr>
              <a:t>Inasaridze</a:t>
            </a:r>
            <a:r>
              <a:rPr lang="en-US" sz="1050" dirty="0">
                <a:solidFill>
                  <a:srgbClr val="002060"/>
                </a:solidFill>
              </a:rPr>
              <a:t>, R. </a:t>
            </a:r>
            <a:r>
              <a:rPr lang="en-US" sz="1050" dirty="0" err="1">
                <a:solidFill>
                  <a:srgbClr val="002060"/>
                </a:solidFill>
              </a:rPr>
              <a:t>Ya</a:t>
            </a:r>
            <a:r>
              <a:rPr lang="en-US" sz="1050" dirty="0">
                <a:solidFill>
                  <a:srgbClr val="002060"/>
                </a:solidFill>
              </a:rPr>
              <a:t>.; </a:t>
            </a:r>
            <a:r>
              <a:rPr lang="en-US" sz="1050" dirty="0" err="1">
                <a:solidFill>
                  <a:srgbClr val="002060"/>
                </a:solidFill>
              </a:rPr>
              <a:t>Kvaratskhelia</a:t>
            </a:r>
            <a:r>
              <a:rPr lang="en-US" sz="1050" dirty="0">
                <a:solidFill>
                  <a:srgbClr val="002060"/>
                </a:solidFill>
              </a:rPr>
              <a:t>, O. I.; </a:t>
            </a:r>
            <a:r>
              <a:rPr lang="en-US" sz="1050" dirty="0" err="1">
                <a:solidFill>
                  <a:srgbClr val="002060"/>
                </a:solidFill>
              </a:rPr>
              <a:t>Ayvazian</a:t>
            </a:r>
            <a:r>
              <a:rPr lang="en-US" sz="1050" dirty="0">
                <a:solidFill>
                  <a:srgbClr val="002060"/>
                </a:solidFill>
              </a:rPr>
              <a:t>, V.; </a:t>
            </a:r>
            <a:r>
              <a:rPr lang="en-US" sz="1050" dirty="0" err="1">
                <a:solidFill>
                  <a:srgbClr val="002060"/>
                </a:solidFill>
              </a:rPr>
              <a:t>Slyusarev</a:t>
            </a:r>
            <a:r>
              <a:rPr lang="en-US" sz="1050" dirty="0">
                <a:solidFill>
                  <a:srgbClr val="002060"/>
                </a:solidFill>
              </a:rPr>
              <a:t>, I.; </a:t>
            </a:r>
            <a:r>
              <a:rPr lang="en-US" sz="1050" dirty="0" err="1">
                <a:solidFill>
                  <a:srgbClr val="002060"/>
                </a:solidFill>
              </a:rPr>
              <a:t>Pittichová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Jehin</a:t>
            </a:r>
            <a:r>
              <a:rPr lang="en-US" sz="1050" dirty="0">
                <a:solidFill>
                  <a:srgbClr val="002060"/>
                </a:solidFill>
              </a:rPr>
              <a:t>, E.; </a:t>
            </a:r>
            <a:r>
              <a:rPr lang="en-US" sz="1050" dirty="0" err="1">
                <a:solidFill>
                  <a:srgbClr val="002060"/>
                </a:solidFill>
              </a:rPr>
              <a:t>Manfroid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Gillon</a:t>
            </a:r>
            <a:r>
              <a:rPr lang="en-US" sz="1050" dirty="0">
                <a:solidFill>
                  <a:srgbClr val="002060"/>
                </a:solidFill>
              </a:rPr>
              <a:t>, M.; </a:t>
            </a:r>
            <a:r>
              <a:rPr lang="en-US" sz="1050" dirty="0" err="1">
                <a:solidFill>
                  <a:srgbClr val="002060"/>
                </a:solidFill>
              </a:rPr>
              <a:t>Galád</a:t>
            </a:r>
            <a:r>
              <a:rPr lang="en-US" sz="1050" dirty="0">
                <a:solidFill>
                  <a:srgbClr val="002060"/>
                </a:solidFill>
              </a:rPr>
              <a:t>, A.; Pollock, J.; </a:t>
            </a:r>
            <a:r>
              <a:rPr lang="en-US" sz="1050" dirty="0" err="1">
                <a:solidFill>
                  <a:srgbClr val="002060"/>
                </a:solidFill>
              </a:rPr>
              <a:t>Licandro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Alí­Lagoa</a:t>
            </a:r>
            <a:r>
              <a:rPr lang="en-US" sz="1050" dirty="0">
                <a:solidFill>
                  <a:srgbClr val="002060"/>
                </a:solidFill>
              </a:rPr>
              <a:t>, V.; </a:t>
            </a:r>
            <a:r>
              <a:rPr lang="en-US" sz="1050" dirty="0" err="1">
                <a:solidFill>
                  <a:srgbClr val="002060"/>
                </a:solidFill>
              </a:rPr>
              <a:t>Brinsfield</a:t>
            </a:r>
            <a:r>
              <a:rPr lang="en-US" sz="1050" dirty="0">
                <a:solidFill>
                  <a:srgbClr val="002060"/>
                </a:solidFill>
              </a:rPr>
              <a:t>, J.; Molotov, I. E. </a:t>
            </a:r>
            <a:r>
              <a:rPr lang="en-US" sz="1050" i="1" dirty="0">
                <a:solidFill>
                  <a:srgbClr val="002060"/>
                </a:solidFill>
              </a:rPr>
              <a:t>The binary </a:t>
            </a:r>
            <a:r>
              <a:rPr lang="en-US" sz="1050" i="1" dirty="0" smtClean="0">
                <a:solidFill>
                  <a:srgbClr val="002060"/>
                </a:solidFill>
              </a:rPr>
              <a:t>near</a:t>
            </a:r>
            <a:r>
              <a:rPr lang="ru-RU" sz="1050" i="1" dirty="0" smtClean="0">
                <a:solidFill>
                  <a:srgbClr val="002060"/>
                </a:solidFill>
              </a:rPr>
              <a:t>-</a:t>
            </a:r>
            <a:r>
              <a:rPr lang="en-US" sz="1050" i="1" dirty="0" smtClean="0">
                <a:solidFill>
                  <a:srgbClr val="002060"/>
                </a:solidFill>
              </a:rPr>
              <a:t>­</a:t>
            </a:r>
            <a:r>
              <a:rPr lang="en-US" sz="1050" i="1" dirty="0">
                <a:solidFill>
                  <a:srgbClr val="002060"/>
                </a:solidFill>
              </a:rPr>
              <a:t>Earth Asteroid (175706) 1996 FG3 ­ An observational constraint on its orbital evolution</a:t>
            </a:r>
            <a:r>
              <a:rPr lang="en-US" sz="1050" dirty="0">
                <a:solidFill>
                  <a:srgbClr val="002060"/>
                </a:solidFill>
              </a:rPr>
              <a:t>. Icarus, Volume 245, 01/2015, p. </a:t>
            </a:r>
            <a:r>
              <a:rPr lang="en-US" sz="1050" dirty="0" smtClean="0">
                <a:solidFill>
                  <a:srgbClr val="002060"/>
                </a:solidFill>
              </a:rPr>
              <a:t>56</a:t>
            </a:r>
            <a:r>
              <a:rPr lang="ru-RU" sz="1050" dirty="0" smtClean="0">
                <a:solidFill>
                  <a:srgbClr val="002060"/>
                </a:solidFill>
              </a:rPr>
              <a:t>-</a:t>
            </a:r>
            <a:r>
              <a:rPr lang="en-US" sz="1050" dirty="0" smtClean="0">
                <a:solidFill>
                  <a:srgbClr val="002060"/>
                </a:solidFill>
              </a:rPr>
              <a:t>­63;</a:t>
            </a:r>
            <a:endParaRPr lang="ru-RU" sz="1050" dirty="0">
              <a:solidFill>
                <a:srgbClr val="002060"/>
              </a:solidFill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2060"/>
                </a:solidFill>
              </a:rPr>
              <a:t>Ďurech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Vokrouhlický</a:t>
            </a:r>
            <a:r>
              <a:rPr lang="en-US" sz="1050" dirty="0">
                <a:solidFill>
                  <a:srgbClr val="002060"/>
                </a:solidFill>
              </a:rPr>
              <a:t>, D.; </a:t>
            </a:r>
            <a:r>
              <a:rPr lang="en-US" sz="1050" dirty="0" err="1">
                <a:solidFill>
                  <a:srgbClr val="002060"/>
                </a:solidFill>
              </a:rPr>
              <a:t>Baransky</a:t>
            </a:r>
            <a:r>
              <a:rPr lang="en-US" sz="1050" dirty="0">
                <a:solidFill>
                  <a:srgbClr val="002060"/>
                </a:solidFill>
              </a:rPr>
              <a:t>, A. R.; </a:t>
            </a:r>
            <a:r>
              <a:rPr lang="en-US" sz="1050" dirty="0" err="1">
                <a:solidFill>
                  <a:srgbClr val="002060"/>
                </a:solidFill>
              </a:rPr>
              <a:t>Breiter</a:t>
            </a:r>
            <a:r>
              <a:rPr lang="en-US" sz="1050" dirty="0">
                <a:solidFill>
                  <a:srgbClr val="002060"/>
                </a:solidFill>
              </a:rPr>
              <a:t>, S.; </a:t>
            </a:r>
            <a:r>
              <a:rPr lang="en-US" sz="1050" dirty="0" err="1">
                <a:solidFill>
                  <a:srgbClr val="002060"/>
                </a:solidFill>
              </a:rPr>
              <a:t>Burkhonov</a:t>
            </a:r>
            <a:r>
              <a:rPr lang="en-US" sz="1050" dirty="0">
                <a:solidFill>
                  <a:srgbClr val="002060"/>
                </a:solidFill>
              </a:rPr>
              <a:t>, O. A.; Cooney, W.; Fuller, V.; </a:t>
            </a:r>
            <a:r>
              <a:rPr lang="en-US" sz="1050" dirty="0" err="1">
                <a:solidFill>
                  <a:srgbClr val="002060"/>
                </a:solidFill>
              </a:rPr>
              <a:t>Gaftonyuk</a:t>
            </a:r>
            <a:r>
              <a:rPr lang="en-US" sz="1050" dirty="0">
                <a:solidFill>
                  <a:srgbClr val="002060"/>
                </a:solidFill>
              </a:rPr>
              <a:t>, N. M.; Gross, J.; </a:t>
            </a:r>
            <a:r>
              <a:rPr lang="en-US" sz="1050" dirty="0" err="1">
                <a:solidFill>
                  <a:srgbClr val="002060"/>
                </a:solidFill>
              </a:rPr>
              <a:t>Inasaridze</a:t>
            </a:r>
            <a:r>
              <a:rPr lang="en-US" sz="1050" dirty="0">
                <a:solidFill>
                  <a:srgbClr val="002060"/>
                </a:solidFill>
              </a:rPr>
              <a:t>, R. </a:t>
            </a:r>
            <a:r>
              <a:rPr lang="en-US" sz="1050" dirty="0" err="1">
                <a:solidFill>
                  <a:srgbClr val="002060"/>
                </a:solidFill>
              </a:rPr>
              <a:t>Ya</a:t>
            </a:r>
            <a:r>
              <a:rPr lang="en-US" sz="1050" dirty="0">
                <a:solidFill>
                  <a:srgbClr val="002060"/>
                </a:solidFill>
              </a:rPr>
              <a:t>.; </a:t>
            </a:r>
            <a:r>
              <a:rPr lang="en-US" sz="1050" dirty="0" err="1">
                <a:solidFill>
                  <a:srgbClr val="002060"/>
                </a:solidFill>
              </a:rPr>
              <a:t>Kaasalainen</a:t>
            </a:r>
            <a:r>
              <a:rPr lang="en-US" sz="1050" dirty="0">
                <a:solidFill>
                  <a:srgbClr val="002060"/>
                </a:solidFill>
              </a:rPr>
              <a:t>, M.;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Yu. N.; </a:t>
            </a:r>
            <a:r>
              <a:rPr lang="en-US" sz="1050" dirty="0" err="1">
                <a:solidFill>
                  <a:srgbClr val="002060"/>
                </a:solidFill>
              </a:rPr>
              <a:t>Kvaratshelia</a:t>
            </a:r>
            <a:r>
              <a:rPr lang="en-US" sz="1050" dirty="0">
                <a:solidFill>
                  <a:srgbClr val="002060"/>
                </a:solidFill>
              </a:rPr>
              <a:t>, O. I.; Litvinenko, E. A.; </a:t>
            </a:r>
            <a:r>
              <a:rPr lang="en-US" sz="1050" dirty="0" err="1">
                <a:solidFill>
                  <a:srgbClr val="002060"/>
                </a:solidFill>
              </a:rPr>
              <a:t>Macomber</a:t>
            </a:r>
            <a:r>
              <a:rPr lang="en-US" sz="1050" dirty="0">
                <a:solidFill>
                  <a:srgbClr val="002060"/>
                </a:solidFill>
              </a:rPr>
              <a:t>, B.; </a:t>
            </a:r>
            <a:r>
              <a:rPr lang="en-US" sz="1050" dirty="0" err="1">
                <a:solidFill>
                  <a:srgbClr val="002060"/>
                </a:solidFill>
              </a:rPr>
              <a:t>Marchis</a:t>
            </a:r>
            <a:r>
              <a:rPr lang="en-US" sz="1050" dirty="0">
                <a:solidFill>
                  <a:srgbClr val="002060"/>
                </a:solidFill>
              </a:rPr>
              <a:t>, F.; Molotov, I. E.; </a:t>
            </a:r>
            <a:r>
              <a:rPr lang="en-US" sz="1050" dirty="0" err="1">
                <a:solidFill>
                  <a:srgbClr val="002060"/>
                </a:solidFill>
              </a:rPr>
              <a:t>Oey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Polishook</a:t>
            </a:r>
            <a:r>
              <a:rPr lang="en-US" sz="1050" dirty="0">
                <a:solidFill>
                  <a:srgbClr val="002060"/>
                </a:solidFill>
              </a:rPr>
              <a:t>, D.; Pollock, J.; Pravec, P.; </a:t>
            </a:r>
            <a:r>
              <a:rPr lang="en-US" sz="1050" dirty="0" err="1">
                <a:solidFill>
                  <a:srgbClr val="002060"/>
                </a:solidFill>
              </a:rPr>
              <a:t>Sárneczky</a:t>
            </a:r>
            <a:r>
              <a:rPr lang="en-US" sz="1050" dirty="0">
                <a:solidFill>
                  <a:srgbClr val="002060"/>
                </a:solidFill>
              </a:rPr>
              <a:t>, K.; Shevchenko, V. G.; </a:t>
            </a:r>
            <a:r>
              <a:rPr lang="en-US" sz="1050" dirty="0" err="1">
                <a:solidFill>
                  <a:srgbClr val="002060"/>
                </a:solidFill>
              </a:rPr>
              <a:t>Slyusarev</a:t>
            </a:r>
            <a:r>
              <a:rPr lang="en-US" sz="1050" dirty="0">
                <a:solidFill>
                  <a:srgbClr val="002060"/>
                </a:solidFill>
              </a:rPr>
              <a:t>, I.; Stephens, R.; </a:t>
            </a:r>
            <a:r>
              <a:rPr lang="en-US" sz="1050" dirty="0" err="1">
                <a:solidFill>
                  <a:srgbClr val="002060"/>
                </a:solidFill>
              </a:rPr>
              <a:t>Szabó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Gy</a:t>
            </a:r>
            <a:r>
              <a:rPr lang="en-US" sz="1050" dirty="0">
                <a:solidFill>
                  <a:srgbClr val="002060"/>
                </a:solidFill>
              </a:rPr>
              <a:t>.; Terrell, D.; </a:t>
            </a:r>
            <a:r>
              <a:rPr lang="en-US" sz="1050" dirty="0" err="1">
                <a:solidFill>
                  <a:srgbClr val="002060"/>
                </a:solidFill>
              </a:rPr>
              <a:t>Vachier</a:t>
            </a:r>
            <a:r>
              <a:rPr lang="en-US" sz="1050" dirty="0">
                <a:solidFill>
                  <a:srgbClr val="002060"/>
                </a:solidFill>
              </a:rPr>
              <a:t>, F.; </a:t>
            </a:r>
            <a:r>
              <a:rPr lang="en-US" sz="1050" dirty="0" err="1">
                <a:solidFill>
                  <a:srgbClr val="002060"/>
                </a:solidFill>
              </a:rPr>
              <a:t>Vanderplate</a:t>
            </a:r>
            <a:r>
              <a:rPr lang="en-US" sz="1050" dirty="0">
                <a:solidFill>
                  <a:srgbClr val="002060"/>
                </a:solidFill>
              </a:rPr>
              <a:t>, Z.; </a:t>
            </a:r>
            <a:r>
              <a:rPr lang="en-US" sz="1050" dirty="0" err="1">
                <a:solidFill>
                  <a:srgbClr val="002060"/>
                </a:solidFill>
              </a:rPr>
              <a:t>Viikinkoski</a:t>
            </a:r>
            <a:r>
              <a:rPr lang="en-US" sz="1050" dirty="0">
                <a:solidFill>
                  <a:srgbClr val="002060"/>
                </a:solidFill>
              </a:rPr>
              <a:t>, M.; Warner, B. D. </a:t>
            </a:r>
            <a:r>
              <a:rPr lang="en-US" sz="1050" i="1" dirty="0">
                <a:solidFill>
                  <a:srgbClr val="002060"/>
                </a:solidFill>
              </a:rPr>
              <a:t>Analysis of the rotation period of asteroids (1865) Cerberus, (2100) </a:t>
            </a:r>
            <a:r>
              <a:rPr lang="en-US" sz="1050" i="1" dirty="0" err="1">
                <a:solidFill>
                  <a:srgbClr val="002060"/>
                </a:solidFill>
              </a:rPr>
              <a:t>Ra­Shalom</a:t>
            </a:r>
            <a:r>
              <a:rPr lang="en-US" sz="1050" i="1" dirty="0">
                <a:solidFill>
                  <a:srgbClr val="002060"/>
                </a:solidFill>
              </a:rPr>
              <a:t>, and (3103) Eger ­ search for the YORP effect</a:t>
            </a:r>
            <a:r>
              <a:rPr lang="en-US" sz="1050" dirty="0">
                <a:solidFill>
                  <a:srgbClr val="002060"/>
                </a:solidFill>
              </a:rPr>
              <a:t>. Astronomy &amp; Astrophysics, Volume 547, </a:t>
            </a:r>
            <a:r>
              <a:rPr lang="en-US" sz="1050" dirty="0" smtClean="0">
                <a:solidFill>
                  <a:srgbClr val="002060"/>
                </a:solidFill>
              </a:rPr>
              <a:t>id.A10</a:t>
            </a:r>
            <a:r>
              <a:rPr lang="en-US" sz="1050" dirty="0">
                <a:solidFill>
                  <a:srgbClr val="002060"/>
                </a:solidFill>
              </a:rPr>
              <a:t>,</a:t>
            </a:r>
            <a:r>
              <a:rPr lang="en-US" sz="1050" dirty="0" smtClean="0">
                <a:solidFill>
                  <a:srgbClr val="002060"/>
                </a:solidFill>
              </a:rPr>
              <a:t> </a:t>
            </a:r>
            <a:r>
              <a:rPr lang="en-US" sz="1050" dirty="0">
                <a:solidFill>
                  <a:srgbClr val="002060"/>
                </a:solidFill>
              </a:rPr>
              <a:t>9 </a:t>
            </a:r>
            <a:r>
              <a:rPr lang="en-US" sz="1050" dirty="0" smtClean="0">
                <a:solidFill>
                  <a:srgbClr val="002060"/>
                </a:solidFill>
              </a:rPr>
              <a:t>pp</a:t>
            </a:r>
            <a:r>
              <a:rPr lang="ru-RU" sz="1050" dirty="0" smtClean="0">
                <a:solidFill>
                  <a:srgbClr val="002060"/>
                </a:solidFill>
              </a:rPr>
              <a:t>, 2012</a:t>
            </a:r>
            <a:r>
              <a:rPr lang="en-US" sz="1050" dirty="0" smtClean="0">
                <a:solidFill>
                  <a:srgbClr val="002060"/>
                </a:solidFill>
              </a:rPr>
              <a:t>;</a:t>
            </a:r>
            <a:endParaRPr lang="ru-RU" sz="1050" dirty="0">
              <a:solidFill>
                <a:srgbClr val="002060"/>
              </a:solidFill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Pravec, P.; </a:t>
            </a:r>
            <a:r>
              <a:rPr lang="en-US" sz="1050" dirty="0" err="1">
                <a:solidFill>
                  <a:srgbClr val="002060"/>
                </a:solidFill>
              </a:rPr>
              <a:t>Scheirich</a:t>
            </a:r>
            <a:r>
              <a:rPr lang="en-US" sz="1050" dirty="0">
                <a:solidFill>
                  <a:srgbClr val="002060"/>
                </a:solidFill>
              </a:rPr>
              <a:t>, P.; </a:t>
            </a:r>
            <a:r>
              <a:rPr lang="en-US" sz="1050" dirty="0" err="1">
                <a:solidFill>
                  <a:srgbClr val="002060"/>
                </a:solidFill>
              </a:rPr>
              <a:t>Vokrouhlický</a:t>
            </a:r>
            <a:r>
              <a:rPr lang="en-US" sz="1050" dirty="0">
                <a:solidFill>
                  <a:srgbClr val="002060"/>
                </a:solidFill>
              </a:rPr>
              <a:t>, D.; Harris, A. W.; </a:t>
            </a:r>
            <a:r>
              <a:rPr lang="en-US" sz="1050" dirty="0" err="1">
                <a:solidFill>
                  <a:srgbClr val="002060"/>
                </a:solidFill>
              </a:rPr>
              <a:t>Kušnirák</a:t>
            </a:r>
            <a:r>
              <a:rPr lang="en-US" sz="1050" dirty="0">
                <a:solidFill>
                  <a:srgbClr val="002060"/>
                </a:solidFill>
              </a:rPr>
              <a:t>, P.; </a:t>
            </a:r>
            <a:r>
              <a:rPr lang="en-US" sz="1050" dirty="0" err="1">
                <a:solidFill>
                  <a:srgbClr val="002060"/>
                </a:solidFill>
              </a:rPr>
              <a:t>Hornoch</a:t>
            </a:r>
            <a:r>
              <a:rPr lang="en-US" sz="1050" dirty="0">
                <a:solidFill>
                  <a:srgbClr val="002060"/>
                </a:solidFill>
              </a:rPr>
              <a:t>, K.; Pray, D. P.; Higgins, D.; </a:t>
            </a:r>
            <a:r>
              <a:rPr lang="en-US" sz="1050" dirty="0" err="1">
                <a:solidFill>
                  <a:srgbClr val="002060"/>
                </a:solidFill>
              </a:rPr>
              <a:t>Galád</a:t>
            </a:r>
            <a:r>
              <a:rPr lang="en-US" sz="1050" dirty="0">
                <a:solidFill>
                  <a:srgbClr val="002060"/>
                </a:solidFill>
              </a:rPr>
              <a:t>, A.; </a:t>
            </a:r>
            <a:r>
              <a:rPr lang="en-US" sz="1050" dirty="0" err="1">
                <a:solidFill>
                  <a:srgbClr val="002060"/>
                </a:solidFill>
              </a:rPr>
              <a:t>Világi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Gajdoš</a:t>
            </a:r>
            <a:r>
              <a:rPr lang="en-US" sz="1050" dirty="0">
                <a:solidFill>
                  <a:srgbClr val="002060"/>
                </a:solidFill>
              </a:rPr>
              <a:t>, Š.; </a:t>
            </a:r>
            <a:r>
              <a:rPr lang="en-US" sz="1050" dirty="0" err="1">
                <a:solidFill>
                  <a:srgbClr val="002060"/>
                </a:solidFill>
              </a:rPr>
              <a:t>Kornoš</a:t>
            </a:r>
            <a:r>
              <a:rPr lang="en-US" sz="1050" dirty="0">
                <a:solidFill>
                  <a:srgbClr val="002060"/>
                </a:solidFill>
              </a:rPr>
              <a:t>, L.; </a:t>
            </a:r>
            <a:r>
              <a:rPr lang="en-US" sz="1050" dirty="0" err="1">
                <a:solidFill>
                  <a:srgbClr val="002060"/>
                </a:solidFill>
              </a:rPr>
              <a:t>Oey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Husárik</a:t>
            </a:r>
            <a:r>
              <a:rPr lang="en-US" sz="1050" dirty="0">
                <a:solidFill>
                  <a:srgbClr val="002060"/>
                </a:solidFill>
              </a:rPr>
              <a:t>, M.; Cooney, W. R.; Gross, J.; Terrell, D.; </a:t>
            </a:r>
            <a:r>
              <a:rPr lang="en-US" sz="1050" dirty="0" err="1">
                <a:solidFill>
                  <a:srgbClr val="002060"/>
                </a:solidFill>
              </a:rPr>
              <a:t>Durkee</a:t>
            </a:r>
            <a:r>
              <a:rPr lang="en-US" sz="1050" dirty="0">
                <a:solidFill>
                  <a:srgbClr val="002060"/>
                </a:solidFill>
              </a:rPr>
              <a:t>, R.; Pollock, J.; </a:t>
            </a:r>
            <a:r>
              <a:rPr lang="en-US" sz="1050" dirty="0" err="1">
                <a:solidFill>
                  <a:srgbClr val="002060"/>
                </a:solidFill>
              </a:rPr>
              <a:t>Reichart</a:t>
            </a:r>
            <a:r>
              <a:rPr lang="en-US" sz="1050" dirty="0">
                <a:solidFill>
                  <a:srgbClr val="002060"/>
                </a:solidFill>
              </a:rPr>
              <a:t>, D. E.; </a:t>
            </a:r>
            <a:r>
              <a:rPr lang="en-US" sz="1050" dirty="0" err="1">
                <a:solidFill>
                  <a:srgbClr val="002060"/>
                </a:solidFill>
              </a:rPr>
              <a:t>Ivarsen</a:t>
            </a:r>
            <a:r>
              <a:rPr lang="en-US" sz="1050" dirty="0">
                <a:solidFill>
                  <a:srgbClr val="002060"/>
                </a:solidFill>
              </a:rPr>
              <a:t>, K.; </a:t>
            </a:r>
            <a:r>
              <a:rPr lang="en-US" sz="1050" dirty="0" err="1">
                <a:solidFill>
                  <a:srgbClr val="002060"/>
                </a:solidFill>
              </a:rPr>
              <a:t>Haislip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Lacluyze</a:t>
            </a:r>
            <a:r>
              <a:rPr lang="en-US" sz="1050" dirty="0">
                <a:solidFill>
                  <a:srgbClr val="002060"/>
                </a:solidFill>
              </a:rPr>
              <a:t>, A.;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Yu. N.; </a:t>
            </a:r>
            <a:r>
              <a:rPr lang="en-US" sz="1050" dirty="0" err="1">
                <a:solidFill>
                  <a:srgbClr val="002060"/>
                </a:solidFill>
              </a:rPr>
              <a:t>Gaftonyuk</a:t>
            </a:r>
            <a:r>
              <a:rPr lang="en-US" sz="1050" dirty="0">
                <a:solidFill>
                  <a:srgbClr val="002060"/>
                </a:solidFill>
              </a:rPr>
              <a:t>, N.; Stephens, R. D.; </a:t>
            </a:r>
            <a:r>
              <a:rPr lang="en-US" sz="1050" dirty="0" err="1">
                <a:solidFill>
                  <a:srgbClr val="002060"/>
                </a:solidFill>
              </a:rPr>
              <a:t>Dyvig</a:t>
            </a:r>
            <a:r>
              <a:rPr lang="en-US" sz="1050" dirty="0">
                <a:solidFill>
                  <a:srgbClr val="002060"/>
                </a:solidFill>
              </a:rPr>
              <a:t>, R.; Reddy, V.; </a:t>
            </a:r>
            <a:r>
              <a:rPr lang="en-US" sz="1050" dirty="0" err="1">
                <a:solidFill>
                  <a:srgbClr val="002060"/>
                </a:solidFill>
              </a:rPr>
              <a:t>Chiorny</a:t>
            </a:r>
            <a:r>
              <a:rPr lang="en-US" sz="1050" dirty="0">
                <a:solidFill>
                  <a:srgbClr val="002060"/>
                </a:solidFill>
              </a:rPr>
              <a:t>, V.; </a:t>
            </a:r>
            <a:r>
              <a:rPr lang="en-US" sz="1050" dirty="0" err="1">
                <a:solidFill>
                  <a:srgbClr val="002060"/>
                </a:solidFill>
              </a:rPr>
              <a:t>Vaduvescu</a:t>
            </a:r>
            <a:r>
              <a:rPr lang="en-US" sz="1050" dirty="0">
                <a:solidFill>
                  <a:srgbClr val="002060"/>
                </a:solidFill>
              </a:rPr>
              <a:t>, O.; </a:t>
            </a:r>
            <a:r>
              <a:rPr lang="en-US" sz="1050" dirty="0" err="1">
                <a:solidFill>
                  <a:srgbClr val="002060"/>
                </a:solidFill>
              </a:rPr>
              <a:t>Longa­Peña</a:t>
            </a:r>
            <a:r>
              <a:rPr lang="en-US" sz="1050" dirty="0">
                <a:solidFill>
                  <a:srgbClr val="002060"/>
                </a:solidFill>
              </a:rPr>
              <a:t>, P.; </a:t>
            </a:r>
            <a:r>
              <a:rPr lang="en-US" sz="1050" dirty="0" err="1">
                <a:solidFill>
                  <a:srgbClr val="002060"/>
                </a:solidFill>
              </a:rPr>
              <a:t>Tudorica</a:t>
            </a:r>
            <a:r>
              <a:rPr lang="en-US" sz="1050" dirty="0">
                <a:solidFill>
                  <a:srgbClr val="002060"/>
                </a:solidFill>
              </a:rPr>
              <a:t>, A.; Warner, B. D.; </a:t>
            </a:r>
            <a:r>
              <a:rPr lang="en-US" sz="1050" dirty="0" err="1">
                <a:solidFill>
                  <a:srgbClr val="002060"/>
                </a:solidFill>
              </a:rPr>
              <a:t>Masi</a:t>
            </a:r>
            <a:r>
              <a:rPr lang="en-US" sz="1050" dirty="0">
                <a:solidFill>
                  <a:srgbClr val="002060"/>
                </a:solidFill>
              </a:rPr>
              <a:t>, G.; </a:t>
            </a:r>
            <a:r>
              <a:rPr lang="en-US" sz="1050" dirty="0" err="1">
                <a:solidFill>
                  <a:srgbClr val="002060"/>
                </a:solidFill>
              </a:rPr>
              <a:t>Brinsfield</a:t>
            </a:r>
            <a:r>
              <a:rPr lang="en-US" sz="1050" dirty="0">
                <a:solidFill>
                  <a:srgbClr val="002060"/>
                </a:solidFill>
              </a:rPr>
              <a:t>, J.; </a:t>
            </a:r>
            <a:r>
              <a:rPr lang="en-US" sz="1050" dirty="0" err="1">
                <a:solidFill>
                  <a:srgbClr val="002060"/>
                </a:solidFill>
              </a:rPr>
              <a:t>Gonçalves</a:t>
            </a:r>
            <a:r>
              <a:rPr lang="en-US" sz="1050" dirty="0">
                <a:solidFill>
                  <a:srgbClr val="002060"/>
                </a:solidFill>
              </a:rPr>
              <a:t>, R.; Brown, P.; </a:t>
            </a:r>
            <a:r>
              <a:rPr lang="en-US" sz="1050" dirty="0" err="1">
                <a:solidFill>
                  <a:srgbClr val="002060"/>
                </a:solidFill>
              </a:rPr>
              <a:t>Krzeminski</a:t>
            </a:r>
            <a:r>
              <a:rPr lang="en-US" sz="1050" dirty="0">
                <a:solidFill>
                  <a:srgbClr val="002060"/>
                </a:solidFill>
              </a:rPr>
              <a:t>, Z.; Gerashchenko, O.; Shevchenko, V.; Molotov, I.; </a:t>
            </a:r>
            <a:r>
              <a:rPr lang="en-US" sz="1050" dirty="0" err="1">
                <a:solidFill>
                  <a:srgbClr val="002060"/>
                </a:solidFill>
              </a:rPr>
              <a:t>Marchis</a:t>
            </a:r>
            <a:r>
              <a:rPr lang="en-US" sz="1050" dirty="0">
                <a:solidFill>
                  <a:srgbClr val="002060"/>
                </a:solidFill>
              </a:rPr>
              <a:t>, F. </a:t>
            </a:r>
            <a:r>
              <a:rPr lang="en-US" sz="1050" i="1" dirty="0">
                <a:solidFill>
                  <a:srgbClr val="002060"/>
                </a:solidFill>
              </a:rPr>
              <a:t>Binary asteroid population. 2. Anisotropic distribution of orbit poles of small, inner </a:t>
            </a:r>
            <a:r>
              <a:rPr lang="en-US" sz="1050" i="1" dirty="0" err="1">
                <a:solidFill>
                  <a:srgbClr val="002060"/>
                </a:solidFill>
              </a:rPr>
              <a:t>main­belt</a:t>
            </a:r>
            <a:r>
              <a:rPr lang="en-US" sz="1050" i="1" dirty="0">
                <a:solidFill>
                  <a:srgbClr val="002060"/>
                </a:solidFill>
              </a:rPr>
              <a:t> binaries</a:t>
            </a:r>
            <a:r>
              <a:rPr lang="en-US" sz="1050" dirty="0">
                <a:solidFill>
                  <a:srgbClr val="002060"/>
                </a:solidFill>
              </a:rPr>
              <a:t>. Icarus, Volume 218, Issue 1, p. 125­143. </a:t>
            </a:r>
            <a:r>
              <a:rPr lang="en-US" sz="1050" dirty="0" smtClean="0">
                <a:solidFill>
                  <a:srgbClr val="002060"/>
                </a:solidFill>
              </a:rPr>
              <a:t>03/2012;</a:t>
            </a: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 err="1">
                <a:solidFill>
                  <a:srgbClr val="002060"/>
                </a:solidFill>
              </a:rPr>
              <a:t>Vokrouhlický</a:t>
            </a:r>
            <a:r>
              <a:rPr lang="en-US" sz="1050" dirty="0">
                <a:solidFill>
                  <a:srgbClr val="002060"/>
                </a:solidFill>
              </a:rPr>
              <a:t>, David; </a:t>
            </a:r>
            <a:r>
              <a:rPr lang="en-US" sz="1050" dirty="0" err="1">
                <a:solidFill>
                  <a:srgbClr val="002060"/>
                </a:solidFill>
              </a:rPr>
              <a:t>Ďurech</a:t>
            </a:r>
            <a:r>
              <a:rPr lang="en-US" sz="1050" dirty="0">
                <a:solidFill>
                  <a:srgbClr val="002060"/>
                </a:solidFill>
              </a:rPr>
              <a:t>, Josef; </a:t>
            </a:r>
            <a:r>
              <a:rPr lang="en-US" sz="1050" dirty="0" err="1">
                <a:solidFill>
                  <a:srgbClr val="002060"/>
                </a:solidFill>
              </a:rPr>
              <a:t>Polishook</a:t>
            </a:r>
            <a:r>
              <a:rPr lang="en-US" sz="1050" dirty="0">
                <a:solidFill>
                  <a:srgbClr val="002060"/>
                </a:solidFill>
              </a:rPr>
              <a:t>, David;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Yurij</a:t>
            </a:r>
            <a:r>
              <a:rPr lang="en-US" sz="1050" dirty="0">
                <a:solidFill>
                  <a:srgbClr val="002060"/>
                </a:solidFill>
              </a:rPr>
              <a:t> N.; </a:t>
            </a:r>
            <a:r>
              <a:rPr lang="en-US" sz="1050" dirty="0" err="1">
                <a:solidFill>
                  <a:srgbClr val="002060"/>
                </a:solidFill>
              </a:rPr>
              <a:t>Gaftonyuk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Ninel</a:t>
            </a:r>
            <a:r>
              <a:rPr lang="en-US" sz="1050" dirty="0">
                <a:solidFill>
                  <a:srgbClr val="002060"/>
                </a:solidFill>
              </a:rPr>
              <a:t> N.; </a:t>
            </a:r>
            <a:r>
              <a:rPr lang="en-US" sz="1050" dirty="0" err="1">
                <a:solidFill>
                  <a:srgbClr val="002060"/>
                </a:solidFill>
              </a:rPr>
              <a:t>Burkhonov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Otabek</a:t>
            </a:r>
            <a:r>
              <a:rPr lang="en-US" sz="1050" dirty="0">
                <a:solidFill>
                  <a:srgbClr val="002060"/>
                </a:solidFill>
              </a:rPr>
              <a:t> A.; </a:t>
            </a:r>
            <a:r>
              <a:rPr lang="en-US" sz="1050" dirty="0" err="1">
                <a:solidFill>
                  <a:srgbClr val="002060"/>
                </a:solidFill>
              </a:rPr>
              <a:t>Ehgamberdiev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Shukhrat</a:t>
            </a:r>
            <a:r>
              <a:rPr lang="en-US" sz="1050" dirty="0">
                <a:solidFill>
                  <a:srgbClr val="002060"/>
                </a:solidFill>
              </a:rPr>
              <a:t> A.; </a:t>
            </a:r>
            <a:r>
              <a:rPr lang="en-US" sz="1050" dirty="0" err="1">
                <a:solidFill>
                  <a:srgbClr val="002060"/>
                </a:solidFill>
              </a:rPr>
              <a:t>Karimov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Rivkat</a:t>
            </a:r>
            <a:r>
              <a:rPr lang="en-US" sz="1050" dirty="0">
                <a:solidFill>
                  <a:srgbClr val="002060"/>
                </a:solidFill>
              </a:rPr>
              <a:t>; Molotov, Igor E.; Pravec, Petr; </a:t>
            </a:r>
            <a:r>
              <a:rPr lang="en-US" sz="1050" dirty="0" err="1">
                <a:solidFill>
                  <a:srgbClr val="002060"/>
                </a:solidFill>
              </a:rPr>
              <a:t>Hornoch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Kamil</a:t>
            </a:r>
            <a:r>
              <a:rPr lang="en-US" sz="1050" dirty="0">
                <a:solidFill>
                  <a:srgbClr val="002060"/>
                </a:solidFill>
              </a:rPr>
              <a:t>; </a:t>
            </a:r>
            <a:r>
              <a:rPr lang="en-US" sz="1050" dirty="0" err="1">
                <a:solidFill>
                  <a:srgbClr val="002060"/>
                </a:solidFill>
              </a:rPr>
              <a:t>Kušnirák</a:t>
            </a:r>
            <a:r>
              <a:rPr lang="en-US" sz="1050" dirty="0">
                <a:solidFill>
                  <a:srgbClr val="002060"/>
                </a:solidFill>
              </a:rPr>
              <a:t>, Peter; </a:t>
            </a:r>
            <a:r>
              <a:rPr lang="en-US" sz="1050" dirty="0" err="1">
                <a:solidFill>
                  <a:srgbClr val="002060"/>
                </a:solidFill>
              </a:rPr>
              <a:t>Oey</a:t>
            </a:r>
            <a:r>
              <a:rPr lang="en-US" sz="1050" dirty="0">
                <a:solidFill>
                  <a:srgbClr val="002060"/>
                </a:solidFill>
              </a:rPr>
              <a:t>, Julian; </a:t>
            </a:r>
            <a:r>
              <a:rPr lang="en-US" sz="1050" dirty="0" err="1">
                <a:solidFill>
                  <a:srgbClr val="002060"/>
                </a:solidFill>
              </a:rPr>
              <a:t>Galád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Adrián</a:t>
            </a:r>
            <a:r>
              <a:rPr lang="en-US" sz="1050" dirty="0">
                <a:solidFill>
                  <a:srgbClr val="002060"/>
                </a:solidFill>
              </a:rPr>
              <a:t>; </a:t>
            </a:r>
            <a:r>
              <a:rPr lang="en-US" sz="1050" dirty="0" err="1">
                <a:solidFill>
                  <a:srgbClr val="002060"/>
                </a:solidFill>
              </a:rPr>
              <a:t>Žižka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Jindřich</a:t>
            </a:r>
            <a:r>
              <a:rPr lang="en-US" sz="1050" dirty="0">
                <a:solidFill>
                  <a:srgbClr val="002060"/>
                </a:solidFill>
              </a:rPr>
              <a:t>. </a:t>
            </a:r>
            <a:r>
              <a:rPr lang="en-US" sz="1050" i="1" dirty="0">
                <a:solidFill>
                  <a:srgbClr val="002060"/>
                </a:solidFill>
              </a:rPr>
              <a:t>Spin Vector and Shape of (6070) </a:t>
            </a:r>
            <a:r>
              <a:rPr lang="en-US" sz="1050" i="1" dirty="0" err="1">
                <a:solidFill>
                  <a:srgbClr val="002060"/>
                </a:solidFill>
              </a:rPr>
              <a:t>Rheinland</a:t>
            </a:r>
            <a:r>
              <a:rPr lang="en-US" sz="1050" i="1" dirty="0">
                <a:solidFill>
                  <a:srgbClr val="002060"/>
                </a:solidFill>
              </a:rPr>
              <a:t> and Their Implications</a:t>
            </a:r>
            <a:r>
              <a:rPr lang="en-US" sz="1050" dirty="0">
                <a:solidFill>
                  <a:srgbClr val="002060"/>
                </a:solidFill>
              </a:rPr>
              <a:t>. The Astronomical Journal, Volume 142, Issue 5, article id. 159 (2011</a:t>
            </a:r>
            <a:r>
              <a:rPr lang="en-US" sz="1050" dirty="0" smtClean="0">
                <a:solidFill>
                  <a:srgbClr val="002060"/>
                </a:solidFill>
              </a:rPr>
              <a:t>);</a:t>
            </a:r>
            <a:endParaRPr lang="ru-RU" sz="1050" dirty="0">
              <a:solidFill>
                <a:srgbClr val="002060"/>
              </a:solidFill>
            </a:endParaRPr>
          </a:p>
          <a:p>
            <a:pPr marL="171450" indent="-1714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2060"/>
                </a:solidFill>
              </a:rPr>
              <a:t>Christopher </a:t>
            </a:r>
            <a:r>
              <a:rPr lang="en-US" sz="1050" dirty="0" err="1">
                <a:solidFill>
                  <a:srgbClr val="002060"/>
                </a:solidFill>
              </a:rPr>
              <a:t>Magri</a:t>
            </a:r>
            <a:r>
              <a:rPr lang="en-US" sz="1050" dirty="0">
                <a:solidFill>
                  <a:srgbClr val="002060"/>
                </a:solidFill>
              </a:rPr>
              <a:t>, Ellen S. Howell, Michael C. Nolan, Patrick A. Taylor, Yanga R. </a:t>
            </a:r>
            <a:r>
              <a:rPr lang="en-US" sz="1050" dirty="0" err="1">
                <a:solidFill>
                  <a:srgbClr val="002060"/>
                </a:solidFill>
              </a:rPr>
              <a:t>Fernández</a:t>
            </a:r>
            <a:r>
              <a:rPr lang="en-US" sz="1050" dirty="0">
                <a:solidFill>
                  <a:srgbClr val="002060"/>
                </a:solidFill>
              </a:rPr>
              <a:t>, Michael Mueller, Ronald J. </a:t>
            </a:r>
            <a:r>
              <a:rPr lang="en-US" sz="1050" dirty="0" err="1">
                <a:solidFill>
                  <a:srgbClr val="002060"/>
                </a:solidFill>
              </a:rPr>
              <a:t>Vervack</a:t>
            </a:r>
            <a:r>
              <a:rPr lang="en-US" sz="1050" dirty="0">
                <a:solidFill>
                  <a:srgbClr val="002060"/>
                </a:solidFill>
              </a:rPr>
              <a:t> Jr., Lance A.M. Benner, Jon D. </a:t>
            </a:r>
            <a:r>
              <a:rPr lang="en-US" sz="1050" dirty="0" err="1">
                <a:solidFill>
                  <a:srgbClr val="002060"/>
                </a:solidFill>
              </a:rPr>
              <a:t>Giorgini</a:t>
            </a:r>
            <a:r>
              <a:rPr lang="en-US" sz="1050" dirty="0">
                <a:solidFill>
                  <a:srgbClr val="002060"/>
                </a:solidFill>
              </a:rPr>
              <a:t>, Steven J. </a:t>
            </a:r>
            <a:r>
              <a:rPr lang="en-US" sz="1050" dirty="0" err="1">
                <a:solidFill>
                  <a:srgbClr val="002060"/>
                </a:solidFill>
              </a:rPr>
              <a:t>Ostro</a:t>
            </a:r>
            <a:r>
              <a:rPr lang="en-US" sz="1050" dirty="0">
                <a:solidFill>
                  <a:srgbClr val="002060"/>
                </a:solidFill>
              </a:rPr>
              <a:t>, Daniel J. </a:t>
            </a:r>
            <a:r>
              <a:rPr lang="en-US" sz="1050" dirty="0" err="1">
                <a:solidFill>
                  <a:srgbClr val="002060"/>
                </a:solidFill>
              </a:rPr>
              <a:t>Scheeres</a:t>
            </a:r>
            <a:r>
              <a:rPr lang="en-US" sz="1050" dirty="0">
                <a:solidFill>
                  <a:srgbClr val="002060"/>
                </a:solidFill>
              </a:rPr>
              <a:t>, Michael D. Hicks, Heath Rhoades, James M. Somers, </a:t>
            </a:r>
            <a:r>
              <a:rPr lang="en-US" sz="1050" dirty="0" err="1">
                <a:solidFill>
                  <a:srgbClr val="002060"/>
                </a:solidFill>
              </a:rPr>
              <a:t>Ninel</a:t>
            </a:r>
            <a:r>
              <a:rPr lang="en-US" sz="1050" dirty="0">
                <a:solidFill>
                  <a:srgbClr val="002060"/>
                </a:solidFill>
              </a:rPr>
              <a:t> M. </a:t>
            </a:r>
            <a:r>
              <a:rPr lang="en-US" sz="1050" dirty="0" err="1">
                <a:solidFill>
                  <a:srgbClr val="002060"/>
                </a:solidFill>
              </a:rPr>
              <a:t>Gaftonyuk</a:t>
            </a:r>
            <a:r>
              <a:rPr lang="en-US" sz="1050" dirty="0">
                <a:solidFill>
                  <a:srgbClr val="002060"/>
                </a:solidFill>
              </a:rPr>
              <a:t>, Vladimir V. </a:t>
            </a:r>
            <a:r>
              <a:rPr lang="en-US" sz="1050" dirty="0" err="1">
                <a:solidFill>
                  <a:srgbClr val="002060"/>
                </a:solidFill>
              </a:rPr>
              <a:t>Kouprianov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Yurij</a:t>
            </a:r>
            <a:r>
              <a:rPr lang="en-US" sz="1050" dirty="0">
                <a:solidFill>
                  <a:srgbClr val="002060"/>
                </a:solidFill>
              </a:rPr>
              <a:t> N. </a:t>
            </a:r>
            <a:r>
              <a:rPr lang="en-US" sz="1050" dirty="0" err="1">
                <a:solidFill>
                  <a:srgbClr val="002060"/>
                </a:solidFill>
              </a:rPr>
              <a:t>Krugly</a:t>
            </a:r>
            <a:r>
              <a:rPr lang="en-US" sz="1050" dirty="0">
                <a:solidFill>
                  <a:srgbClr val="002060"/>
                </a:solidFill>
              </a:rPr>
              <a:t>, Igor E. Molotov, Michael W. Busch, </a:t>
            </a:r>
            <a:r>
              <a:rPr lang="en-US" sz="1050" dirty="0" err="1">
                <a:solidFill>
                  <a:srgbClr val="002060"/>
                </a:solidFill>
              </a:rPr>
              <a:t>Jean­Luc</a:t>
            </a:r>
            <a:r>
              <a:rPr lang="en-US" sz="1050" dirty="0">
                <a:solidFill>
                  <a:srgbClr val="002060"/>
                </a:solidFill>
              </a:rPr>
              <a:t> Margot, Vladimir </a:t>
            </a:r>
            <a:r>
              <a:rPr lang="en-US" sz="1050" dirty="0" err="1">
                <a:solidFill>
                  <a:srgbClr val="002060"/>
                </a:solidFill>
              </a:rPr>
              <a:t>Benishek</a:t>
            </a:r>
            <a:r>
              <a:rPr lang="en-US" sz="1050" dirty="0">
                <a:solidFill>
                  <a:srgbClr val="002060"/>
                </a:solidFill>
              </a:rPr>
              <a:t>, </a:t>
            </a:r>
            <a:r>
              <a:rPr lang="en-US" sz="1050" dirty="0" err="1">
                <a:solidFill>
                  <a:srgbClr val="002060"/>
                </a:solidFill>
              </a:rPr>
              <a:t>Vojislava</a:t>
            </a:r>
            <a:r>
              <a:rPr lang="en-US" sz="1050" dirty="0">
                <a:solidFill>
                  <a:srgbClr val="002060"/>
                </a:solidFill>
              </a:rPr>
              <a:t> </a:t>
            </a:r>
            <a:r>
              <a:rPr lang="en-US" sz="1050" dirty="0" err="1">
                <a:solidFill>
                  <a:srgbClr val="002060"/>
                </a:solidFill>
              </a:rPr>
              <a:t>Protitch­Benishek</a:t>
            </a:r>
            <a:r>
              <a:rPr lang="en-US" sz="1050" dirty="0">
                <a:solidFill>
                  <a:srgbClr val="002060"/>
                </a:solidFill>
              </a:rPr>
              <a:t>, Adrian </a:t>
            </a:r>
            <a:r>
              <a:rPr lang="en-US" sz="1050" dirty="0" err="1">
                <a:solidFill>
                  <a:srgbClr val="002060"/>
                </a:solidFill>
              </a:rPr>
              <a:t>Galád</a:t>
            </a:r>
            <a:r>
              <a:rPr lang="en-US" sz="1050" dirty="0">
                <a:solidFill>
                  <a:srgbClr val="002060"/>
                </a:solidFill>
              </a:rPr>
              <a:t>, David Higgins, Peter </a:t>
            </a:r>
            <a:r>
              <a:rPr lang="en-US" sz="1050" dirty="0" err="1">
                <a:solidFill>
                  <a:srgbClr val="002060"/>
                </a:solidFill>
              </a:rPr>
              <a:t>Kušnirák</a:t>
            </a:r>
            <a:r>
              <a:rPr lang="en-US" sz="1050" dirty="0">
                <a:solidFill>
                  <a:srgbClr val="002060"/>
                </a:solidFill>
              </a:rPr>
              <a:t>, Donald P. Pray. </a:t>
            </a:r>
            <a:r>
              <a:rPr lang="en-US" sz="1050" i="1" dirty="0">
                <a:solidFill>
                  <a:srgbClr val="002060"/>
                </a:solidFill>
              </a:rPr>
              <a:t>Radar and photometric observations and shape modeling of contact binary </a:t>
            </a:r>
            <a:r>
              <a:rPr lang="en-US" sz="1050" i="1" dirty="0" smtClean="0">
                <a:solidFill>
                  <a:srgbClr val="002060"/>
                </a:solidFill>
              </a:rPr>
              <a:t>near-­</a:t>
            </a:r>
            <a:r>
              <a:rPr lang="en-US" sz="1050" i="1" dirty="0">
                <a:solidFill>
                  <a:srgbClr val="002060"/>
                </a:solidFill>
              </a:rPr>
              <a:t>Earth Asteroid (8567) 1996 HW1</a:t>
            </a:r>
            <a:r>
              <a:rPr lang="en-US" sz="1050" dirty="0">
                <a:solidFill>
                  <a:srgbClr val="002060"/>
                </a:solidFill>
              </a:rPr>
              <a:t>. Icarus. Volume 214, Issue 1, July 2011, </a:t>
            </a:r>
            <a:r>
              <a:rPr lang="en-US" sz="1050" dirty="0" smtClean="0">
                <a:solidFill>
                  <a:srgbClr val="002060"/>
                </a:solidFill>
              </a:rPr>
              <a:t>p. 210-­227.</a:t>
            </a:r>
            <a:endParaRPr lang="ru-RU" sz="1050" dirty="0">
              <a:solidFill>
                <a:srgbClr val="00206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050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26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3991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Выводы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3584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4213" y="692696"/>
            <a:ext cx="777621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Вся представленная работа сети НСОИ АФН</a:t>
            </a:r>
            <a:r>
              <a:rPr lang="en-US" sz="1600" dirty="0" smtClean="0">
                <a:solidFill>
                  <a:srgbClr val="002060"/>
                </a:solidFill>
              </a:rPr>
              <a:t>/ISON</a:t>
            </a:r>
            <a:r>
              <a:rPr lang="ru-RU" sz="1600" dirty="0" smtClean="0">
                <a:solidFill>
                  <a:srgbClr val="002060"/>
                </a:solidFill>
              </a:rPr>
              <a:t>, является инициативной и не финансируется РАН и государством;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Представленный доклад показывает, что у </a:t>
            </a:r>
            <a:r>
              <a:rPr lang="ru-RU" sz="1600" dirty="0">
                <a:solidFill>
                  <a:srgbClr val="002060"/>
                </a:solidFill>
              </a:rPr>
              <a:t>сети НСОИ АФН</a:t>
            </a:r>
            <a:r>
              <a:rPr lang="en-US" sz="1600" dirty="0" smtClean="0">
                <a:solidFill>
                  <a:srgbClr val="002060"/>
                </a:solidFill>
              </a:rPr>
              <a:t>/ISON</a:t>
            </a:r>
            <a:r>
              <a:rPr lang="ru-RU" sz="1600" dirty="0" smtClean="0">
                <a:solidFill>
                  <a:srgbClr val="002060"/>
                </a:solidFill>
              </a:rPr>
              <a:t> уже имеется серьезный задел в области средств и методов обнаружения опасных тел. При небольшой поддержке со стороны РАН и государства, возможно качественно улучшить получаемые результаты;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При более </a:t>
            </a:r>
            <a:r>
              <a:rPr lang="ru-RU" sz="1600" dirty="0">
                <a:solidFill>
                  <a:srgbClr val="002060"/>
                </a:solidFill>
              </a:rPr>
              <a:t>серьезной </a:t>
            </a:r>
            <a:r>
              <a:rPr lang="ru-RU" sz="1600" dirty="0" smtClean="0">
                <a:solidFill>
                  <a:srgbClr val="002060"/>
                </a:solidFill>
              </a:rPr>
              <a:t>поддержке, </a:t>
            </a:r>
            <a:r>
              <a:rPr lang="ru-RU" sz="1600" dirty="0">
                <a:solidFill>
                  <a:srgbClr val="002060"/>
                </a:solidFill>
              </a:rPr>
              <a:t>сеть НСОИ АФН</a:t>
            </a:r>
            <a:r>
              <a:rPr lang="en-US" sz="1600" dirty="0" smtClean="0">
                <a:solidFill>
                  <a:srgbClr val="002060"/>
                </a:solidFill>
              </a:rPr>
              <a:t>/ISON</a:t>
            </a:r>
            <a:r>
              <a:rPr lang="ru-RU" sz="1600" dirty="0" smtClean="0">
                <a:solidFill>
                  <a:srgbClr val="002060"/>
                </a:solidFill>
              </a:rPr>
              <a:t> сможет установить несколько спаренных, </a:t>
            </a:r>
            <a:r>
              <a:rPr lang="ru-RU" sz="1600" dirty="0" err="1" smtClean="0">
                <a:solidFill>
                  <a:srgbClr val="002060"/>
                </a:solidFill>
              </a:rPr>
              <a:t>сверхширокоугольных</a:t>
            </a:r>
            <a:r>
              <a:rPr lang="ru-RU" sz="1600" dirty="0" smtClean="0">
                <a:solidFill>
                  <a:srgbClr val="002060"/>
                </a:solidFill>
              </a:rPr>
              <a:t> 40-см телескопов (</a:t>
            </a:r>
            <a:r>
              <a:rPr lang="en-US" sz="1600" dirty="0" smtClean="0">
                <a:solidFill>
                  <a:srgbClr val="002060"/>
                </a:solidFill>
              </a:rPr>
              <a:t>0.4-</a:t>
            </a:r>
            <a:r>
              <a:rPr lang="ru-RU" sz="1600" dirty="0" smtClean="0">
                <a:solidFill>
                  <a:srgbClr val="002060"/>
                </a:solidFill>
              </a:rPr>
              <a:t>м</a:t>
            </a:r>
            <a:r>
              <a:rPr lang="en-US" sz="1600" dirty="0" smtClean="0">
                <a:solidFill>
                  <a:srgbClr val="002060"/>
                </a:solidFill>
              </a:rPr>
              <a:t> f/1.25)</a:t>
            </a:r>
            <a:r>
              <a:rPr lang="ru-RU" sz="1600" dirty="0" smtClean="0">
                <a:solidFill>
                  <a:srgbClr val="002060"/>
                </a:solidFill>
              </a:rPr>
              <a:t>, ввод в строй которых (т.н. телескопов «второго эшелона») позволит кардинально продвинуться в задаче обнаружения ярких и близких АСЗ. Установка дополнительных 40-см телескопов сопровождения внесет заметный вклад в уточнение орбит уже обнаруженных опасных объектов;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ИПМ РАН готово поддержать создание в институте центра сбора и обработки поисковых ПЗС-кадров в рамках тематики АКО. «Спутниковые» ПЗС-кадры уже каталогизируются и хранятся в ИПМ РАН.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694867" y="6471747"/>
            <a:ext cx="50405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27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624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1"/>
          <p:cNvSpPr txBox="1">
            <a:spLocks noChangeArrowheads="1"/>
          </p:cNvSpPr>
          <p:nvPr/>
        </p:nvSpPr>
        <p:spPr bwMode="auto">
          <a:xfrm>
            <a:off x="0" y="358775"/>
            <a:ext cx="91440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0" y="549275"/>
            <a:ext cx="9144000" cy="439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36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</a:rPr>
              <a:t>Спасибо</a:t>
            </a:r>
            <a:r>
              <a:rPr lang="en-US" altLang="ru-RU" sz="3600" dirty="0" smtClean="0">
                <a:solidFill>
                  <a:srgbClr val="FF0000"/>
                </a:solidFill>
              </a:rPr>
              <a:t> </a:t>
            </a:r>
            <a:r>
              <a:rPr lang="ru-RU" altLang="ru-RU" sz="3600" dirty="0" smtClean="0">
                <a:solidFill>
                  <a:srgbClr val="FF0000"/>
                </a:solidFill>
              </a:rPr>
              <a:t>за внимание!</a:t>
            </a:r>
            <a:endParaRPr lang="en-US" altLang="ru-RU" sz="36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400" dirty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400" dirty="0">
                <a:solidFill>
                  <a:srgbClr val="002060"/>
                </a:solidFill>
              </a:rPr>
              <a:t>Леонид Еленин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 smtClean="0">
                <a:solidFill>
                  <a:srgbClr val="FF0000"/>
                </a:solidFill>
              </a:rPr>
              <a:t>l.elenin@gmail.com</a:t>
            </a:r>
            <a:endParaRPr lang="ru-RU" altLang="ru-RU" sz="16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 b="1" dirty="0" smtClean="0">
                <a:solidFill>
                  <a:srgbClr val="002060"/>
                </a:solidFill>
              </a:rPr>
              <a:t>Бюллетень 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“</a:t>
            </a:r>
            <a:r>
              <a:rPr lang="ru-RU" altLang="ru-RU" sz="1600" b="1" dirty="0" smtClean="0">
                <a:solidFill>
                  <a:srgbClr val="002060"/>
                </a:solidFill>
              </a:rPr>
              <a:t>Астероидно-кометная опасность</a:t>
            </a:r>
            <a:r>
              <a:rPr lang="en-US" altLang="ru-RU" sz="1600" b="1" dirty="0" smtClean="0">
                <a:solidFill>
                  <a:srgbClr val="002060"/>
                </a:solidFill>
              </a:rPr>
              <a:t>”</a:t>
            </a:r>
            <a:endParaRPr lang="ru-RU" altLang="ru-RU" sz="1600" b="1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http://library.keldysh.ru/ako</a:t>
            </a:r>
            <a:r>
              <a:rPr lang="en-US" altLang="ru-RU" sz="1600" dirty="0" smtClean="0">
                <a:solidFill>
                  <a:srgbClr val="FF0000"/>
                </a:solidFill>
              </a:rPr>
              <a:t>/</a:t>
            </a:r>
            <a:endParaRPr lang="ru-RU" altLang="ru-RU" sz="16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1600" dirty="0">
                <a:solidFill>
                  <a:srgbClr val="FF0000"/>
                </a:solidFill>
              </a:rPr>
              <a:t>http://astronomer.ru/ako</a:t>
            </a:r>
            <a:r>
              <a:rPr lang="en-US" altLang="ru-RU" sz="1600" dirty="0" smtClean="0">
                <a:solidFill>
                  <a:srgbClr val="FF0000"/>
                </a:solidFill>
              </a:rPr>
              <a:t>/</a:t>
            </a:r>
            <a:endParaRPr lang="ru-RU" altLang="ru-RU" sz="1600" dirty="0" smtClean="0">
              <a:solidFill>
                <a:srgbClr val="FF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600" dirty="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en-US" altLang="ru-RU" sz="1600" dirty="0">
              <a:solidFill>
                <a:srgbClr val="002060"/>
              </a:solidFill>
            </a:endParaRPr>
          </a:p>
        </p:txBody>
      </p:sp>
      <p:sp>
        <p:nvSpPr>
          <p:cNvPr id="41988" name="Line 3"/>
          <p:cNvSpPr>
            <a:spLocks noChangeShapeType="1"/>
          </p:cNvSpPr>
          <p:nvPr/>
        </p:nvSpPr>
        <p:spPr bwMode="auto">
          <a:xfrm>
            <a:off x="2643188" y="63976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3434556" y="4941888"/>
            <a:ext cx="2274888" cy="647700"/>
            <a:chOff x="3190257" y="4941888"/>
            <a:chExt cx="2274888" cy="647700"/>
          </a:xfrm>
        </p:grpSpPr>
        <p:pic>
          <p:nvPicPr>
            <p:cNvPr id="41989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46007" y="4941888"/>
              <a:ext cx="719138" cy="611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41990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90257" y="4941888"/>
              <a:ext cx="1204913" cy="6477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Карта </a:t>
            </a:r>
            <a:r>
              <a:rPr lang="ru-RU" altLang="ru-RU" sz="2800" dirty="0" smtClean="0">
                <a:solidFill>
                  <a:srgbClr val="FF0000"/>
                </a:solidFill>
              </a:rPr>
              <a:t>обсерваторий НСОИ АФН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6" name="Text Box 7"/>
          <p:cNvSpPr txBox="1">
            <a:spLocks noChangeArrowheads="1"/>
          </p:cNvSpPr>
          <p:nvPr/>
        </p:nvSpPr>
        <p:spPr bwMode="auto">
          <a:xfrm>
            <a:off x="0" y="5967413"/>
            <a:ext cx="9144000" cy="380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smtClean="0">
                <a:solidFill>
                  <a:srgbClr val="002060"/>
                </a:solidFill>
              </a:rPr>
              <a:t>Обсерватории сети, наблюдающие малые тела Солнечной системы</a:t>
            </a: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800" y="692696"/>
            <a:ext cx="8654400" cy="52343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2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6225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</a:rPr>
              <a:t>Направления работы сети НСОИ АФН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6" name="Блок-схема: процесс 5"/>
          <p:cNvSpPr/>
          <p:nvPr/>
        </p:nvSpPr>
        <p:spPr bwMode="auto">
          <a:xfrm>
            <a:off x="3707904" y="2061072"/>
            <a:ext cx="1728192" cy="540000"/>
          </a:xfrm>
          <a:prstGeom prst="flowChartProcess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ИПМ РАН</a:t>
            </a:r>
          </a:p>
        </p:txBody>
      </p:sp>
      <p:sp>
        <p:nvSpPr>
          <p:cNvPr id="12" name="Блок-схема: процесс 11"/>
          <p:cNvSpPr/>
          <p:nvPr/>
        </p:nvSpPr>
        <p:spPr bwMode="auto">
          <a:xfrm>
            <a:off x="827584" y="2061072"/>
            <a:ext cx="1728192" cy="540000"/>
          </a:xfrm>
          <a:prstGeom prst="flowChartProcess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dirty="0">
                <a:solidFill>
                  <a:srgbClr val="002060"/>
                </a:solidFill>
                <a:latin typeface="Arial" charset="0"/>
                <a:cs typeface="Arial" charset="0"/>
              </a:rPr>
              <a:t>ИКИ РАН</a:t>
            </a:r>
          </a:p>
        </p:txBody>
      </p:sp>
      <p:cxnSp>
        <p:nvCxnSpPr>
          <p:cNvPr id="8" name="Соединительная линия уступом 7"/>
          <p:cNvCxnSpPr>
            <a:stCxn id="4" idx="2"/>
            <a:endCxn id="12" idx="0"/>
          </p:cNvCxnSpPr>
          <p:nvPr/>
        </p:nvCxnSpPr>
        <p:spPr bwMode="auto">
          <a:xfrm rot="10800000" flipV="1">
            <a:off x="1691680" y="962696"/>
            <a:ext cx="1728192" cy="1098376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/>
        </p:spPr>
      </p:cxnSp>
      <p:sp>
        <p:nvSpPr>
          <p:cNvPr id="9" name="TextBox 8"/>
          <p:cNvSpPr txBox="1"/>
          <p:nvPr/>
        </p:nvSpPr>
        <p:spPr>
          <a:xfrm>
            <a:off x="1835696" y="764149"/>
            <a:ext cx="1440160" cy="222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sz="1200" i="1" dirty="0" smtClean="0">
                <a:solidFill>
                  <a:srgbClr val="00B050"/>
                </a:solidFill>
              </a:rPr>
              <a:t>Гамма-всплески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16" name="Блок-схема: процесс 15"/>
          <p:cNvSpPr/>
          <p:nvPr/>
        </p:nvSpPr>
        <p:spPr bwMode="auto">
          <a:xfrm>
            <a:off x="827584" y="3537296"/>
            <a:ext cx="1728192" cy="540000"/>
          </a:xfrm>
          <a:prstGeom prst="flowChartProcess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GCN</a:t>
            </a: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cxnSp>
        <p:nvCxnSpPr>
          <p:cNvPr id="14" name="Прямая со стрелкой 13"/>
          <p:cNvCxnSpPr>
            <a:stCxn id="12" idx="2"/>
            <a:endCxn id="16" idx="0"/>
          </p:cNvCxnSpPr>
          <p:nvPr/>
        </p:nvCxnSpPr>
        <p:spPr bwMode="auto">
          <a:xfrm>
            <a:off x="1691680" y="2601072"/>
            <a:ext cx="0" cy="9362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Прямая со стрелкой 16"/>
          <p:cNvCxnSpPr>
            <a:stCxn id="4" idx="4"/>
            <a:endCxn id="6" idx="0"/>
          </p:cNvCxnSpPr>
          <p:nvPr/>
        </p:nvCxnSpPr>
        <p:spPr bwMode="auto">
          <a:xfrm>
            <a:off x="4572000" y="1232696"/>
            <a:ext cx="0" cy="82837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Блок-схема: процесс 21"/>
          <p:cNvSpPr/>
          <p:nvPr/>
        </p:nvSpPr>
        <p:spPr bwMode="auto">
          <a:xfrm>
            <a:off x="3131840" y="3537296"/>
            <a:ext cx="2880320" cy="540000"/>
          </a:xfrm>
          <a:prstGeom prst="flowChartProcess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ru-RU" sz="16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Сегмент АСПОС ОКП (ИПМ), РАН, заказчики</a:t>
            </a:r>
            <a:endParaRPr lang="ru-RU" sz="1600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1" name="Прямая со стрелкой 20"/>
          <p:cNvCxnSpPr>
            <a:stCxn id="6" idx="2"/>
            <a:endCxn id="22" idx="0"/>
          </p:cNvCxnSpPr>
          <p:nvPr/>
        </p:nvCxnSpPr>
        <p:spPr bwMode="auto">
          <a:xfrm>
            <a:off x="4572000" y="2601072"/>
            <a:ext cx="0" cy="936224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8" name="TextBox 27"/>
          <p:cNvSpPr txBox="1"/>
          <p:nvPr/>
        </p:nvSpPr>
        <p:spPr>
          <a:xfrm rot="16200000">
            <a:off x="3915023" y="2954401"/>
            <a:ext cx="1025920" cy="22282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sz="1200" i="1" dirty="0" smtClean="0"/>
              <a:t>КО и мусор</a:t>
            </a:r>
            <a:endParaRPr lang="ru-RU" i="1" dirty="0"/>
          </a:p>
        </p:txBody>
      </p:sp>
      <p:sp>
        <p:nvSpPr>
          <p:cNvPr id="32" name="Блок-схема: процесс 31"/>
          <p:cNvSpPr/>
          <p:nvPr/>
        </p:nvSpPr>
        <p:spPr bwMode="auto">
          <a:xfrm>
            <a:off x="6588224" y="2061073"/>
            <a:ext cx="1728192" cy="540000"/>
          </a:xfrm>
          <a:prstGeom prst="flowChartProcess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</a:pPr>
            <a:r>
              <a:rPr lang="en-US" dirty="0">
                <a:solidFill>
                  <a:srgbClr val="002060"/>
                </a:solidFill>
                <a:latin typeface="Arial" charset="0"/>
                <a:cs typeface="Arial" charset="0"/>
              </a:rPr>
              <a:t>MPC</a:t>
            </a:r>
            <a:endParaRPr lang="ru-RU" dirty="0">
              <a:solidFill>
                <a:srgbClr val="002060"/>
              </a:solidFill>
              <a:latin typeface="Arial" charset="0"/>
              <a:cs typeface="Arial" charset="0"/>
            </a:endParaRPr>
          </a:p>
        </p:txBody>
      </p:sp>
      <p:cxnSp>
        <p:nvCxnSpPr>
          <p:cNvPr id="29" name="Прямая со стрелкой 28"/>
          <p:cNvCxnSpPr>
            <a:stCxn id="6" idx="3"/>
            <a:endCxn id="32" idx="1"/>
          </p:cNvCxnSpPr>
          <p:nvPr/>
        </p:nvCxnSpPr>
        <p:spPr bwMode="auto">
          <a:xfrm>
            <a:off x="5436096" y="2331072"/>
            <a:ext cx="1152128" cy="1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TextBox 34"/>
          <p:cNvSpPr txBox="1"/>
          <p:nvPr/>
        </p:nvSpPr>
        <p:spPr>
          <a:xfrm>
            <a:off x="5289663" y="2101885"/>
            <a:ext cx="1440160" cy="41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sz="1200" i="1" dirty="0" smtClean="0">
                <a:solidFill>
                  <a:srgbClr val="00B050"/>
                </a:solidFill>
              </a:rPr>
              <a:t>Астероиды, кометы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4213" y="4077072"/>
            <a:ext cx="7776219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Наблюдение КО и космического мусора. Расчет тесных сближений. Ведение динамического орбитального архива данных;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Поиск </a:t>
            </a:r>
            <a:r>
              <a:rPr lang="ru-RU" sz="1400" dirty="0">
                <a:solidFill>
                  <a:srgbClr val="002060"/>
                </a:solidFill>
              </a:rPr>
              <a:t>малых тел Солнечной </a:t>
            </a:r>
            <a:r>
              <a:rPr lang="ru-RU" sz="1400" dirty="0" smtClean="0">
                <a:solidFill>
                  <a:srgbClr val="002060"/>
                </a:solidFill>
              </a:rPr>
              <a:t>системы</a:t>
            </a:r>
            <a:r>
              <a:rPr lang="en-US" sz="1400" dirty="0" smtClean="0">
                <a:solidFill>
                  <a:srgbClr val="002060"/>
                </a:solidFill>
              </a:rPr>
              <a:t> (</a:t>
            </a:r>
            <a:r>
              <a:rPr lang="ru-RU" sz="1400" dirty="0" smtClean="0">
                <a:solidFill>
                  <a:srgbClr val="002060"/>
                </a:solidFill>
              </a:rPr>
              <a:t>отработка концепции телескопов «второго эшелона»);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Астрометрия АСЗ, в том числе вновь открытых. Поддержка радиолокации;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Фотометрия АСЗ (период вращения, двойственность, </a:t>
            </a:r>
            <a:r>
              <a:rPr lang="en-US" sz="1400" dirty="0" smtClean="0">
                <a:solidFill>
                  <a:srgbClr val="002060"/>
                </a:solidFill>
              </a:rPr>
              <a:t>YORP-</a:t>
            </a:r>
            <a:r>
              <a:rPr lang="ru-RU" sz="1400" dirty="0" smtClean="0">
                <a:solidFill>
                  <a:srgbClr val="002060"/>
                </a:solidFill>
              </a:rPr>
              <a:t>эффект);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400" dirty="0" smtClean="0">
                <a:solidFill>
                  <a:srgbClr val="002060"/>
                </a:solidFill>
              </a:rPr>
              <a:t>Наблюдения оптической компоненты гамма-всплесков.</a:t>
            </a:r>
          </a:p>
        </p:txBody>
      </p:sp>
      <p:cxnSp>
        <p:nvCxnSpPr>
          <p:cNvPr id="3" name="Соединительная линия уступом 2"/>
          <p:cNvCxnSpPr>
            <a:stCxn id="4" idx="5"/>
            <a:endCxn id="32" idx="0"/>
          </p:cNvCxnSpPr>
          <p:nvPr/>
        </p:nvCxnSpPr>
        <p:spPr bwMode="auto">
          <a:xfrm>
            <a:off x="5724128" y="962696"/>
            <a:ext cx="1728192" cy="1098377"/>
          </a:xfrm>
          <a:prstGeom prst="bentConnector2">
            <a:avLst/>
          </a:prstGeom>
          <a:solidFill>
            <a:srgbClr val="00B8FF"/>
          </a:solidFill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  <a:extLst/>
        </p:spPr>
      </p:cxnSp>
      <p:sp>
        <p:nvSpPr>
          <p:cNvPr id="4" name="Блок-схема: данные 3"/>
          <p:cNvSpPr/>
          <p:nvPr/>
        </p:nvSpPr>
        <p:spPr bwMode="auto">
          <a:xfrm>
            <a:off x="3131840" y="692696"/>
            <a:ext cx="2880320" cy="540000"/>
          </a:xfrm>
          <a:prstGeom prst="flowChartInputOutput">
            <a:avLst/>
          </a:prstGeom>
          <a:solidFill>
            <a:srgbClr val="E8E8F6"/>
          </a:solidFill>
          <a:ln w="952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ru-RU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Обсерватории</a:t>
            </a:r>
            <a:endParaRPr kumimoji="0" lang="ru-RU" b="0" i="0" u="none" strike="noStrike" cap="none" normalizeH="0" baseline="0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68144" y="736384"/>
            <a:ext cx="1440160" cy="41004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GB"/>
            </a:defPPr>
            <a:lvl1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>
                <a:solidFill>
                  <a:srgbClr val="00206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ru-RU" sz="1200" i="1" dirty="0" smtClean="0">
                <a:solidFill>
                  <a:srgbClr val="00B050"/>
                </a:solidFill>
              </a:rPr>
              <a:t>Астероиды, кометы</a:t>
            </a:r>
            <a:endParaRPr lang="ru-RU" i="1" dirty="0">
              <a:solidFill>
                <a:srgbClr val="00B05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3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1514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dirty="0" smtClean="0">
                <a:solidFill>
                  <a:srgbClr val="FF0000"/>
                </a:solidFill>
              </a:rPr>
              <a:t>Сегмент АКО в ИПМ им. М.В. Келдыша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5123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5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4213" y="494090"/>
            <a:ext cx="7776219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Планирование наблюдений;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Получение ПЗС-кадров с обсерваторий в режиме реального времени;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Калибровка и косметическая коррекция;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Первичная обработка (создание внутреннего каталога);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Поиск движущихся объектов на серии кадров (3 кадра в серии);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Идентификация обнаруженных объектов с базой данных </a:t>
            </a:r>
            <a:r>
              <a:rPr lang="en-US" sz="1600" dirty="0" smtClean="0">
                <a:solidFill>
                  <a:srgbClr val="002060"/>
                </a:solidFill>
              </a:rPr>
              <a:t>MPCORB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Система визуального контроля не идентифицированных объектов;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Отправка измерений в Центр малых планет (</a:t>
            </a:r>
            <a:r>
              <a:rPr lang="en-US" sz="1600" dirty="0" smtClean="0">
                <a:solidFill>
                  <a:srgbClr val="002060"/>
                </a:solidFill>
              </a:rPr>
              <a:t>MPC)</a:t>
            </a:r>
            <a:r>
              <a:rPr lang="ru-RU" sz="1600" dirty="0" smtClean="0">
                <a:solidFill>
                  <a:srgbClr val="002060"/>
                </a:solidFill>
              </a:rPr>
              <a:t>;</a:t>
            </a:r>
            <a:endParaRPr lang="en-US" sz="1600" dirty="0" smtClean="0">
              <a:solidFill>
                <a:srgbClr val="002060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2060"/>
                </a:solidFill>
              </a:rPr>
              <a:t>Отправка </a:t>
            </a:r>
            <a:r>
              <a:rPr lang="ru-RU" sz="1600" dirty="0" smtClean="0">
                <a:solidFill>
                  <a:srgbClr val="002060"/>
                </a:solidFill>
              </a:rPr>
              <a:t>покрытия в </a:t>
            </a:r>
            <a:r>
              <a:rPr lang="en-US" sz="1600" dirty="0" err="1" smtClean="0">
                <a:solidFill>
                  <a:srgbClr val="002060"/>
                </a:solidFill>
              </a:rPr>
              <a:t>SkyCoverage</a:t>
            </a:r>
            <a:r>
              <a:rPr lang="en-US" sz="1600" dirty="0" smtClean="0">
                <a:solidFill>
                  <a:srgbClr val="002060"/>
                </a:solidFill>
              </a:rPr>
              <a:t> (MPC)</a:t>
            </a:r>
            <a:r>
              <a:rPr lang="ru-RU" sz="1600" dirty="0" smtClean="0">
                <a:solidFill>
                  <a:srgbClr val="002060"/>
                </a:solidFill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ru-RU" sz="1600" b="1" dirty="0" smtClean="0">
                <a:solidFill>
                  <a:srgbClr val="002060"/>
                </a:solidFill>
              </a:rPr>
              <a:t>Новые возможности: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Обнаружение объектов с угловыми скоростями более 10</a:t>
            </a:r>
            <a:r>
              <a:rPr lang="en-US" sz="1600" dirty="0" smtClean="0">
                <a:solidFill>
                  <a:srgbClr val="002060"/>
                </a:solidFill>
              </a:rPr>
              <a:t>”/</a:t>
            </a:r>
            <a:r>
              <a:rPr lang="ru-RU" sz="1600" dirty="0" smtClean="0">
                <a:solidFill>
                  <a:srgbClr val="002060"/>
                </a:solidFill>
              </a:rPr>
              <a:t>минуту;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Точная астрометрия «штрихов» от быстро движущихся объектов;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Работа вблизи Галактического экватора;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sz="1600" dirty="0" smtClean="0">
                <a:solidFill>
                  <a:srgbClr val="002060"/>
                </a:solidFill>
              </a:rPr>
              <a:t>Отработана система централизованной обработки кадров в ИПМ РАН. В ближайшее время, на нашем вычислительном кластере в ИПМ РАН, будут обрабатываться кадры с обсерваторий в Нью-Мексико и Австралии.</a:t>
            </a:r>
            <a:endParaRPr lang="en-US" sz="1600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4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84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43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июль 2010 </a:t>
            </a:r>
            <a:r>
              <a:rPr lang="ru-RU" altLang="ru-RU" sz="1800" dirty="0">
                <a:solidFill>
                  <a:srgbClr val="002060"/>
                </a:solidFill>
              </a:rPr>
              <a:t>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</a:rPr>
              <a:t>Сантел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-400</a:t>
            </a:r>
            <a:r>
              <a:rPr lang="ru-RU" altLang="ru-RU" sz="2000" b="1" dirty="0" smtClean="0">
                <a:solidFill>
                  <a:srgbClr val="002060"/>
                </a:solidFill>
              </a:rPr>
              <a:t>АН</a:t>
            </a:r>
            <a:endParaRPr lang="en-US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8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4</a:t>
            </a:r>
            <a:r>
              <a:rPr lang="en-US" altLang="ru-RU" sz="1800" dirty="0">
                <a:solidFill>
                  <a:srgbClr val="002060"/>
                </a:solidFill>
              </a:rPr>
              <a:t>00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12</a:t>
            </a:r>
            <a:r>
              <a:rPr lang="en-US" altLang="ru-RU" sz="1800" dirty="0">
                <a:solidFill>
                  <a:srgbClr val="002060"/>
                </a:solidFill>
              </a:rPr>
              <a:t>0</a:t>
            </a:r>
            <a:r>
              <a:rPr lang="ru-RU" altLang="ru-RU" sz="1800" dirty="0">
                <a:solidFill>
                  <a:srgbClr val="002060"/>
                </a:solidFill>
              </a:rPr>
              <a:t>0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f/3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</a:t>
            </a:r>
            <a:r>
              <a:rPr lang="en-US" altLang="ru-RU" sz="1800" dirty="0" smtClean="0">
                <a:solidFill>
                  <a:srgbClr val="002060"/>
                </a:solidFill>
              </a:rPr>
              <a:t>PL16803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>
                <a:solidFill>
                  <a:srgbClr val="002060"/>
                </a:solidFill>
              </a:rPr>
              <a:t>106’x106’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1.55”/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en-US" altLang="ru-RU" sz="1800" dirty="0" smtClean="0">
                <a:solidFill>
                  <a:srgbClr val="002060"/>
                </a:solidFill>
              </a:rPr>
              <a:t>BVRIC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10244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FF0000"/>
                </a:solidFill>
              </a:rPr>
              <a:t>Обзорные телескопы. </a:t>
            </a:r>
            <a:r>
              <a:rPr lang="en-US" altLang="ru-RU" sz="2800" dirty="0" smtClean="0">
                <a:solidFill>
                  <a:srgbClr val="FF0000"/>
                </a:solidFill>
              </a:rPr>
              <a:t>ISON-NM</a:t>
            </a:r>
            <a:r>
              <a:rPr lang="ru-RU" altLang="ru-RU" sz="2800" dirty="0" smtClean="0">
                <a:solidFill>
                  <a:srgbClr val="FF0000"/>
                </a:solidFill>
              </a:rPr>
              <a:t> </a:t>
            </a:r>
            <a:r>
              <a:rPr lang="ru-RU" altLang="ru-RU" sz="2800" dirty="0">
                <a:solidFill>
                  <a:srgbClr val="FF0000"/>
                </a:solidFill>
              </a:rPr>
              <a:t>(</a:t>
            </a:r>
            <a:r>
              <a:rPr lang="en-US" altLang="ru-RU" sz="2800" dirty="0">
                <a:solidFill>
                  <a:srgbClr val="FF0000"/>
                </a:solidFill>
              </a:rPr>
              <a:t>H15)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sp>
        <p:nvSpPr>
          <p:cNvPr id="10247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350" y="1058649"/>
            <a:ext cx="3402806" cy="45370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794" y="4022079"/>
            <a:ext cx="2880000" cy="21600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5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август 2012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</a:rPr>
              <a:t>Сантел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-400</a:t>
            </a:r>
            <a:r>
              <a:rPr lang="ru-RU" altLang="ru-RU" sz="2000" b="1" dirty="0">
                <a:solidFill>
                  <a:srgbClr val="002060"/>
                </a:solidFill>
              </a:rPr>
              <a:t>АН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4</a:t>
            </a:r>
            <a:r>
              <a:rPr lang="en-US" altLang="ru-RU" sz="1800" dirty="0">
                <a:solidFill>
                  <a:srgbClr val="002060"/>
                </a:solidFill>
              </a:rPr>
              <a:t>00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12</a:t>
            </a:r>
            <a:r>
              <a:rPr lang="en-US" altLang="ru-RU" sz="1800" dirty="0">
                <a:solidFill>
                  <a:srgbClr val="002060"/>
                </a:solidFill>
              </a:rPr>
              <a:t>0</a:t>
            </a:r>
            <a:r>
              <a:rPr lang="ru-RU" altLang="ru-RU" sz="1800" dirty="0">
                <a:solidFill>
                  <a:srgbClr val="002060"/>
                </a:solidFill>
              </a:rPr>
              <a:t>0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f/3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ML09000-65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>
                <a:solidFill>
                  <a:srgbClr val="002060"/>
                </a:solidFill>
              </a:rPr>
              <a:t>106’x106’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>
                <a:solidFill>
                  <a:srgbClr val="002060"/>
                </a:solidFill>
              </a:rPr>
              <a:t>2.06”/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</a:t>
            </a:r>
            <a:r>
              <a:rPr lang="en-US" altLang="ru-RU" sz="1800" dirty="0">
                <a:solidFill>
                  <a:srgbClr val="002060"/>
                </a:solidFill>
              </a:rPr>
              <a:t>BVRI</a:t>
            </a:r>
            <a:endParaRPr lang="ru-RU" altLang="ru-RU" sz="1800" dirty="0">
              <a:solidFill>
                <a:srgbClr val="002060"/>
              </a:solidFill>
            </a:endParaRPr>
          </a:p>
        </p:txBody>
      </p:sp>
      <p:sp>
        <p:nvSpPr>
          <p:cNvPr id="1229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>
                <a:solidFill>
                  <a:srgbClr val="FF0000"/>
                </a:solidFill>
              </a:rPr>
              <a:t>Обзорные телескопы. </a:t>
            </a:r>
            <a:r>
              <a:rPr lang="en-US" altLang="ru-RU" sz="2800" dirty="0">
                <a:solidFill>
                  <a:srgbClr val="FF0000"/>
                </a:solidFill>
              </a:rPr>
              <a:t>ISON-Kislovodsk</a:t>
            </a:r>
            <a:r>
              <a:rPr lang="ru-RU" altLang="ru-RU" sz="2800" dirty="0">
                <a:solidFill>
                  <a:srgbClr val="FF0000"/>
                </a:solidFill>
              </a:rPr>
              <a:t> (</a:t>
            </a:r>
            <a:r>
              <a:rPr lang="en-US" altLang="ru-RU" sz="2800" dirty="0">
                <a:solidFill>
                  <a:srgbClr val="FF0000"/>
                </a:solidFill>
              </a:rPr>
              <a:t>D00)</a:t>
            </a:r>
            <a:r>
              <a:rPr lang="ru-RU" altLang="ru-RU" sz="2800" dirty="0">
                <a:solidFill>
                  <a:srgbClr val="FF0000"/>
                </a:solidFill>
              </a:rPr>
              <a:t> </a:t>
            </a:r>
            <a:r>
              <a:rPr lang="ru-RU" altLang="ru-RU" sz="3600" dirty="0">
                <a:solidFill>
                  <a:srgbClr val="FF0000"/>
                </a:solidFill>
              </a:rPr>
              <a:t> </a:t>
            </a:r>
            <a:endParaRPr lang="en-US" altLang="ru-RU" sz="3600" dirty="0">
              <a:solidFill>
                <a:srgbClr val="FF0000"/>
              </a:solidFill>
            </a:endParaRPr>
          </a:p>
        </p:txBody>
      </p:sp>
      <p:pic>
        <p:nvPicPr>
          <p:cNvPr id="12293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82" b="31633"/>
          <a:stretch>
            <a:fillRect/>
          </a:stretch>
        </p:blipFill>
        <p:spPr bwMode="auto">
          <a:xfrm>
            <a:off x="5418138" y="4057650"/>
            <a:ext cx="2881312" cy="2160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4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2295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846138"/>
            <a:ext cx="3565525" cy="53816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6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339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декабрь 2013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 err="1" smtClean="0">
                <a:solidFill>
                  <a:srgbClr val="002060"/>
                </a:solidFill>
              </a:rPr>
              <a:t>Сантел</a:t>
            </a:r>
            <a:r>
              <a:rPr lang="en-US" altLang="ru-RU" sz="2000" b="1" dirty="0" smtClean="0">
                <a:solidFill>
                  <a:srgbClr val="002060"/>
                </a:solidFill>
              </a:rPr>
              <a:t>-650A</a:t>
            </a:r>
            <a:endParaRPr lang="ru-RU" altLang="ru-RU" sz="2000" b="1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en-US" altLang="ru-RU" sz="1800" dirty="0">
                <a:solidFill>
                  <a:srgbClr val="002060"/>
                </a:solidFill>
              </a:rPr>
              <a:t>650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en-US" altLang="ru-RU" sz="1800" dirty="0">
                <a:solidFill>
                  <a:srgbClr val="002060"/>
                </a:solidFill>
              </a:rPr>
              <a:t>1300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f/2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PL4301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>
                <a:solidFill>
                  <a:srgbClr val="002060"/>
                </a:solidFill>
              </a:rPr>
              <a:t>132’x132’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>
                <a:solidFill>
                  <a:srgbClr val="002060"/>
                </a:solidFill>
              </a:rPr>
              <a:t>3.8”/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нет</a:t>
            </a:r>
          </a:p>
        </p:txBody>
      </p:sp>
      <p:sp>
        <p:nvSpPr>
          <p:cNvPr id="1434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Обзорные телескопы. </a:t>
            </a:r>
            <a:r>
              <a:rPr lang="en-US" altLang="ru-RU" sz="2800">
                <a:solidFill>
                  <a:srgbClr val="FF0000"/>
                </a:solidFill>
              </a:rPr>
              <a:t>ISON-Ussuriysk</a:t>
            </a:r>
            <a:r>
              <a:rPr lang="ru-RU" altLang="ru-RU" sz="2800">
                <a:solidFill>
                  <a:srgbClr val="FF0000"/>
                </a:solidFill>
              </a:rPr>
              <a:t> (</a:t>
            </a:r>
            <a:r>
              <a:rPr lang="en-US" altLang="ru-RU" sz="2800">
                <a:solidFill>
                  <a:srgbClr val="FF0000"/>
                </a:solidFill>
              </a:rPr>
              <a:t>C15)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14341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3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8873"/>
            <a:ext cx="3246437" cy="489902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638" y="4030663"/>
            <a:ext cx="3262312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7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8138" y="4057650"/>
            <a:ext cx="2881312" cy="21621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7" name="Line 6"/>
          <p:cNvSpPr>
            <a:spLocks noChangeShapeType="1"/>
          </p:cNvSpPr>
          <p:nvPr/>
        </p:nvSpPr>
        <p:spPr bwMode="auto">
          <a:xfrm>
            <a:off x="2643188" y="6423025"/>
            <a:ext cx="6500812" cy="1588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Text Box 7"/>
          <p:cNvSpPr txBox="1">
            <a:spLocks noChangeArrowheads="1"/>
          </p:cNvSpPr>
          <p:nvPr/>
        </p:nvSpPr>
        <p:spPr bwMode="auto">
          <a:xfrm>
            <a:off x="4770438" y="846138"/>
            <a:ext cx="4176712" cy="3100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2000" b="1" dirty="0">
                <a:solidFill>
                  <a:srgbClr val="002060"/>
                </a:solidFill>
              </a:rPr>
              <a:t>Обзорная программа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 smtClean="0">
                <a:solidFill>
                  <a:srgbClr val="002060"/>
                </a:solidFill>
              </a:rPr>
              <a:t>лето 2014 – настоящее время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ru-RU" sz="2000" b="1" dirty="0">
                <a:solidFill>
                  <a:srgbClr val="002060"/>
                </a:solidFill>
              </a:rPr>
              <a:t>ORI-50</a:t>
            </a:r>
            <a:r>
              <a:rPr lang="ru-RU" altLang="ru-RU" sz="2000" b="1" dirty="0">
                <a:solidFill>
                  <a:srgbClr val="002060"/>
                </a:solidFill>
              </a:rPr>
              <a:t>0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800" b="1" dirty="0">
                <a:solidFill>
                  <a:srgbClr val="002060"/>
                </a:solidFill>
              </a:rPr>
              <a:t> 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Апертура – </a:t>
            </a:r>
            <a:r>
              <a:rPr lang="en-US" altLang="ru-RU" sz="1800" dirty="0">
                <a:solidFill>
                  <a:srgbClr val="002060"/>
                </a:solidFill>
              </a:rPr>
              <a:t>500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Фокусное расстояние – </a:t>
            </a:r>
            <a:r>
              <a:rPr lang="en-US" altLang="ru-RU" sz="1800" dirty="0">
                <a:solidFill>
                  <a:srgbClr val="002060"/>
                </a:solidFill>
              </a:rPr>
              <a:t>1160</a:t>
            </a:r>
            <a:r>
              <a:rPr lang="ru-RU" altLang="ru-RU" sz="1800" dirty="0">
                <a:solidFill>
                  <a:srgbClr val="002060"/>
                </a:solidFill>
              </a:rPr>
              <a:t> мм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Относительное отверстие – </a:t>
            </a:r>
            <a:r>
              <a:rPr lang="en-US" altLang="ru-RU" sz="1800" dirty="0">
                <a:solidFill>
                  <a:srgbClr val="002060"/>
                </a:solidFill>
              </a:rPr>
              <a:t>f/2.3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ПЗС камера – </a:t>
            </a:r>
            <a:r>
              <a:rPr lang="en-US" altLang="ru-RU" sz="1800" dirty="0">
                <a:solidFill>
                  <a:srgbClr val="002060"/>
                </a:solidFill>
              </a:rPr>
              <a:t>FLI PL4301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Поле зрения – </a:t>
            </a:r>
            <a:r>
              <a:rPr lang="en-US" altLang="ru-RU" sz="1800" dirty="0">
                <a:solidFill>
                  <a:srgbClr val="002060"/>
                </a:solidFill>
              </a:rPr>
              <a:t>148’x148’</a:t>
            </a: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Масштаб изображения – </a:t>
            </a:r>
            <a:r>
              <a:rPr lang="en-US" altLang="ru-RU" sz="1800" dirty="0">
                <a:solidFill>
                  <a:srgbClr val="002060"/>
                </a:solidFill>
              </a:rPr>
              <a:t>4.27”/</a:t>
            </a:r>
            <a:r>
              <a:rPr lang="ru-RU" altLang="ru-RU" sz="1800" dirty="0">
                <a:solidFill>
                  <a:srgbClr val="002060"/>
                </a:solidFill>
              </a:rPr>
              <a:t>пиксель</a:t>
            </a:r>
            <a:endParaRPr lang="en-US" altLang="ru-RU" sz="180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</a:rPr>
              <a:t>Фотометрические фильтры – нет</a:t>
            </a:r>
          </a:p>
        </p:txBody>
      </p:sp>
      <p:sp>
        <p:nvSpPr>
          <p:cNvPr id="16389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solidFill>
                  <a:srgbClr val="FF0000"/>
                </a:solidFill>
              </a:rPr>
              <a:t>Обзорные телескопы. </a:t>
            </a:r>
            <a:r>
              <a:rPr lang="en-US" altLang="ru-RU" sz="2800">
                <a:solidFill>
                  <a:srgbClr val="FF0000"/>
                </a:solidFill>
              </a:rPr>
              <a:t>Andrushivka</a:t>
            </a:r>
            <a:r>
              <a:rPr lang="ru-RU" altLang="ru-RU" sz="2800">
                <a:solidFill>
                  <a:srgbClr val="FF0000"/>
                </a:solidFill>
              </a:rPr>
              <a:t> (</a:t>
            </a:r>
            <a:r>
              <a:rPr lang="en-US" altLang="ru-RU" sz="2800">
                <a:solidFill>
                  <a:srgbClr val="FF0000"/>
                </a:solidFill>
              </a:rPr>
              <a:t>A50)</a:t>
            </a:r>
            <a:r>
              <a:rPr lang="ru-RU" altLang="ru-RU" sz="2800">
                <a:solidFill>
                  <a:srgbClr val="FF0000"/>
                </a:solidFill>
              </a:rPr>
              <a:t> 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endParaRPr lang="en-US" altLang="ru-RU" sz="3600">
              <a:solidFill>
                <a:srgbClr val="FF0000"/>
              </a:solidFill>
            </a:endParaRPr>
          </a:p>
        </p:txBody>
      </p:sp>
      <p:sp>
        <p:nvSpPr>
          <p:cNvPr id="16390" name="Line 2"/>
          <p:cNvSpPr>
            <a:spLocks noChangeShapeType="1"/>
          </p:cNvSpPr>
          <p:nvPr/>
        </p:nvSpPr>
        <p:spPr bwMode="auto">
          <a:xfrm>
            <a:off x="0" y="547688"/>
            <a:ext cx="6500813" cy="1587"/>
          </a:xfrm>
          <a:prstGeom prst="line">
            <a:avLst/>
          </a:prstGeom>
          <a:noFill/>
          <a:ln w="126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6391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3" r="22771" b="31100"/>
          <a:stretch>
            <a:fillRect/>
          </a:stretch>
        </p:blipFill>
        <p:spPr bwMode="auto">
          <a:xfrm>
            <a:off x="684213" y="1052513"/>
            <a:ext cx="3571875" cy="488315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0" y="6503988"/>
            <a:ext cx="91440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2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Астероидно-кометная опасность: средства и методы обнаружения опасных небесных тел</a:t>
            </a:r>
            <a:endParaRPr lang="ru-RU" altLang="ru-RU" sz="12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58912" y="6471747"/>
            <a:ext cx="3850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FF0000"/>
                </a:solidFill>
              </a:rPr>
              <a:t>8</a:t>
            </a:r>
            <a:endParaRPr lang="ru-RU" sz="1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Arial Unicode MS"/>
      </a:majorFont>
      <a:minorFont>
        <a:latin typeface="Calibri"/>
        <a:ea typeface=""/>
        <a:cs typeface="Arial Unicode M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ема Office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4184</TotalTime>
  <Words>3395</Words>
  <Application>Microsoft Office PowerPoint</Application>
  <PresentationFormat>Экран (4:3)</PresentationFormat>
  <Paragraphs>837</Paragraphs>
  <Slides>29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 Unicode MS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Местоположение</dc:title>
  <dc:creator>Leonid</dc:creator>
  <cp:lastModifiedBy>Леонид Еленин</cp:lastModifiedBy>
  <cp:revision>418</cp:revision>
  <cp:lastPrinted>1601-01-01T00:00:00Z</cp:lastPrinted>
  <dcterms:created xsi:type="dcterms:W3CDTF">2011-11-07T15:15:16Z</dcterms:created>
  <dcterms:modified xsi:type="dcterms:W3CDTF">2015-03-24T19:46:30Z</dcterms:modified>
</cp:coreProperties>
</file>