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7" r:id="rId7"/>
    <p:sldId id="262" r:id="rId8"/>
    <p:sldId id="261" r:id="rId9"/>
    <p:sldId id="264" r:id="rId10"/>
    <p:sldId id="265" r:id="rId11"/>
    <p:sldId id="268" r:id="rId12"/>
    <p:sldId id="269" r:id="rId13"/>
    <p:sldId id="280" r:id="rId14"/>
    <p:sldId id="281" r:id="rId15"/>
    <p:sldId id="270" r:id="rId16"/>
    <p:sldId id="266" r:id="rId17"/>
    <p:sldId id="283" r:id="rId18"/>
    <p:sldId id="275" r:id="rId19"/>
    <p:sldId id="279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93" autoAdjust="0"/>
    <p:restoredTop sz="94660" autoAdjust="0"/>
  </p:normalViewPr>
  <p:slideViewPr>
    <p:cSldViewPr>
      <p:cViewPr>
        <p:scale>
          <a:sx n="60" d="100"/>
          <a:sy n="60" d="100"/>
        </p:scale>
        <p:origin x="-804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5110-E859-4244-9E7F-9E32163054D1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2B41-A11E-4B80-B423-C741A6DD5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1054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5110-E859-4244-9E7F-9E32163054D1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2B41-A11E-4B80-B423-C741A6DD5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2790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5110-E859-4244-9E7F-9E32163054D1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2B41-A11E-4B80-B423-C741A6DD5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530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5110-E859-4244-9E7F-9E32163054D1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2B41-A11E-4B80-B423-C741A6DD5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7713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5110-E859-4244-9E7F-9E32163054D1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2B41-A11E-4B80-B423-C741A6DD5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147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5110-E859-4244-9E7F-9E32163054D1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2B41-A11E-4B80-B423-C741A6DD5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458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5110-E859-4244-9E7F-9E32163054D1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2B41-A11E-4B80-B423-C741A6DD5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8219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5110-E859-4244-9E7F-9E32163054D1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2B41-A11E-4B80-B423-C741A6DD5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5112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5110-E859-4244-9E7F-9E32163054D1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2B41-A11E-4B80-B423-C741A6DD5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536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5110-E859-4244-9E7F-9E32163054D1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2B41-A11E-4B80-B423-C741A6DD5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3166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5110-E859-4244-9E7F-9E32163054D1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2B41-A11E-4B80-B423-C741A6DD5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9718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B5110-E859-4244-9E7F-9E32163054D1}" type="datetimeFigureOut">
              <a:rPr lang="ru-RU" smtClean="0"/>
              <a:pPr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72B41-A11E-4B80-B423-C741A6DD5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543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mesel@iszf.irk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80729"/>
            <a:ext cx="7992888" cy="230425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1.6-метровый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широкоугольный  телескоп АЗТ-33ВМ: текущее состояние и перспективы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использования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проблеме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АКО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11560" y="3356992"/>
            <a:ext cx="6400800" cy="1752600"/>
          </a:xfrm>
        </p:spPr>
        <p:txBody>
          <a:bodyPr>
            <a:normAutofit/>
          </a:bodyPr>
          <a:lstStyle/>
          <a:p>
            <a:r>
              <a:rPr lang="ru-RU" sz="2600" dirty="0" smtClean="0">
                <a:solidFill>
                  <a:schemeClr val="tx1"/>
                </a:solidFill>
              </a:rPr>
              <a:t>М.В. </a:t>
            </a:r>
            <a:r>
              <a:rPr lang="ru-RU" sz="2600" dirty="0" err="1" smtClean="0">
                <a:solidFill>
                  <a:schemeClr val="tx1"/>
                </a:solidFill>
              </a:rPr>
              <a:t>Еселевич</a:t>
            </a:r>
            <a:endParaRPr lang="ru-RU" sz="2600" dirty="0" smtClean="0">
              <a:solidFill>
                <a:schemeClr val="tx1"/>
              </a:solidFill>
            </a:endParaRPr>
          </a:p>
          <a:p>
            <a:r>
              <a:rPr lang="ru-RU" sz="2600" dirty="0" smtClean="0">
                <a:solidFill>
                  <a:schemeClr val="tx1"/>
                </a:solidFill>
              </a:rPr>
              <a:t>Институт солнечно-земной физики С</a:t>
            </a:r>
            <a:r>
              <a:rPr lang="ru-RU" sz="2600" dirty="0">
                <a:solidFill>
                  <a:schemeClr val="tx1"/>
                </a:solidFill>
              </a:rPr>
              <a:t>О</a:t>
            </a:r>
            <a:r>
              <a:rPr lang="ru-RU" sz="2600" dirty="0" smtClean="0">
                <a:solidFill>
                  <a:schemeClr val="tx1"/>
                </a:solidFill>
              </a:rPr>
              <a:t> РАН</a:t>
            </a:r>
          </a:p>
          <a:p>
            <a:r>
              <a:rPr lang="en-US" altLang="ru-RU" sz="2000" i="1" dirty="0" smtClean="0">
                <a:cs typeface="Times New Roman" pitchFamily="18" charset="0"/>
                <a:hlinkClick r:id="rId2"/>
              </a:rPr>
              <a:t>mesel@iszf.irk.ru</a:t>
            </a:r>
            <a:endParaRPr lang="ru-RU" altLang="ru-RU" sz="2000" i="1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3805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3656" y="6114782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Совещание </a:t>
            </a:r>
            <a:r>
              <a:rPr lang="ru-RU" sz="1600" i="1" dirty="0"/>
              <a:t>«Средства и методы обнаружения опасных небесных тел</a:t>
            </a:r>
            <a:r>
              <a:rPr lang="ru-RU" sz="1600" i="1" dirty="0" smtClean="0"/>
              <a:t>», Москва, 2015 г.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xmlns="" val="1820079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5984" y="1522404"/>
            <a:ext cx="422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Виньетирование по площади ВЗ по полю</a:t>
            </a:r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188640"/>
            <a:ext cx="716603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Особенностями оптической схемы телескопа являются: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— «тонкая» конфигурация линзового корректора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cs typeface="Arial" pitchFamily="34" charset="0"/>
              </a:rPr>
              <a:t>— </a:t>
            </a:r>
            <a:r>
              <a:rPr lang="ru-RU" sz="1600" dirty="0" smtClean="0">
                <a:cs typeface="Arial" pitchFamily="34" charset="0"/>
              </a:rPr>
              <a:t>большой задний отрезок (</a:t>
            </a:r>
            <a:r>
              <a:rPr lang="en-US" sz="1600" dirty="0" smtClean="0">
                <a:cs typeface="Arial" pitchFamily="34" charset="0"/>
              </a:rPr>
              <a:t>&gt;600 </a:t>
            </a:r>
            <a:r>
              <a:rPr lang="ru-RU" sz="1600" dirty="0" smtClean="0">
                <a:cs typeface="Arial" pitchFamily="34" charset="0"/>
              </a:rPr>
              <a:t>мм)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— внутреннее расположение фокальной плоскости (отрицательный вынос)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04664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6453336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Совещание </a:t>
            </a:r>
            <a:r>
              <a:rPr lang="ru-RU" sz="1600" i="1" dirty="0"/>
              <a:t>«Средства и методы обнаружения опасных небесных тел</a:t>
            </a:r>
            <a:r>
              <a:rPr lang="ru-RU" sz="1600" i="1" dirty="0" smtClean="0"/>
              <a:t>», Москва, 2015 г.</a:t>
            </a:r>
            <a:endParaRPr lang="ru-RU" sz="1600" i="1" dirty="0"/>
          </a:p>
        </p:txBody>
      </p:sp>
      <p:pic>
        <p:nvPicPr>
          <p:cNvPr id="9" name="Рисунок 8" descr="_vig_fiel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1905829"/>
            <a:ext cx="5760000" cy="4331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988" y="172814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638132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Совещание </a:t>
            </a:r>
            <a:r>
              <a:rPr lang="ru-RU" sz="1600" i="1" dirty="0"/>
              <a:t>«Средства и методы обнаружения опасных небесных тел</a:t>
            </a:r>
            <a:r>
              <a:rPr lang="ru-RU" sz="1600" i="1" dirty="0" smtClean="0"/>
              <a:t>», Москва, 2015 г.</a:t>
            </a:r>
            <a:endParaRPr lang="ru-RU" sz="1600" i="1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979473"/>
            <a:ext cx="2756545" cy="232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95097"/>
            <a:ext cx="277291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7853" y="3983106"/>
            <a:ext cx="2530291" cy="2300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005064"/>
            <a:ext cx="240043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595097"/>
            <a:ext cx="3528392" cy="320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2060848"/>
            <a:ext cx="168854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092281" y="1404065"/>
            <a:ext cx="18722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 err="1">
                <a:latin typeface="Calibri" pitchFamily="34" charset="0"/>
              </a:rPr>
              <a:t>Гексапод</a:t>
            </a:r>
            <a:r>
              <a:rPr lang="ru-RU" sz="1600" b="1" dirty="0">
                <a:latin typeface="Calibri" pitchFamily="34" charset="0"/>
              </a:rPr>
              <a:t> </a:t>
            </a:r>
            <a:r>
              <a:rPr lang="en-US" sz="1600" b="1" dirty="0">
                <a:latin typeface="Calibri" pitchFamily="34" charset="0"/>
              </a:rPr>
              <a:t>M-850 </a:t>
            </a:r>
            <a:r>
              <a:rPr lang="ru-RU" sz="1600" b="1" dirty="0">
                <a:latin typeface="Calibri" pitchFamily="34" charset="0"/>
              </a:rPr>
              <a:t>(фирма </a:t>
            </a:r>
            <a:r>
              <a:rPr lang="en-US" sz="1600" b="1" dirty="0">
                <a:latin typeface="Calibri" pitchFamily="34" charset="0"/>
              </a:rPr>
              <a:t>PI)</a:t>
            </a:r>
            <a:endParaRPr lang="ru-RU" sz="1600" b="1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3608" y="116632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Телескоп АЗТ-33ВМ  (</a:t>
            </a:r>
            <a:r>
              <a:rPr lang="en-US" sz="2000" b="1" dirty="0" smtClean="0"/>
              <a:t>3D </a:t>
            </a:r>
            <a:r>
              <a:rPr lang="ru-RU" sz="2000" b="1" dirty="0" smtClean="0"/>
              <a:t>модели )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6453336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Совещание </a:t>
            </a:r>
            <a:r>
              <a:rPr lang="ru-RU" sz="1600" i="1" dirty="0"/>
              <a:t>«Средства и методы обнаружения опасных небесных тел</a:t>
            </a:r>
            <a:r>
              <a:rPr lang="ru-RU" sz="1600" i="1" dirty="0" smtClean="0"/>
              <a:t>», Москва, 2015 г.</a:t>
            </a:r>
            <a:endParaRPr lang="ru-RU" sz="1600" i="1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428237"/>
            <a:ext cx="2016224" cy="151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412776"/>
            <a:ext cx="2160240" cy="162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718099"/>
            <a:ext cx="1592722" cy="86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9358" y="1782107"/>
            <a:ext cx="2918506" cy="128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1520" y="260648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Текущий статус</a:t>
            </a:r>
          </a:p>
          <a:p>
            <a:r>
              <a:rPr lang="ru-RU" sz="2000" dirty="0" smtClean="0"/>
              <a:t>Изготовление деталей телескопа  -</a:t>
            </a:r>
            <a:r>
              <a:rPr lang="en-US" sz="2000" dirty="0" smtClean="0"/>
              <a:t> 100%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23528" y="141277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Главное зеркало (</a:t>
            </a:r>
            <a:r>
              <a:rPr lang="en-US" dirty="0" smtClean="0"/>
              <a:t>D = 1600 </a:t>
            </a:r>
            <a:r>
              <a:rPr lang="ru-RU" dirty="0" smtClean="0"/>
              <a:t>мм)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51520" y="3358059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Вторичное зеркало в оправе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1556792"/>
            <a:ext cx="2160240" cy="162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139952" y="119675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Верхнее кольцо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5085184"/>
            <a:ext cx="1612812" cy="111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736" y="5085184"/>
            <a:ext cx="1512168" cy="113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971600" y="472514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Линзы корректора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11960" y="5229200"/>
            <a:ext cx="1944216" cy="110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4067944" y="485986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Крышки гл. зеркала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444208" y="10527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Корпус часовой оси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516216" y="306896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Вилка</a:t>
            </a:r>
            <a:endParaRPr lang="ru-RU" dirty="0"/>
          </a:p>
        </p:txBody>
      </p:sp>
      <p:pic>
        <p:nvPicPr>
          <p:cNvPr id="22" name="Picture 2" descr="ris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67944" y="3542456"/>
            <a:ext cx="1981200" cy="132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995936" y="321297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Средник</a:t>
            </a: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60232" y="5589240"/>
            <a:ext cx="936104" cy="83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40352" y="5589240"/>
            <a:ext cx="792088" cy="83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6300192" y="494116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Детали крепления корректора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2952328" cy="428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3528" y="272842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Текущий статус</a:t>
            </a:r>
          </a:p>
          <a:p>
            <a:r>
              <a:rPr lang="ru-RU" sz="2000" dirty="0" smtClean="0"/>
              <a:t>Сборка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95536" y="105273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Труба в сборе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980728"/>
            <a:ext cx="309634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059832" y="6113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Корпус часовой оси в сборе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843038"/>
            <a:ext cx="2808312" cy="15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300192" y="1412776"/>
            <a:ext cx="277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Приводы в сборе 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4598692"/>
            <a:ext cx="2808312" cy="152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4581128"/>
            <a:ext cx="221049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707904" y="422108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Оправа с разгрузками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588224" y="4221088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Оправа в среднике</a:t>
            </a:r>
            <a:endParaRPr lang="ru-RU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988" y="31683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1520" y="6453336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Совещание </a:t>
            </a:r>
            <a:r>
              <a:rPr lang="ru-RU" sz="1600" i="1" dirty="0"/>
              <a:t>«Средства и методы обнаружения опасных небесных тел</a:t>
            </a:r>
            <a:r>
              <a:rPr lang="ru-RU" sz="1600" i="1" dirty="0" smtClean="0"/>
              <a:t>», Москва, 2015 г.</a:t>
            </a:r>
            <a:endParaRPr lang="ru-RU" sz="1600" i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293096"/>
            <a:ext cx="2592288" cy="197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292586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Текущий статус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988" y="31683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51520" y="6453336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Совещание </a:t>
            </a:r>
            <a:r>
              <a:rPr lang="ru-RU" sz="1600" i="1" dirty="0"/>
              <a:t>«Средства и методы обнаружения опасных небесных тел</a:t>
            </a:r>
            <a:r>
              <a:rPr lang="ru-RU" sz="1600" i="1" dirty="0" smtClean="0"/>
              <a:t>», Москва, 2015 г.</a:t>
            </a:r>
            <a:endParaRPr lang="ru-RU" sz="16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79512" y="766445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Устройства для активного контроля положения вторичного зеркала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060848"/>
            <a:ext cx="230425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259632" y="393305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Гексапод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95536" y="141277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Датчик контроля положения  ВЗ (наклон и смещение)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076056" y="134076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Оптический затвор </a:t>
            </a:r>
            <a:r>
              <a:rPr lang="en-US" b="1" dirty="0" smtClean="0"/>
              <a:t>(</a:t>
            </a:r>
            <a:r>
              <a:rPr lang="ru-RU" b="1" dirty="0" smtClean="0"/>
              <a:t>макет</a:t>
            </a:r>
            <a:r>
              <a:rPr lang="en-US" b="1" dirty="0" smtClean="0"/>
              <a:t>)</a:t>
            </a:r>
            <a:endParaRPr lang="ru-RU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005064"/>
            <a:ext cx="2232248" cy="195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1848889"/>
            <a:ext cx="2232248" cy="196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988" y="260648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638132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Совещание </a:t>
            </a:r>
            <a:r>
              <a:rPr lang="ru-RU" sz="1600" i="1" dirty="0"/>
              <a:t>«Средства и методы обнаружения опасных небесных тел</a:t>
            </a:r>
            <a:r>
              <a:rPr lang="ru-RU" sz="1600" i="1" dirty="0" smtClean="0"/>
              <a:t>», Москва, 2015 г.</a:t>
            </a:r>
            <a:endParaRPr lang="ru-RU" sz="1600" i="1" dirty="0"/>
          </a:p>
        </p:txBody>
      </p:sp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2420888"/>
            <a:ext cx="157162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7164288" y="1916832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CCD44-82 (e2v)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772816"/>
            <a:ext cx="3096344" cy="436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476672"/>
            <a:ext cx="2520280" cy="242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3861048"/>
            <a:ext cx="2310953" cy="228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67544" y="1166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Камера</a:t>
            </a:r>
            <a:endParaRPr lang="ru-RU" b="1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563724" y="1134036"/>
            <a:ext cx="1512168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76056" y="83671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2.7</a:t>
            </a:r>
            <a:r>
              <a:rPr lang="ru-RU" b="1" dirty="0" smtClean="0">
                <a:solidFill>
                  <a:srgbClr val="FF0000"/>
                </a:solidFill>
                <a:sym typeface="Symbol"/>
              </a:rPr>
              <a:t>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6228184" y="1324216"/>
            <a:ext cx="0" cy="72008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28184" y="134076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1.3</a:t>
            </a:r>
            <a:r>
              <a:rPr lang="ru-RU" b="1" dirty="0" smtClean="0">
                <a:solidFill>
                  <a:srgbClr val="FF0000"/>
                </a:solidFill>
                <a:sym typeface="Symbol"/>
              </a:rPr>
              <a:t>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452320" y="4665942"/>
            <a:ext cx="157172" cy="347234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67544" y="692696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dirty="0" smtClean="0"/>
              <a:t> Разработана КД</a:t>
            </a:r>
          </a:p>
          <a:p>
            <a:pPr>
              <a:buFontTx/>
              <a:buChar char="-"/>
            </a:pPr>
            <a:r>
              <a:rPr lang="ru-RU" dirty="0" smtClean="0"/>
              <a:t> Заканчивается изготовление корпуса камеры (криостата)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4005064"/>
            <a:ext cx="2016224" cy="153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7560840" cy="142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996" y="260648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638132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Совещание </a:t>
            </a:r>
            <a:r>
              <a:rPr lang="ru-RU" sz="1600" i="1" dirty="0"/>
              <a:t>«Средства и методы обнаружения опасных небесных тел</a:t>
            </a:r>
            <a:r>
              <a:rPr lang="ru-RU" sz="1600" i="1" dirty="0" smtClean="0"/>
              <a:t>», Москва, 2015 г.</a:t>
            </a:r>
            <a:endParaRPr lang="ru-RU" sz="1600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060848"/>
            <a:ext cx="8951257" cy="194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970529" y="241084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АЗТ-33ИК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57961" y="2411596"/>
            <a:ext cx="1162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АЗТ-33ВМ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149731"/>
            <a:ext cx="5112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Саянская обсерватория ИСЗФ СО РАН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3808" y="54868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51</a:t>
            </a:r>
            <a:r>
              <a:rPr lang="ru-RU" dirty="0" smtClean="0">
                <a:solidFill>
                  <a:srgbClr val="FFC000"/>
                </a:solidFill>
                <a:sym typeface="Symbol"/>
              </a:rPr>
              <a:t> </a:t>
            </a:r>
            <a:r>
              <a:rPr lang="ru-RU" dirty="0" err="1" smtClean="0">
                <a:solidFill>
                  <a:srgbClr val="FFC000"/>
                </a:solidFill>
                <a:sym typeface="Symbol"/>
              </a:rPr>
              <a:t>с.ш</a:t>
            </a:r>
            <a:r>
              <a:rPr lang="ru-RU" dirty="0" smtClean="0">
                <a:solidFill>
                  <a:srgbClr val="FFC000"/>
                </a:solidFill>
                <a:sym typeface="Symbol"/>
              </a:rPr>
              <a:t>.  101 в.д.,  </a:t>
            </a:r>
            <a:r>
              <a:rPr lang="en-US" dirty="0" smtClean="0">
                <a:solidFill>
                  <a:srgbClr val="FFC000"/>
                </a:solidFill>
                <a:sym typeface="Symbol"/>
              </a:rPr>
              <a:t>h = </a:t>
            </a:r>
            <a:r>
              <a:rPr lang="ru-RU" dirty="0" smtClean="0">
                <a:solidFill>
                  <a:srgbClr val="FFC000"/>
                </a:solidFill>
                <a:sym typeface="Symbol"/>
              </a:rPr>
              <a:t>2000 м.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70129" y="278092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тех. корпус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3" name="Picture 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056" y="4293096"/>
            <a:ext cx="263786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221088"/>
            <a:ext cx="26428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3" y="4293096"/>
            <a:ext cx="1513062" cy="200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4797152"/>
            <a:ext cx="1498241" cy="136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80862" y="260648"/>
            <a:ext cx="15552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Заключение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80610" y="4973106"/>
            <a:ext cx="1755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Предложение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11560" y="5373216"/>
            <a:ext cx="81369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</a:rPr>
              <a:t>Включить в проект </a:t>
            </a:r>
            <a:r>
              <a:rPr lang="ru-RU" sz="2000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ФКП 2016-2025 поддержку создания и развития телескопа АЗТ-33ВМ в качестве перспективного инструмента для обнаружения опасных космических объектов и космического мусора.</a:t>
            </a:r>
            <a:endParaRPr lang="ru-RU" sz="20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0026" y="679411"/>
            <a:ext cx="81369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Эффективное решение задач обнаружения и мониторинга опасных космических объектов заключается в создании широкоугольных оптических систем с высокой проницающей способностью.</a:t>
            </a:r>
            <a:endParaRPr lang="en-US" sz="2000" dirty="0">
              <a:solidFill>
                <a:prstClr val="black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Существующие наблюдательные средства Саянской обсерватории ИСЗФ СО РАН (и других отечественных обсерваторий) позволяют проводить детальные исследования опасных небесных тел малого размера, но ограничены в возможностях их поиска и каталогизации обзорной способностью телескопов.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С вводом широкоугольного телескопа АЗТ-33ВМ существенно возрастут возможности </a:t>
            </a:r>
            <a:r>
              <a:rPr lang="ru-RU" altLang="ru-RU" sz="2000" dirty="0">
                <a:solidFill>
                  <a:prstClr val="black"/>
                </a:solidFill>
              </a:rPr>
              <a:t>обнаружения и измерения опасных космических объектов, а с</a:t>
            </a:r>
            <a:r>
              <a:rPr lang="ru-RU" sz="2000" dirty="0">
                <a:solidFill>
                  <a:prstClr val="black"/>
                </a:solidFill>
              </a:rPr>
              <a:t>овместная работа АЗТ-33ВМ с действующими </a:t>
            </a:r>
            <a:r>
              <a:rPr lang="ru-RU" altLang="ru-RU" sz="2000" dirty="0">
                <a:solidFill>
                  <a:prstClr val="black"/>
                </a:solidFill>
              </a:rPr>
              <a:t>российскими наземными оптическими телескопами</a:t>
            </a:r>
            <a:r>
              <a:rPr lang="ru-RU" sz="2000" dirty="0">
                <a:solidFill>
                  <a:prstClr val="black"/>
                </a:solidFill>
              </a:rPr>
              <a:t> позволит достичь мирового уровня в решении проблем АКО. </a:t>
            </a: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72008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60648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638132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Совещание </a:t>
            </a:r>
            <a:r>
              <a:rPr lang="ru-RU" sz="1600" i="1" dirty="0"/>
              <a:t>«Средства и методы обнаружения опасных небесных тел</a:t>
            </a:r>
            <a:r>
              <a:rPr lang="ru-RU" sz="1600" i="1" dirty="0" smtClean="0"/>
              <a:t>», Москва, 2015 г.</a:t>
            </a:r>
            <a:endParaRPr lang="ru-RU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627784" y="3429000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Спасибо за внимание!</a:t>
            </a:r>
            <a:endParaRPr lang="ru-RU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150168"/>
            <a:ext cx="7488832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Телескоп АЗТ-33ВМ представляет собой широкоугольный, светосильный инструмент для поиска и обнаружения слабых объектов в широком поле.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ts val="600"/>
              </a:spcBef>
              <a:spcAft>
                <a:spcPct val="0"/>
              </a:spcAft>
            </a:pPr>
            <a:r>
              <a:rPr lang="ru-RU" sz="1600" dirty="0" smtClean="0">
                <a:ea typeface="Calibri" pitchFamily="34" charset="0"/>
                <a:cs typeface="Arial" pitchFamily="34" charset="0"/>
              </a:rPr>
              <a:t>Диаметр главного зеркала – 1600 мм</a:t>
            </a:r>
            <a:endParaRPr lang="en-US" sz="1600" dirty="0" smtClean="0"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Относительное отверстие в видимом диапазоне — 1:3.5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ea typeface="Calibri" pitchFamily="34" charset="0"/>
                <a:cs typeface="Arial" pitchFamily="34" charset="0"/>
              </a:rPr>
              <a:t>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оле зрения 2ω  </a:t>
            </a:r>
            <a:r>
              <a:rPr lang="ru-RU" sz="1600" dirty="0" smtClean="0">
                <a:ea typeface="Calibri" pitchFamily="34" charset="0"/>
                <a:cs typeface="Arial" pitchFamily="34" charset="0"/>
              </a:rPr>
              <a:t>— 2.8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°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Линейный размер поля зрения — 280 мм.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1794302"/>
            <a:ext cx="3629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Оптическая схема видимого диапазона</a:t>
            </a:r>
            <a:endParaRPr lang="ru-RU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6474822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Совещание </a:t>
            </a:r>
            <a:r>
              <a:rPr lang="ru-RU" sz="1600" i="1" dirty="0"/>
              <a:t>«Средства и методы обнаружения опасных небесных тел</a:t>
            </a:r>
            <a:r>
              <a:rPr lang="ru-RU" sz="1600" i="1" dirty="0" smtClean="0"/>
              <a:t>», Москва, 2015 г.</a:t>
            </a:r>
            <a:endParaRPr lang="ru-RU" sz="1600" i="1" dirty="0"/>
          </a:p>
        </p:txBody>
      </p:sp>
      <p:pic>
        <p:nvPicPr>
          <p:cNvPr id="9" name="Рисунок 8" descr="_2d_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857364"/>
            <a:ext cx="6048000" cy="45528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29388" y="3500438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Компенсационная схема контроля корректора в сборе</a:t>
            </a:r>
            <a:endParaRPr lang="ru-RU" sz="1400" b="1" dirty="0"/>
          </a:p>
        </p:txBody>
      </p:sp>
      <p:pic>
        <p:nvPicPr>
          <p:cNvPr id="12" name="Рисунок 11" descr="__corrector_test_2d_layou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1857364"/>
            <a:ext cx="2520000" cy="15148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29388" y="4152979"/>
            <a:ext cx="27146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err="1" smtClean="0"/>
              <a:t>Асферичность</a:t>
            </a:r>
            <a:r>
              <a:rPr lang="ru-RU" sz="1600" b="1" i="1" dirty="0" smtClean="0"/>
              <a:t> поверхностей корректора</a:t>
            </a:r>
            <a:r>
              <a:rPr lang="en-US" sz="1600" b="1" i="1" dirty="0" smtClean="0"/>
              <a:t>:</a:t>
            </a:r>
          </a:p>
          <a:p>
            <a:endParaRPr lang="en-US" sz="1600" b="1" i="1" dirty="0" smtClean="0"/>
          </a:p>
          <a:p>
            <a:r>
              <a:rPr lang="en-US" sz="1600" b="1" i="1" dirty="0" smtClean="0"/>
              <a:t>R =1264.7, e^2=-10.86</a:t>
            </a:r>
            <a:r>
              <a:rPr lang="ru-RU" sz="1600" b="1" i="1" dirty="0" smtClean="0"/>
              <a:t>,</a:t>
            </a:r>
            <a:endParaRPr lang="en-US" sz="1600" b="1" i="1" dirty="0" smtClean="0"/>
          </a:p>
          <a:p>
            <a:r>
              <a:rPr lang="ru-RU" sz="1600" b="1" i="1" dirty="0" smtClean="0"/>
              <a:t>градиент 0.19 мкм</a:t>
            </a:r>
            <a:r>
              <a:rPr lang="en-US" sz="1600" b="1" i="1" dirty="0" smtClean="0"/>
              <a:t>/</a:t>
            </a:r>
            <a:r>
              <a:rPr lang="ru-RU" sz="1600" b="1" i="1" dirty="0" smtClean="0"/>
              <a:t>мм</a:t>
            </a:r>
          </a:p>
          <a:p>
            <a:endParaRPr lang="en-US" sz="1600" b="1" i="1" dirty="0" smtClean="0"/>
          </a:p>
          <a:p>
            <a:r>
              <a:rPr lang="en-US" sz="1600" b="1" i="1" dirty="0" smtClean="0"/>
              <a:t>R = 524.8, e^2=-0.683</a:t>
            </a:r>
            <a:r>
              <a:rPr lang="ru-RU" sz="1600" b="1" i="1" dirty="0" smtClean="0"/>
              <a:t>,</a:t>
            </a:r>
          </a:p>
          <a:p>
            <a:r>
              <a:rPr lang="ru-RU" sz="1600" b="1" i="1" dirty="0" smtClean="0"/>
              <a:t>градиент 0.028 мкм</a:t>
            </a:r>
            <a:r>
              <a:rPr lang="en-US" sz="1600" b="1" i="1" dirty="0" smtClean="0"/>
              <a:t>/</a:t>
            </a:r>
            <a:r>
              <a:rPr lang="ru-RU" sz="1600" b="1" i="1" dirty="0" smtClean="0"/>
              <a:t>мм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Статистика обнаружения околоземных астероидов в период 1995-2015 гг.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3805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4459966" cy="278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3656" y="6114782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Совещание </a:t>
            </a:r>
            <a:r>
              <a:rPr lang="ru-RU" sz="1600" i="1" dirty="0"/>
              <a:t>«Средства и методы обнаружения опасных небесных тел</a:t>
            </a:r>
            <a:r>
              <a:rPr lang="ru-RU" sz="1600" i="1" dirty="0" smtClean="0"/>
              <a:t>», Москва, 2015 г.</a:t>
            </a:r>
            <a:endParaRPr lang="ru-RU" sz="1600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7800" y="1916832"/>
            <a:ext cx="435503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5856" y="4756502"/>
            <a:ext cx="2348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http://neo.jpl.nasa.gov/stats/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91237" y="5053342"/>
            <a:ext cx="856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последние 5 лет наиболее эффективными с точки зрения обнаружения астероидов </a:t>
            </a:r>
          </a:p>
          <a:p>
            <a:r>
              <a:rPr lang="ru-RU" dirty="0"/>
              <a:t>я</a:t>
            </a:r>
            <a:r>
              <a:rPr lang="ru-RU" dirty="0" smtClean="0"/>
              <a:t>вляются широкоугольные телескопы с высокой проницающей способностью</a:t>
            </a:r>
            <a:r>
              <a:rPr lang="en-US" dirty="0" smtClean="0"/>
              <a:t> </a:t>
            </a:r>
            <a:r>
              <a:rPr lang="ru-RU" dirty="0" smtClean="0"/>
              <a:t>(</a:t>
            </a:r>
            <a:r>
              <a:rPr lang="en-US" dirty="0" smtClean="0"/>
              <a:t>Catalina Sky Survey, Pan-STARRS, NEOWISE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2470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43174" y="285728"/>
            <a:ext cx="28132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Геометрические аберрации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3805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638132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Совещание </a:t>
            </a:r>
            <a:r>
              <a:rPr lang="ru-RU" sz="1600" i="1" dirty="0"/>
              <a:t>«Средства и методы обнаружения опасных небесных тел</a:t>
            </a:r>
            <a:r>
              <a:rPr lang="ru-RU" sz="1600" i="1" dirty="0" smtClean="0"/>
              <a:t>», Москва, 2015 г.</a:t>
            </a:r>
            <a:endParaRPr lang="ru-RU" sz="1600" i="1" dirty="0"/>
          </a:p>
        </p:txBody>
      </p:sp>
      <p:pic>
        <p:nvPicPr>
          <p:cNvPr id="8" name="Рисунок 7" descr="_spo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785794"/>
            <a:ext cx="3600000" cy="2700000"/>
          </a:xfrm>
          <a:prstGeom prst="rect">
            <a:avLst/>
          </a:prstGeom>
        </p:spPr>
      </p:pic>
      <p:pic>
        <p:nvPicPr>
          <p:cNvPr id="11" name="Рисунок 10" descr="_curv_di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657958"/>
            <a:ext cx="3600000" cy="2700000"/>
          </a:xfrm>
          <a:prstGeom prst="rect">
            <a:avLst/>
          </a:prstGeom>
        </p:spPr>
      </p:pic>
      <p:pic>
        <p:nvPicPr>
          <p:cNvPr id="12" name="Рисунок 11" descr="_longi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0496" y="785794"/>
            <a:ext cx="3600000" cy="2704306"/>
          </a:xfrm>
          <a:prstGeom prst="rect">
            <a:avLst/>
          </a:prstGeom>
        </p:spPr>
      </p:pic>
      <p:pic>
        <p:nvPicPr>
          <p:cNvPr id="13" name="Рисунок 12" descr="_chrom_sh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00496" y="3643314"/>
            <a:ext cx="3600000" cy="270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3805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0825" y="6474822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Совещание </a:t>
            </a:r>
            <a:r>
              <a:rPr lang="ru-RU" sz="1600" i="1" dirty="0"/>
              <a:t>«Средства и методы обнаружения опасных небесных тел</a:t>
            </a:r>
            <a:r>
              <a:rPr lang="ru-RU" sz="1600" i="1" dirty="0" smtClean="0"/>
              <a:t>», Москва, 2015 г.</a:t>
            </a:r>
            <a:endParaRPr lang="ru-RU" sz="1600" i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9512" y="78519"/>
            <a:ext cx="7632848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Наиболее эффективные наземные астрономические системы обнаружения ОКО в настоящее время</a:t>
            </a:r>
            <a:endParaRPr lang="ru-RU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922" y="1631828"/>
            <a:ext cx="1800200" cy="242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467" y="1631828"/>
            <a:ext cx="1656184" cy="241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19753" y="1262496"/>
            <a:ext cx="2465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Catalina Sky Survey(CSS)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33656" y="4061390"/>
            <a:ext cx="17267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400" b="1" dirty="0" smtClean="0"/>
              <a:t>D=0.68 m</a:t>
            </a:r>
            <a:r>
              <a:rPr lang="nn-NO" sz="1400" b="1" dirty="0"/>
              <a:t>, </a:t>
            </a:r>
            <a:r>
              <a:rPr lang="nn-NO" sz="1400" b="1" dirty="0" smtClean="0"/>
              <a:t>f/1.8</a:t>
            </a:r>
            <a:r>
              <a:rPr lang="nn-NO" sz="1400" b="1" dirty="0"/>
              <a:t>, </a:t>
            </a:r>
            <a:endParaRPr lang="nn-NO" sz="1400" b="1" dirty="0" smtClean="0"/>
          </a:p>
          <a:p>
            <a:r>
              <a:rPr lang="nn-NO" sz="1400" b="1" dirty="0" smtClean="0"/>
              <a:t>FoV=8.2 </a:t>
            </a:r>
            <a:r>
              <a:rPr lang="nn-NO" sz="1400" b="1" dirty="0"/>
              <a:t>sq. deg</a:t>
            </a:r>
            <a:r>
              <a:rPr lang="nn-NO" sz="1400" b="1" dirty="0" smtClean="0"/>
              <a:t>.</a:t>
            </a:r>
          </a:p>
          <a:p>
            <a:r>
              <a:rPr lang="ru-RU" sz="1400" i="1" dirty="0" smtClean="0"/>
              <a:t>Поле зрения планируется увеличить до 19.4 кв. гр. за счёт установки ММФПУ большей площади</a:t>
            </a:r>
            <a:endParaRPr lang="ru-RU" sz="1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124467" y="4052797"/>
            <a:ext cx="1634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D=1.50m</a:t>
            </a:r>
            <a:r>
              <a:rPr lang="en-US" sz="1400" b="1" dirty="0"/>
              <a:t>, </a:t>
            </a:r>
            <a:r>
              <a:rPr lang="en-US" sz="1400" b="1" dirty="0" smtClean="0"/>
              <a:t>f/2.0</a:t>
            </a:r>
            <a:r>
              <a:rPr lang="ru-RU" sz="1400" b="1" dirty="0" smtClean="0"/>
              <a:t>,</a:t>
            </a:r>
          </a:p>
          <a:p>
            <a:r>
              <a:rPr lang="en-US" sz="1400" b="1" dirty="0" err="1" smtClean="0"/>
              <a:t>FoV</a:t>
            </a:r>
            <a:r>
              <a:rPr lang="en-US" sz="1400" b="1" dirty="0" smtClean="0"/>
              <a:t>=1.2 </a:t>
            </a:r>
            <a:r>
              <a:rPr lang="en-US" sz="1400" b="1" dirty="0"/>
              <a:t>sq. deg</a:t>
            </a:r>
            <a:r>
              <a:rPr lang="en-US" sz="1400" b="1" dirty="0" smtClean="0"/>
              <a:t>. </a:t>
            </a:r>
            <a:r>
              <a:rPr lang="ru-RU" sz="1400" i="1" dirty="0" smtClean="0"/>
              <a:t>Поле зрения планируется увеличить до 5 кв. гр. </a:t>
            </a:r>
            <a:r>
              <a:rPr lang="en-US" sz="1400" i="1" dirty="0"/>
              <a:t> </a:t>
            </a:r>
            <a:endParaRPr lang="ru-RU" sz="1400" i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3809" y="1631828"/>
            <a:ext cx="1670665" cy="241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03809" y="4061390"/>
            <a:ext cx="167066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400" b="1" dirty="0" smtClean="0"/>
              <a:t>D=1.00m</a:t>
            </a:r>
            <a:r>
              <a:rPr lang="nn-NO" sz="1400" b="1" dirty="0"/>
              <a:t>, f/2.6, </a:t>
            </a:r>
            <a:endParaRPr lang="nn-NO" sz="1400" b="1" dirty="0" smtClean="0"/>
          </a:p>
          <a:p>
            <a:r>
              <a:rPr lang="nn-NO" sz="1400" b="1" dirty="0" smtClean="0"/>
              <a:t>FoV=0.25 </a:t>
            </a:r>
            <a:r>
              <a:rPr lang="nn-NO" sz="1400" b="1" dirty="0"/>
              <a:t>sq. d</a:t>
            </a:r>
            <a:r>
              <a:rPr lang="nn-NO" sz="1400" b="1" dirty="0" smtClean="0"/>
              <a:t>eg</a:t>
            </a:r>
          </a:p>
          <a:p>
            <a:r>
              <a:rPr lang="ru-RU" sz="1400" i="1" dirty="0" smtClean="0"/>
              <a:t>Телескоп «подхвата» используется для дополнительных наблюдений </a:t>
            </a:r>
            <a:endParaRPr lang="ru-RU" sz="1400" i="1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31828"/>
            <a:ext cx="2929224" cy="195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94179" y="1262496"/>
            <a:ext cx="1285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Pan-STARRS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300192" y="3679629"/>
            <a:ext cx="2314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D=1.8m</a:t>
            </a:r>
            <a:r>
              <a:rPr lang="en-US" sz="1400" b="1" dirty="0"/>
              <a:t>, f/4, Obs. code </a:t>
            </a:r>
            <a:r>
              <a:rPr lang="en-US" sz="1400" b="1" dirty="0" smtClean="0"/>
              <a:t> </a:t>
            </a:r>
            <a:r>
              <a:rPr lang="en-US" sz="1400" b="1" dirty="0"/>
              <a:t>F51, </a:t>
            </a:r>
            <a:r>
              <a:rPr lang="en-US" sz="1400" b="1" dirty="0" err="1" smtClean="0"/>
              <a:t>FoV</a:t>
            </a:r>
            <a:r>
              <a:rPr lang="en-US" sz="1400" b="1" dirty="0" smtClean="0"/>
              <a:t>=7 </a:t>
            </a:r>
            <a:r>
              <a:rPr lang="en-US" sz="1400" b="1" dirty="0"/>
              <a:t>sq. deg</a:t>
            </a:r>
            <a:r>
              <a:rPr lang="en-US" sz="1400" b="1" dirty="0" smtClean="0"/>
              <a:t>.</a:t>
            </a:r>
          </a:p>
          <a:p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5878100" y="4169112"/>
            <a:ext cx="32054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Телескоп работает в обзорном режиме. Начиная с 2014 года поиск астероидов занимает 100% наблюдательного времени.</a:t>
            </a:r>
          </a:p>
          <a:p>
            <a:r>
              <a:rPr lang="ru-RU" sz="1400" i="1" dirty="0" smtClean="0"/>
              <a:t>В кооперации с </a:t>
            </a:r>
            <a:r>
              <a:rPr lang="en-US" sz="1400" i="1" dirty="0" smtClean="0"/>
              <a:t>Pan-STARRS</a:t>
            </a:r>
            <a:r>
              <a:rPr lang="ru-RU" sz="1400" i="1" dirty="0" smtClean="0"/>
              <a:t> около десяти телескопов занимается уточняющими наблюдениями.</a:t>
            </a:r>
            <a:endParaRPr lang="ru-RU" sz="1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58159" y="5802236"/>
            <a:ext cx="84824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Максимального успеха достигла стратегия, когда в кооперации с широкоугольными обзорно-поисковыми телескопами  работают узкопольные телескопы с высокой проницающей способностью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>
                <a:solidFill>
                  <a:srgbClr val="FF0000"/>
                </a:solidFill>
              </a:rPr>
              <a:t>(т.н. </a:t>
            </a:r>
            <a:r>
              <a:rPr lang="en-US" sz="1400" dirty="0" smtClean="0">
                <a:solidFill>
                  <a:srgbClr val="FF0000"/>
                </a:solidFill>
              </a:rPr>
              <a:t>follow-up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telescope</a:t>
            </a:r>
            <a:r>
              <a:rPr lang="ru-RU" sz="1400" dirty="0" smtClean="0">
                <a:solidFill>
                  <a:srgbClr val="FF0000"/>
                </a:solidFill>
              </a:rPr>
              <a:t>) для получения дополнительных измерений и уточнения орбит.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4391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840" y="116632"/>
            <a:ext cx="7437512" cy="1143000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Астрокомплекс</a:t>
            </a:r>
            <a:r>
              <a:rPr lang="ru-RU" sz="2800" dirty="0" smtClean="0"/>
              <a:t> </a:t>
            </a:r>
            <a:r>
              <a:rPr lang="en-US" sz="2800" dirty="0" smtClean="0"/>
              <a:t>C</a:t>
            </a:r>
            <a:r>
              <a:rPr lang="ru-RU" sz="2800" dirty="0" err="1" smtClean="0"/>
              <a:t>аянской</a:t>
            </a:r>
            <a:r>
              <a:rPr lang="ru-RU" sz="2800" dirty="0" smtClean="0"/>
              <a:t> обсерватории </a:t>
            </a:r>
            <a:br>
              <a:rPr lang="ru-RU" sz="2800" dirty="0" smtClean="0"/>
            </a:br>
            <a:r>
              <a:rPr lang="ru-RU" sz="2800" dirty="0" smtClean="0"/>
              <a:t>ИСЗФ СО РАН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3805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6237312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Совещание </a:t>
            </a:r>
            <a:r>
              <a:rPr lang="ru-RU" sz="1600" i="1" dirty="0"/>
              <a:t>«Средства и методы обнаружения опасных небесных тел</a:t>
            </a:r>
            <a:r>
              <a:rPr lang="ru-RU" sz="1600" i="1" dirty="0" smtClean="0"/>
              <a:t>», Москва, 2015 г.</a:t>
            </a:r>
            <a:endParaRPr lang="ru-RU" sz="1600" i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7111" y="1161988"/>
            <a:ext cx="221737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21868" y="4221088"/>
            <a:ext cx="2486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</a:t>
            </a:r>
            <a:r>
              <a:rPr lang="ru-RU" sz="1400" dirty="0" err="1" smtClean="0"/>
              <a:t>оздаётся</a:t>
            </a:r>
            <a:r>
              <a:rPr lang="ru-RU" sz="1400" dirty="0" smtClean="0"/>
              <a:t> широкоугольный телескоп </a:t>
            </a:r>
            <a:r>
              <a:rPr lang="ru-RU" sz="1400" dirty="0" smtClean="0">
                <a:solidFill>
                  <a:srgbClr val="FF0000"/>
                </a:solidFill>
              </a:rPr>
              <a:t>АЗТ-33ВМ 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b="1" dirty="0" smtClean="0"/>
              <a:t>D=</a:t>
            </a:r>
            <a:r>
              <a:rPr lang="ru-RU" sz="1400" b="1" dirty="0" smtClean="0"/>
              <a:t>1.6 м</a:t>
            </a:r>
            <a:r>
              <a:rPr lang="en-US" sz="1400" b="1" dirty="0" smtClean="0"/>
              <a:t>, f/3.5</a:t>
            </a:r>
            <a:r>
              <a:rPr lang="ru-RU" sz="1400" b="1" dirty="0" smtClean="0"/>
              <a:t>,</a:t>
            </a:r>
            <a:endParaRPr lang="en-US" sz="1400" b="1" dirty="0" smtClean="0"/>
          </a:p>
          <a:p>
            <a:r>
              <a:rPr lang="en-US" sz="1400" b="1" dirty="0" err="1" smtClean="0"/>
              <a:t>FoV</a:t>
            </a:r>
            <a:r>
              <a:rPr lang="en-US" sz="1400" b="1" dirty="0" smtClean="0"/>
              <a:t>=</a:t>
            </a:r>
            <a:r>
              <a:rPr lang="en-US" sz="1400" b="1" dirty="0"/>
              <a:t> </a:t>
            </a:r>
            <a:r>
              <a:rPr lang="ru-RU" sz="1400" b="1" dirty="0" smtClean="0"/>
              <a:t>6.2</a:t>
            </a:r>
            <a:r>
              <a:rPr lang="en-US" sz="1400" b="1" dirty="0" smtClean="0"/>
              <a:t> </a:t>
            </a:r>
            <a:r>
              <a:rPr lang="ru-RU" sz="1400" b="1" dirty="0" err="1"/>
              <a:t>к</a:t>
            </a:r>
            <a:r>
              <a:rPr lang="ru-RU" sz="1400" b="1" dirty="0" err="1" smtClean="0"/>
              <a:t>в.гр</a:t>
            </a:r>
            <a:r>
              <a:rPr lang="ru-RU" sz="1400" b="1" dirty="0" smtClean="0"/>
              <a:t>. 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3334069"/>
            <a:ext cx="23902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</a:rPr>
              <a:t>АЗТ-33ИК</a:t>
            </a:r>
          </a:p>
          <a:p>
            <a:r>
              <a:rPr lang="en-US" sz="1400" b="1" dirty="0" smtClean="0"/>
              <a:t>D= 1.6 </a:t>
            </a:r>
            <a:r>
              <a:rPr lang="ru-RU" sz="1400" b="1" dirty="0" smtClean="0"/>
              <a:t>м, </a:t>
            </a:r>
            <a:r>
              <a:rPr lang="en-US" sz="1400" b="1" dirty="0" smtClean="0"/>
              <a:t>f/4.4,</a:t>
            </a:r>
            <a:r>
              <a:rPr lang="ru-RU" sz="1400" b="1" dirty="0" smtClean="0"/>
              <a:t> </a:t>
            </a:r>
            <a:r>
              <a:rPr lang="en-US" sz="1400" b="1" dirty="0" smtClean="0"/>
              <a:t>obs. </a:t>
            </a:r>
            <a:r>
              <a:rPr lang="en-US" sz="1400" b="1" dirty="0"/>
              <a:t>c</a:t>
            </a:r>
            <a:r>
              <a:rPr lang="en-US" sz="1400" b="1" dirty="0" smtClean="0"/>
              <a:t>ode C48</a:t>
            </a:r>
          </a:p>
          <a:p>
            <a:r>
              <a:rPr lang="en-US" sz="1400" b="1" dirty="0" err="1" smtClean="0"/>
              <a:t>FoV</a:t>
            </a:r>
            <a:r>
              <a:rPr lang="en-US" sz="1400" b="1" dirty="0" smtClean="0"/>
              <a:t>= 7’x8’ </a:t>
            </a:r>
            <a:r>
              <a:rPr lang="ru-RU" sz="1400" b="1" dirty="0" err="1" smtClean="0"/>
              <a:t>угл.мин</a:t>
            </a:r>
            <a:r>
              <a:rPr lang="ru-RU" sz="1400" b="1" dirty="0" smtClean="0"/>
              <a:t>.</a:t>
            </a:r>
            <a:r>
              <a:rPr lang="en-US" sz="1400" b="1" dirty="0" smtClean="0"/>
              <a:t> </a:t>
            </a:r>
            <a:endParaRPr lang="ru-RU" sz="1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7864" y="1412776"/>
            <a:ext cx="2145991" cy="180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57864" y="3334069"/>
            <a:ext cx="12997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</a:rPr>
              <a:t>АЗТ-14А</a:t>
            </a:r>
          </a:p>
          <a:p>
            <a:r>
              <a:rPr lang="en-US" sz="1400" b="1" dirty="0" smtClean="0"/>
              <a:t>D=0.5 </a:t>
            </a:r>
            <a:r>
              <a:rPr lang="ru-RU" sz="1400" b="1" dirty="0" smtClean="0"/>
              <a:t>м, </a:t>
            </a:r>
            <a:r>
              <a:rPr lang="en-US" sz="1400" b="1" dirty="0" smtClean="0"/>
              <a:t>f/</a:t>
            </a:r>
            <a:r>
              <a:rPr lang="ru-RU" sz="1400" b="1" dirty="0" smtClean="0"/>
              <a:t>5</a:t>
            </a:r>
            <a:endParaRPr lang="en-US" sz="1400" b="1" dirty="0" smtClean="0"/>
          </a:p>
          <a:p>
            <a:r>
              <a:rPr lang="en-US" sz="1400" b="1" dirty="0" err="1" smtClean="0"/>
              <a:t>FoV</a:t>
            </a:r>
            <a:r>
              <a:rPr lang="en-US" sz="1400" b="1" dirty="0" smtClean="0"/>
              <a:t>= 1.5</a:t>
            </a:r>
            <a:r>
              <a:rPr lang="ru-RU" sz="1400" b="1" dirty="0" smtClean="0"/>
              <a:t> кв.гр.</a:t>
            </a:r>
            <a:endParaRPr lang="ru-RU" sz="14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8550" y="1412776"/>
            <a:ext cx="1573213" cy="180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36006" y="3334069"/>
            <a:ext cx="13510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</a:rPr>
              <a:t>Цейсс-600</a:t>
            </a:r>
          </a:p>
          <a:p>
            <a:r>
              <a:rPr lang="en-US" sz="1400" b="1" dirty="0" smtClean="0"/>
              <a:t>D=0.6 </a:t>
            </a:r>
            <a:r>
              <a:rPr lang="ru-RU" sz="1400" b="1" dirty="0" smtClean="0"/>
              <a:t>м</a:t>
            </a:r>
            <a:r>
              <a:rPr lang="en-US" sz="1400" b="1" dirty="0" smtClean="0"/>
              <a:t>, f/12.5</a:t>
            </a:r>
          </a:p>
          <a:p>
            <a:r>
              <a:rPr lang="en-US" sz="1400" b="1" dirty="0" err="1" smtClean="0"/>
              <a:t>FoV</a:t>
            </a:r>
            <a:r>
              <a:rPr lang="en-US" sz="1400" b="1" dirty="0" smtClean="0"/>
              <a:t>=0.12 </a:t>
            </a:r>
            <a:r>
              <a:rPr lang="ru-RU" sz="1400" b="1" dirty="0" err="1" smtClean="0"/>
              <a:t>кв.гр</a:t>
            </a:r>
            <a:r>
              <a:rPr lang="ru-RU" sz="1400" b="1" dirty="0" smtClean="0"/>
              <a:t>.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5021" y="4072733"/>
            <a:ext cx="65332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Саянская обсерватория имеет в распоряжении три телескопа поле зрения которых не превышает 1.</a:t>
            </a:r>
            <a:r>
              <a:rPr lang="en-US" sz="1500" dirty="0" smtClean="0"/>
              <a:t>5</a:t>
            </a:r>
            <a:r>
              <a:rPr lang="ru-RU" sz="1500" dirty="0" smtClean="0"/>
              <a:t> кв.гр.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Ввод в эксплуатацию широкоугольного телескопа АЗТ-33ВМ </a:t>
            </a:r>
            <a:r>
              <a:rPr lang="ru-RU" sz="1500" dirty="0"/>
              <a:t> и экспериментальная отработка элементов базовой </a:t>
            </a:r>
            <a:r>
              <a:rPr lang="ru-RU" sz="1500" dirty="0" smtClean="0"/>
              <a:t>конструкции существенно увеличит </a:t>
            </a:r>
            <a:r>
              <a:rPr lang="ru-RU" sz="1500" dirty="0"/>
              <a:t>возможности </a:t>
            </a:r>
            <a:r>
              <a:rPr lang="ru-RU" sz="1500" dirty="0" smtClean="0"/>
              <a:t>решения </a:t>
            </a:r>
            <a:r>
              <a:rPr lang="ru-RU" sz="1500" dirty="0"/>
              <a:t>текущих и </a:t>
            </a:r>
            <a:r>
              <a:rPr lang="ru-RU" sz="1500" dirty="0" smtClean="0"/>
              <a:t>перспективных задач обнаружения </a:t>
            </a:r>
            <a:r>
              <a:rPr lang="ru-RU" sz="1500" dirty="0"/>
              <a:t>опасных космических </a:t>
            </a:r>
            <a:r>
              <a:rPr lang="ru-RU" sz="1500" dirty="0" smtClean="0"/>
              <a:t>объектов.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Совместная работа АЗТ-33ВМ с действующими телескопами Саянской обсерватории позволит достичь мирового уровня в проблеме АКО. </a:t>
            </a:r>
            <a:endParaRPr lang="ru-RU" sz="15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412776"/>
            <a:ext cx="239976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2639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355160" cy="994122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В</a:t>
            </a:r>
            <a:r>
              <a:rPr lang="ru-RU" sz="2800" dirty="0" smtClean="0"/>
              <a:t>озможности </a:t>
            </a:r>
            <a:r>
              <a:rPr lang="ru-RU" sz="2800" dirty="0"/>
              <a:t>обнаружения </a:t>
            </a:r>
            <a:r>
              <a:rPr lang="ru-RU" sz="2800" dirty="0" smtClean="0"/>
              <a:t>«слабых» астероидов телескопом </a:t>
            </a:r>
            <a:r>
              <a:rPr lang="ru-RU" sz="2800" dirty="0"/>
              <a:t>с высокой </a:t>
            </a:r>
            <a:r>
              <a:rPr lang="ru-RU" sz="2800" dirty="0" smtClean="0"/>
              <a:t>проницающей способностью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3805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6330806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Совещание </a:t>
            </a:r>
            <a:r>
              <a:rPr lang="ru-RU" sz="1600" i="1" dirty="0"/>
              <a:t>«Средства и методы обнаружения опасных небесных тел</a:t>
            </a:r>
            <a:r>
              <a:rPr lang="ru-RU" sz="1600" i="1" dirty="0" smtClean="0"/>
              <a:t>», Москва, 2015 г.</a:t>
            </a:r>
            <a:endParaRPr lang="ru-RU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639454" y="1318403"/>
            <a:ext cx="423772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На ролике показана 30-мин. серия кадров поля зрения телескопа АЗТ-33ИК, снятая 26.11.2014 г. </a:t>
            </a:r>
            <a:r>
              <a:rPr lang="en-US" sz="1600" dirty="0" smtClean="0"/>
              <a:t> </a:t>
            </a:r>
            <a:r>
              <a:rPr lang="ru-RU" sz="1600" dirty="0" smtClean="0"/>
              <a:t>Зелёными овалами обозначены 7 астероидов, два из которых с неизвестными параметрами орбит и наблюдались впервые. </a:t>
            </a:r>
            <a:r>
              <a:rPr lang="ru-RU" sz="1600" dirty="0" smtClean="0">
                <a:solidFill>
                  <a:srgbClr val="FF0000"/>
                </a:solidFill>
              </a:rPr>
              <a:t>Блеск всех объектов от 20 до 22 звёздной величины! </a:t>
            </a:r>
            <a:r>
              <a:rPr lang="ru-RU" sz="1600" dirty="0" smtClean="0"/>
              <a:t>Центром малых планет неизвестным астероидам присвоены временные номера: </a:t>
            </a:r>
            <a:r>
              <a:rPr lang="en-US" sz="1600" b="1" dirty="0" smtClean="0"/>
              <a:t>2014 WS</a:t>
            </a:r>
            <a:r>
              <a:rPr lang="ru-RU" sz="1600" b="1" dirty="0" smtClean="0"/>
              <a:t>360 </a:t>
            </a:r>
            <a:r>
              <a:rPr lang="ru-RU" sz="1600" dirty="0" smtClean="0"/>
              <a:t>и</a:t>
            </a:r>
            <a:r>
              <a:rPr lang="ru-RU" sz="1600" b="1" dirty="0" smtClean="0"/>
              <a:t> </a:t>
            </a:r>
            <a:r>
              <a:rPr lang="ru-RU" sz="1600" dirty="0" smtClean="0"/>
              <a:t> </a:t>
            </a:r>
            <a:r>
              <a:rPr lang="en-US" sz="1600" b="1" dirty="0"/>
              <a:t>2014 </a:t>
            </a:r>
            <a:r>
              <a:rPr lang="en-US" sz="1600" b="1" dirty="0" smtClean="0"/>
              <a:t>WS429</a:t>
            </a:r>
            <a:r>
              <a:rPr lang="ru-RU" sz="1600" dirty="0" smtClean="0"/>
              <a:t>. </a:t>
            </a:r>
          </a:p>
          <a:p>
            <a:r>
              <a:rPr lang="ru-RU" sz="1600" dirty="0" smtClean="0"/>
              <a:t>Первые измерения 2014 </a:t>
            </a:r>
            <a:r>
              <a:rPr lang="en-US" sz="1600" dirty="0" smtClean="0"/>
              <a:t>WS360 </a:t>
            </a:r>
            <a:r>
              <a:rPr lang="ru-RU" sz="1600" dirty="0" smtClean="0"/>
              <a:t>были получены 23.11.2014 г. </a:t>
            </a:r>
            <a:r>
              <a:rPr lang="ru-RU" sz="1600" dirty="0"/>
              <a:t>в</a:t>
            </a:r>
            <a:r>
              <a:rPr lang="ru-RU" sz="1600" dirty="0" smtClean="0"/>
              <a:t> ходе наблюдений не связанных с поиском астероидов, затем по измеренным положениям рассчитаны эфемериды на последующие ночи и выполнены подтверждающие наблюдения 24.11.2014 и 26.11.2014 г.</a:t>
            </a:r>
            <a:endParaRPr lang="ru-RU" sz="1600" dirty="0"/>
          </a:p>
        </p:txBody>
      </p:sp>
      <p:pic>
        <p:nvPicPr>
          <p:cNvPr id="1028" name="Picture 4" descr="C:\Users\user\Downloads\Animatio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4032448" cy="4807918"/>
          </a:xfrm>
          <a:prstGeom prst="rect">
            <a:avLst/>
          </a:prstGeom>
          <a:noFill/>
        </p:spPr>
      </p:pic>
      <p:pic>
        <p:nvPicPr>
          <p:cNvPr id="1029" name="Picture 5" descr="C:\Users\user\Downloads\Animation_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268760"/>
            <a:ext cx="4032448" cy="4807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1289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6840760" cy="648071"/>
          </a:xfrm>
        </p:spPr>
        <p:txBody>
          <a:bodyPr>
            <a:noAutofit/>
          </a:bodyPr>
          <a:lstStyle/>
          <a:p>
            <a:r>
              <a:rPr lang="ru-RU" sz="2000" b="1" dirty="0"/>
              <a:t>Наблюдение и моделирование формы потенциально опасного астероида 275677</a:t>
            </a:r>
            <a:endParaRPr lang="ru-RU" sz="2000" dirty="0"/>
          </a:p>
        </p:txBody>
      </p:sp>
      <p:pic>
        <p:nvPicPr>
          <p:cNvPr id="11268" name="Picture 4" descr="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276872"/>
            <a:ext cx="2232248" cy="2175427"/>
          </a:xfrm>
          <a:prstGeom prst="rect">
            <a:avLst/>
          </a:prstGeom>
          <a:noFill/>
        </p:spPr>
      </p:pic>
      <p:pic>
        <p:nvPicPr>
          <p:cNvPr id="11270" name="Picture 6" descr="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253042"/>
            <a:ext cx="2232248" cy="218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4499992" y="4438853"/>
            <a:ext cx="4392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cs typeface="Times New Roman" pitchFamily="18" charset="0"/>
              </a:rPr>
              <a:t>Средняя кривая </a:t>
            </a:r>
            <a:r>
              <a:rPr lang="ru-RU" sz="1200" dirty="0">
                <a:cs typeface="Times New Roman" pitchFamily="18" charset="0"/>
              </a:rPr>
              <a:t>блеска астероида 275677 по </a:t>
            </a:r>
            <a:r>
              <a:rPr lang="ru-RU" sz="1200" dirty="0" smtClean="0">
                <a:cs typeface="Times New Roman" pitchFamily="18" charset="0"/>
              </a:rPr>
              <a:t>данным</a:t>
            </a:r>
            <a:r>
              <a:rPr lang="en-US" sz="1200" dirty="0" smtClean="0">
                <a:cs typeface="Times New Roman" pitchFamily="18" charset="0"/>
              </a:rPr>
              <a:t> </a:t>
            </a:r>
            <a:r>
              <a:rPr lang="ru-RU" sz="1200" dirty="0" smtClean="0">
                <a:cs typeface="Times New Roman" pitchFamily="18" charset="0"/>
              </a:rPr>
              <a:t>наблюдений в диапазоне фазовых углов </a:t>
            </a:r>
            <a:r>
              <a:rPr lang="en-US" sz="1200" dirty="0" smtClean="0">
                <a:cs typeface="Times New Roman" pitchFamily="18" charset="0"/>
              </a:rPr>
              <a:t>48</a:t>
            </a:r>
            <a:r>
              <a:rPr lang="en-US" sz="1200" dirty="0" smtClean="0">
                <a:cs typeface="Times New Roman" pitchFamily="18" charset="0"/>
                <a:sym typeface="Symbol"/>
              </a:rPr>
              <a:t></a:t>
            </a:r>
            <a:r>
              <a:rPr lang="ru-RU" sz="1200" dirty="0" smtClean="0">
                <a:cs typeface="Times New Roman" pitchFamily="18" charset="0"/>
              </a:rPr>
              <a:t>-5</a:t>
            </a:r>
            <a:r>
              <a:rPr lang="en-US" sz="1200" dirty="0" smtClean="0">
                <a:cs typeface="Times New Roman" pitchFamily="18" charset="0"/>
              </a:rPr>
              <a:t>5</a:t>
            </a:r>
            <a:r>
              <a:rPr lang="en-US" sz="1200" dirty="0" smtClean="0">
                <a:cs typeface="Times New Roman" pitchFamily="18" charset="0"/>
                <a:sym typeface="Symbol"/>
              </a:rPr>
              <a:t></a:t>
            </a:r>
            <a:r>
              <a:rPr lang="ru-RU" sz="1200" dirty="0" smtClean="0">
                <a:cs typeface="Times New Roman" pitchFamily="18" charset="0"/>
              </a:rPr>
              <a:t> с периодом 4.4402 ч.</a:t>
            </a:r>
            <a:endParaRPr lang="ru-RU" sz="1200" dirty="0"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9552" y="4448145"/>
            <a:ext cx="36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cs typeface="Times New Roman" pitchFamily="18" charset="0"/>
              </a:rPr>
              <a:t>Дифференциальная фотометрия астероида </a:t>
            </a:r>
            <a:r>
              <a:rPr lang="ru-RU" sz="1200" dirty="0" smtClean="0">
                <a:solidFill>
                  <a:prstClr val="black"/>
                </a:solidFill>
                <a:cs typeface="Times New Roman" pitchFamily="18" charset="0"/>
              </a:rPr>
              <a:t>275677</a:t>
            </a:r>
            <a:endParaRPr lang="ru-RU" sz="1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1271" name="Picture 7" descr="fig_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5055567"/>
            <a:ext cx="2952327" cy="1114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2051720" y="6135687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cs typeface="Times New Roman" pitchFamily="18" charset="0"/>
              </a:rPr>
              <a:t>М</a:t>
            </a:r>
            <a:r>
              <a:rPr lang="ru-RU" sz="1200" dirty="0" smtClean="0">
                <a:cs typeface="Times New Roman" pitchFamily="18" charset="0"/>
              </a:rPr>
              <a:t>одель </a:t>
            </a:r>
            <a:r>
              <a:rPr lang="ru-RU" sz="1200" dirty="0">
                <a:cs typeface="Times New Roman" pitchFamily="18" charset="0"/>
              </a:rPr>
              <a:t>астероида </a:t>
            </a:r>
            <a:r>
              <a:rPr lang="ru-RU" sz="1200" dirty="0" smtClean="0">
                <a:cs typeface="Times New Roman" pitchFamily="18" charset="0"/>
              </a:rPr>
              <a:t>275677</a:t>
            </a:r>
          </a:p>
          <a:p>
            <a:pPr algn="ctr"/>
            <a:r>
              <a:rPr lang="ru-RU" sz="1200" i="1" dirty="0" smtClean="0">
                <a:cs typeface="Times New Roman" pitchFamily="18" charset="0"/>
              </a:rPr>
              <a:t>Караваев Ю.С. // Астрономический вестник, 2015</a:t>
            </a:r>
            <a:r>
              <a:rPr lang="en-US" sz="1200" i="1" dirty="0" smtClean="0">
                <a:cs typeface="Times New Roman" pitchFamily="18" charset="0"/>
              </a:rPr>
              <a:t> [</a:t>
            </a:r>
            <a:r>
              <a:rPr lang="ru-RU" sz="1200" i="1" dirty="0" smtClean="0">
                <a:cs typeface="Times New Roman" pitchFamily="18" charset="0"/>
              </a:rPr>
              <a:t>в печати</a:t>
            </a:r>
            <a:r>
              <a:rPr lang="en-US" sz="1200" i="1" dirty="0" smtClean="0">
                <a:cs typeface="Times New Roman" pitchFamily="18" charset="0"/>
              </a:rPr>
              <a:t>]</a:t>
            </a:r>
            <a:endParaRPr lang="ru-RU" sz="1200" i="1" dirty="0"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882115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2" name="Rectangle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23527" y="838025"/>
            <a:ext cx="8640961" cy="1187954"/>
          </a:xfrm>
          <a:prstGeom prst="rect">
            <a:avLst/>
          </a:prstGeom>
          <a:blipFill rotWithShape="1">
            <a:blip r:embed="rId6" cstate="print"/>
            <a:stretch>
              <a:fillRect l="-141" b="-4103"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404664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+mj-lt"/>
                <a:cs typeface="Arial" pitchFamily="34" charset="0"/>
              </a:rPr>
              <a:t>Широкоугольный телескоп АЗТ-33ВМ</a:t>
            </a:r>
            <a:endParaRPr lang="en-US" sz="2800" b="1" dirty="0" smtClean="0">
              <a:latin typeface="+mj-lt"/>
              <a:cs typeface="Arial" pitchFamily="34" charset="0"/>
            </a:endParaRPr>
          </a:p>
          <a:p>
            <a:pPr algn="ctr"/>
            <a:endParaRPr lang="ru-RU" sz="2800" b="1" dirty="0">
              <a:latin typeface="+mj-lt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1916832"/>
            <a:ext cx="66967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 smtClean="0">
                <a:cs typeface="Arial" pitchFamily="34" charset="0"/>
              </a:rPr>
              <a:t>ИСЗФ СО РАН  (г. Иркутск)</a:t>
            </a:r>
          </a:p>
          <a:p>
            <a:pPr>
              <a:lnSpc>
                <a:spcPct val="120000"/>
              </a:lnSpc>
            </a:pPr>
            <a:r>
              <a:rPr lang="ru-RU" sz="2000" dirty="0" smtClean="0">
                <a:cs typeface="Arial" pitchFamily="34" charset="0"/>
              </a:rPr>
              <a:t>ОАО ЛЗОС  (г. Лыткарино)   	</a:t>
            </a:r>
          </a:p>
          <a:p>
            <a:pPr>
              <a:lnSpc>
                <a:spcPct val="120000"/>
              </a:lnSpc>
            </a:pPr>
            <a:r>
              <a:rPr lang="ru-RU" sz="2000" dirty="0" smtClean="0">
                <a:cs typeface="Arial" pitchFamily="34" charset="0"/>
              </a:rPr>
              <a:t>ОАО ЛОМО (г. Санкт-Петербург)</a:t>
            </a:r>
          </a:p>
          <a:p>
            <a:pPr>
              <a:lnSpc>
                <a:spcPct val="120000"/>
              </a:lnSpc>
            </a:pPr>
            <a:r>
              <a:rPr lang="ru-RU" sz="2000" dirty="0" smtClean="0">
                <a:cs typeface="Arial" pitchFamily="34" charset="0"/>
              </a:rPr>
              <a:t>САО РАН  (п. Нижний Архыз)</a:t>
            </a:r>
          </a:p>
          <a:p>
            <a:pPr>
              <a:lnSpc>
                <a:spcPct val="120000"/>
              </a:lnSpc>
            </a:pPr>
            <a:endParaRPr lang="ru-RU" sz="2000" dirty="0" smtClean="0"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000" dirty="0" smtClean="0">
                <a:cs typeface="Arial" pitchFamily="34" charset="0"/>
              </a:rPr>
              <a:t>Финансирование в рамках развития АСПОС ОКП (по 2015 г.)</a:t>
            </a:r>
          </a:p>
          <a:p>
            <a:pPr>
              <a:lnSpc>
                <a:spcPct val="120000"/>
              </a:lnSpc>
            </a:pPr>
            <a:r>
              <a:rPr lang="ru-RU" sz="2000" dirty="0" err="1" smtClean="0">
                <a:cs typeface="Arial" pitchFamily="34" charset="0"/>
              </a:rPr>
              <a:t>ЦНИИМаш</a:t>
            </a:r>
            <a:r>
              <a:rPr lang="ru-RU" sz="2000" dirty="0" smtClean="0">
                <a:cs typeface="Arial" pitchFamily="34" charset="0"/>
              </a:rPr>
              <a:t> (</a:t>
            </a:r>
            <a:r>
              <a:rPr lang="ru-RU" sz="2000" dirty="0" err="1" smtClean="0">
                <a:cs typeface="Arial" pitchFamily="34" charset="0"/>
              </a:rPr>
              <a:t>Роскосмос</a:t>
            </a:r>
            <a:r>
              <a:rPr lang="ru-RU" sz="2000" dirty="0" smtClean="0">
                <a:cs typeface="Arial" pitchFamily="34" charset="0"/>
              </a:rPr>
              <a:t>)</a:t>
            </a:r>
            <a:endParaRPr lang="ru-RU" sz="2000" dirty="0"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996" y="260648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638132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Совещание </a:t>
            </a:r>
            <a:r>
              <a:rPr lang="ru-RU" sz="1600" i="1" dirty="0"/>
              <a:t>«Средства и методы обнаружения опасных небесных тел</a:t>
            </a:r>
            <a:r>
              <a:rPr lang="ru-RU" sz="1600" i="1" dirty="0" smtClean="0"/>
              <a:t>», Москва, 2015 г.</a:t>
            </a:r>
            <a:endParaRPr lang="ru-RU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150168"/>
            <a:ext cx="7632848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Телескоп АЗТ-33ВМ представляет собой широкоугольный, светосильный инструмент для поиска и обнаружения слабых объектов в широком поле.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ts val="600"/>
              </a:spcBef>
              <a:spcAft>
                <a:spcPct val="0"/>
              </a:spcAft>
            </a:pPr>
            <a:r>
              <a:rPr lang="ru-RU" sz="1600" dirty="0" smtClean="0">
                <a:ea typeface="Calibri" pitchFamily="34" charset="0"/>
                <a:cs typeface="Arial" pitchFamily="34" charset="0"/>
              </a:rPr>
              <a:t>Диаметр главного зеркала – 1600 мм</a:t>
            </a:r>
            <a:endParaRPr lang="en-US" sz="1600" dirty="0" smtClean="0"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Относительное отверстие в видимом диапазоне — 1:3.5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ea typeface="Calibri" pitchFamily="34" charset="0"/>
                <a:cs typeface="Arial" pitchFamily="34" charset="0"/>
              </a:rPr>
              <a:t>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оле зрения 2ω  </a:t>
            </a:r>
            <a:r>
              <a:rPr lang="ru-RU" sz="1600" dirty="0" smtClean="0">
                <a:ea typeface="Calibri" pitchFamily="34" charset="0"/>
                <a:cs typeface="Arial" pitchFamily="34" charset="0"/>
              </a:rPr>
              <a:t>— 2.8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°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Линейный размер поля зрения — 280 мм.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1916832"/>
            <a:ext cx="3629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Оптическая схема видимого диапазона</a:t>
            </a:r>
            <a:endParaRPr lang="ru-RU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996" y="260648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6474822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Совещание </a:t>
            </a:r>
            <a:r>
              <a:rPr lang="ru-RU" sz="1600" i="1" dirty="0"/>
              <a:t>«Средства и методы обнаружения опасных небесных тел</a:t>
            </a:r>
            <a:r>
              <a:rPr lang="ru-RU" sz="1600" i="1" dirty="0" smtClean="0"/>
              <a:t>», Москва, 2015 г.</a:t>
            </a:r>
            <a:endParaRPr lang="ru-RU" sz="1600" i="1" dirty="0"/>
          </a:p>
        </p:txBody>
      </p:sp>
      <p:pic>
        <p:nvPicPr>
          <p:cNvPr id="9" name="Рисунок 8" descr="_2d_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276872"/>
            <a:ext cx="5400600" cy="4065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77048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cs typeface="Arial" pitchFamily="34" charset="0"/>
              </a:rPr>
              <a:t>Характеристики качества изображения АЗТ-ЗЗВМ в видимом диапазоне соответствуют типичным известным в настоящее время телескопам подобного класса. Доминирующими монохроматическими аберрациями, подлежащими исправлению на заданном поле зрения являются астигматизм и кривизна.  Для минимизации обоих хроматизмов и хроматических разностей оптическая сила корректора выбрана близкой к нулевой. Для коррекции крайних участков поля зрения используется виньетирование. </a:t>
            </a:r>
            <a:endParaRPr lang="ru-RU" sz="1600" dirty="0"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57113" y="2298358"/>
            <a:ext cx="3919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Дифракционная концентрация (</a:t>
            </a:r>
            <a:r>
              <a:rPr lang="en-US" sz="1600" dirty="0" err="1" smtClean="0"/>
              <a:t>rmax</a:t>
            </a:r>
            <a:r>
              <a:rPr lang="en-US" sz="1600" dirty="0" smtClean="0"/>
              <a:t>=0.5”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996" y="188640"/>
            <a:ext cx="1079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6453336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Совещание </a:t>
            </a:r>
            <a:r>
              <a:rPr lang="ru-RU" sz="1600" i="1" dirty="0"/>
              <a:t>«Средства и методы обнаружения опасных небесных тел</a:t>
            </a:r>
            <a:r>
              <a:rPr lang="ru-RU" sz="1600" i="1" dirty="0" smtClean="0"/>
              <a:t>», Москва, 2015 г.</a:t>
            </a:r>
            <a:endParaRPr lang="ru-RU" sz="1600" i="1" dirty="0"/>
          </a:p>
        </p:txBody>
      </p:sp>
      <p:pic>
        <p:nvPicPr>
          <p:cNvPr id="9" name="Рисунок 8" descr="_DEE_fiel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0554" y="2717470"/>
            <a:ext cx="4001900" cy="301578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99592" y="2348880"/>
            <a:ext cx="25967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cs typeface="Arial" pitchFamily="34" charset="0"/>
              </a:rPr>
              <a:t>Геометрические аберрации</a:t>
            </a:r>
            <a:endParaRPr lang="ru-RU" sz="1600" dirty="0">
              <a:cs typeface="Arial" pitchFamily="34" charset="0"/>
            </a:endParaRPr>
          </a:p>
        </p:txBody>
      </p:sp>
      <p:pic>
        <p:nvPicPr>
          <p:cNvPr id="11" name="Рисунок 10" descr="_spot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8032" y="2708920"/>
            <a:ext cx="3707904" cy="2780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2035</TotalTime>
  <Words>1264</Words>
  <Application>Microsoft Office PowerPoint</Application>
  <PresentationFormat>Экран (4:3)</PresentationFormat>
  <Paragraphs>146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1.6-метровый широкоугольный  телескоп АЗТ-33ВМ: текущее состояние и перспективы использования в проблеме АКО</vt:lpstr>
      <vt:lpstr>Статистика обнаружения околоземных астероидов в период 1995-2015 гг.</vt:lpstr>
      <vt:lpstr>Наиболее эффективные наземные астрономические системы обнаружения ОКО в настоящее время</vt:lpstr>
      <vt:lpstr>Астрокомплекс Cаянской обсерватории  ИСЗФ СО РАН</vt:lpstr>
      <vt:lpstr>Возможности обнаружения «слабых» астероидов телескопом с высокой проницающей способностью</vt:lpstr>
      <vt:lpstr>Наблюдение и моделирование формы потенциально опасного астероида 275677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1.6 - метровый широкоугольный  телескоп АЗТ-33ВМ: текущее состояние и перспективы  использования в проблеме АКО</dc:title>
  <dc:creator>ivan</dc:creator>
  <cp:lastModifiedBy>max</cp:lastModifiedBy>
  <cp:revision>234</cp:revision>
  <dcterms:created xsi:type="dcterms:W3CDTF">2015-03-18T06:59:06Z</dcterms:created>
  <dcterms:modified xsi:type="dcterms:W3CDTF">2015-03-25T04:46:37Z</dcterms:modified>
</cp:coreProperties>
</file>