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9" r:id="rId2"/>
    <p:sldId id="258" r:id="rId3"/>
    <p:sldId id="256" r:id="rId4"/>
    <p:sldId id="25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EA3B3-48B9-41B0-B639-66B8BC756370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842BA-2BC4-49AE-B77F-A71AC2AEE2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416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842BA-2BC4-49AE-B77F-A71AC2AEE2D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29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842BA-2BC4-49AE-B77F-A71AC2AEE2D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635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842BA-2BC4-49AE-B77F-A71AC2AEE2D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303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59B5-8D56-410A-8C3A-8508D1D31623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24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75ECF-B30A-4978-82F3-8AD88EF96FE7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583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5366F-AEAB-4E3B-B7CF-6358968257E4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51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8CEF-E87B-4885-AF80-FBA820535F88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03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83F3-4B88-48DA-8C7D-8B663DD434E1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58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C978-0D91-4948-BD39-04DC6F3D0B25}" type="datetime1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0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E9529-9B31-45F6-AB97-988D883B85F9}" type="datetime1">
              <a:rPr lang="ru-RU" smtClean="0"/>
              <a:t>30.03.2015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93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00CF-F6DD-4C58-891C-D21422F52382}" type="datetime1">
              <a:rPr lang="ru-RU" smtClean="0"/>
              <a:t>30.03.2015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4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880-1A5A-4F22-886F-2BCF5C7FD12C}" type="datetime1">
              <a:rPr lang="ru-RU" smtClean="0"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51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BB3E-BDC0-4FCA-B7EB-B6D87DCAD8E2}" type="datetime1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31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2E97-5061-4F57-85FF-E80A042F85CF}" type="datetime1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45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CA865-9BAB-4335-A0B9-FA7DF1640F0C}" type="datetime1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33rd IADC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53811-9B8F-48D8-A16D-0EB3EAE8B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92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506186"/>
            <a:ext cx="9144000" cy="30037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Short overview of activities performed under </a:t>
            </a:r>
            <a:r>
              <a:rPr lang="en-US" dirty="0" err="1" smtClean="0"/>
              <a:t>Roscosmos</a:t>
            </a:r>
            <a:r>
              <a:rPr lang="en-US" dirty="0" smtClean="0"/>
              <a:t> and RAS auspices in 2014 in the area of space debris monitoring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u="sng" dirty="0" smtClean="0"/>
              <a:t>Nikolay </a:t>
            </a:r>
            <a:r>
              <a:rPr lang="en-US" sz="2800" u="sng" dirty="0" err="1" smtClean="0"/>
              <a:t>Sakva</a:t>
            </a:r>
            <a:r>
              <a:rPr lang="en-US" sz="2800" dirty="0" smtClean="0"/>
              <a:t>, Vladimir Agapov, Igor Molotov</a:t>
            </a:r>
          </a:p>
          <a:p>
            <a:r>
              <a:rPr lang="en-US" sz="2800" dirty="0" err="1" smtClean="0"/>
              <a:t>Roscosmos</a:t>
            </a:r>
            <a:r>
              <a:rPr lang="en-US" sz="2800" dirty="0" smtClean="0"/>
              <a:t> delegation</a:t>
            </a:r>
          </a:p>
          <a:p>
            <a:r>
              <a:rPr lang="en-US" sz="2800" dirty="0" smtClean="0"/>
              <a:t>Presentation for the WG1 session</a:t>
            </a:r>
          </a:p>
          <a:p>
            <a:r>
              <a:rPr lang="en-US" sz="2800" dirty="0" smtClean="0"/>
              <a:t>33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IADC meeting, Houston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0250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159329"/>
            <a:ext cx="9144000" cy="518432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Works that are performing under the ROSCOSMOS auspices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Development and operation of ASPOS OKP (Automated system of warning on dangerous situations in outer space)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Main </a:t>
            </a:r>
            <a:r>
              <a:rPr lang="en-US" dirty="0"/>
              <a:t>information and analytical center </a:t>
            </a:r>
            <a:r>
              <a:rPr lang="en-US" dirty="0" smtClean="0"/>
              <a:t>of ASPOS at </a:t>
            </a:r>
            <a:r>
              <a:rPr lang="en-US" dirty="0" err="1" smtClean="0"/>
              <a:t>TsNIIMash</a:t>
            </a:r>
            <a:endParaRPr lang="en-U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Segment of the system at </a:t>
            </a:r>
            <a:r>
              <a:rPr lang="en-US" dirty="0" err="1" smtClean="0"/>
              <a:t>Keldysh</a:t>
            </a:r>
            <a:r>
              <a:rPr lang="en-US" dirty="0" smtClean="0"/>
              <a:t> Institute of Applied Mathematics of the RAS responsible for monitoring GEO, HEO and MEO regions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Segment of the system at </a:t>
            </a:r>
            <a:r>
              <a:rPr lang="en-US" dirty="0" err="1" smtClean="0"/>
              <a:t>TsNIIMash</a:t>
            </a:r>
            <a:r>
              <a:rPr lang="en-US" dirty="0" smtClean="0"/>
              <a:t> responsible for coordination </a:t>
            </a:r>
            <a:r>
              <a:rPr lang="en-US" dirty="0"/>
              <a:t>with Russian space surveillance system operating by the Russian Aerospace </a:t>
            </a:r>
            <a:r>
              <a:rPr lang="en-US" dirty="0" err="1"/>
              <a:t>Defence</a:t>
            </a:r>
            <a:r>
              <a:rPr lang="en-US" dirty="0"/>
              <a:t> Forces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Segment of the system at </a:t>
            </a:r>
            <a:r>
              <a:rPr lang="en-US" dirty="0" err="1" smtClean="0"/>
              <a:t>Pushkov</a:t>
            </a:r>
            <a:r>
              <a:rPr lang="en-US" dirty="0" smtClean="0"/>
              <a:t> Institute of the Earth Magnetism, Ionosphere and Radio Wave Propagation of the RAS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Dedicated optical observation facilities</a:t>
            </a:r>
          </a:p>
          <a:p>
            <a:pPr algn="l"/>
            <a:r>
              <a:rPr lang="en-US" dirty="0"/>
              <a:t>Works that are performing </a:t>
            </a:r>
            <a:r>
              <a:rPr lang="en-US" dirty="0" smtClean="0"/>
              <a:t>under the RAS auspices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Development </a:t>
            </a:r>
            <a:r>
              <a:rPr lang="en-US" dirty="0"/>
              <a:t>and </a:t>
            </a:r>
            <a:r>
              <a:rPr lang="en-US" dirty="0" smtClean="0"/>
              <a:t>operation of ISON (International Scientific Optical Network)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Construction of a new </a:t>
            </a:r>
            <a:r>
              <a:rPr lang="en-US" dirty="0" smtClean="0"/>
              <a:t>1.6</a:t>
            </a:r>
            <a:r>
              <a:rPr lang="ru-RU" dirty="0" smtClean="0"/>
              <a:t> </a:t>
            </a:r>
            <a:r>
              <a:rPr lang="en-US" dirty="0" smtClean="0"/>
              <a:t>m </a:t>
            </a:r>
            <a:r>
              <a:rPr lang="en-US" dirty="0" smtClean="0"/>
              <a:t>AZT-33VM telescope at </a:t>
            </a:r>
            <a:r>
              <a:rPr lang="en-US" dirty="0" err="1" smtClean="0"/>
              <a:t>Mondy</a:t>
            </a:r>
            <a:r>
              <a:rPr lang="en-US" dirty="0" smtClean="0"/>
              <a:t> have been continuing (jointly with </a:t>
            </a:r>
            <a:r>
              <a:rPr lang="en-US" dirty="0" err="1" smtClean="0"/>
              <a:t>Roscosmos</a:t>
            </a:r>
            <a:r>
              <a:rPr lang="en-US" dirty="0" smtClean="0"/>
              <a:t>)</a:t>
            </a:r>
          </a:p>
          <a:p>
            <a:pPr algn="l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24000" y="191634"/>
            <a:ext cx="9144000" cy="812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/>
              <a:t>33</a:t>
            </a:r>
            <a:r>
              <a:rPr lang="en-US" sz="2400" b="1" baseline="30000" dirty="0" err="1" smtClean="0"/>
              <a:t>rd</a:t>
            </a:r>
            <a:r>
              <a:rPr lang="en-US" sz="2400" b="1" dirty="0" smtClean="0"/>
              <a:t> IADC, Working Group 1 – Activities </a:t>
            </a:r>
            <a:br>
              <a:rPr lang="en-US" sz="2400" b="1" dirty="0" smtClean="0"/>
            </a:br>
            <a:r>
              <a:rPr lang="en-US" sz="2400" b="1" dirty="0" smtClean="0"/>
              <a:t>in Area of Space Debris Monitoring in 2014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61290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1634"/>
            <a:ext cx="9144000" cy="812573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33</a:t>
            </a:r>
            <a:r>
              <a:rPr lang="en-US" sz="2400" b="1" baseline="30000" dirty="0" err="1"/>
              <a:t>r</a:t>
            </a:r>
            <a:r>
              <a:rPr lang="en-US" sz="2400" b="1" baseline="30000" dirty="0" err="1" smtClean="0"/>
              <a:t>d</a:t>
            </a:r>
            <a:r>
              <a:rPr lang="en-US" sz="2400" b="1" dirty="0" smtClean="0"/>
              <a:t> IADC, Working Group 1 – ROSCOSMOS/RAS Activities </a:t>
            </a:r>
            <a:br>
              <a:rPr lang="en-US" sz="2400" b="1" dirty="0" smtClean="0"/>
            </a:br>
            <a:r>
              <a:rPr lang="en-US" sz="2400" b="1" dirty="0" smtClean="0"/>
              <a:t>in </a:t>
            </a:r>
            <a:r>
              <a:rPr lang="en-US" sz="2400" b="1" dirty="0"/>
              <a:t>A</a:t>
            </a:r>
            <a:r>
              <a:rPr lang="en-US" sz="2400" b="1" dirty="0" smtClean="0"/>
              <a:t>rea of S</a:t>
            </a:r>
            <a:r>
              <a:rPr lang="en-US" sz="2400" b="1" dirty="0"/>
              <a:t>p</a:t>
            </a:r>
            <a:r>
              <a:rPr lang="en-US" sz="2400" b="1" dirty="0" smtClean="0"/>
              <a:t>ace </a:t>
            </a:r>
            <a:r>
              <a:rPr lang="en-US" sz="2400" b="1" dirty="0"/>
              <a:t>D</a:t>
            </a:r>
            <a:r>
              <a:rPr lang="en-US" sz="2400" b="1" dirty="0" smtClean="0"/>
              <a:t>ebris </a:t>
            </a:r>
            <a:r>
              <a:rPr lang="en-US" sz="2400" b="1" dirty="0"/>
              <a:t>M</a:t>
            </a:r>
            <a:r>
              <a:rPr lang="en-US" sz="2400" b="1" dirty="0" smtClean="0"/>
              <a:t>onitoring in 2014 (2)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167493"/>
            <a:ext cx="9144000" cy="5282293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ASPOS </a:t>
            </a:r>
            <a:r>
              <a:rPr lang="en-US" dirty="0" smtClean="0"/>
              <a:t>OKP</a:t>
            </a:r>
            <a:endParaRPr lang="en-U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New dedicated space debris observation optical facility (EOP-1) started regular operations since Apr 2014 at </a:t>
            </a:r>
            <a:r>
              <a:rPr lang="en-US" dirty="0" err="1"/>
              <a:t>Byurakan</a:t>
            </a:r>
            <a:r>
              <a:rPr lang="en-US" dirty="0"/>
              <a:t> observatory (Armenia): 2x19 cm, 1x25 cm, 1x40 cm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There </a:t>
            </a:r>
            <a:r>
              <a:rPr lang="en-US" dirty="0" smtClean="0"/>
              <a:t>were </a:t>
            </a:r>
            <a:r>
              <a:rPr lang="en-US" dirty="0"/>
              <a:t>4 dedicated optical facilities with 11 </a:t>
            </a:r>
            <a:r>
              <a:rPr lang="en-US" dirty="0" smtClean="0"/>
              <a:t>telescopes operational </a:t>
            </a:r>
            <a:r>
              <a:rPr lang="en-US" dirty="0"/>
              <a:t>as of the end of 2014 within the framework of ASPOS OKP: </a:t>
            </a:r>
            <a:r>
              <a:rPr lang="en-US" dirty="0" err="1"/>
              <a:t>Kislovodsk</a:t>
            </a:r>
            <a:r>
              <a:rPr lang="en-US" dirty="0"/>
              <a:t> (EOP-1: 2x19 cm, 1x25 cm, 1x40 cm; standalone 50-cm telescope), </a:t>
            </a:r>
            <a:r>
              <a:rPr lang="en-US" dirty="0" err="1"/>
              <a:t>Byurakan</a:t>
            </a:r>
            <a:r>
              <a:rPr lang="en-US" dirty="0"/>
              <a:t> (EOP-1: 2x19 cm, 1x25 cm, 1x40 cm), </a:t>
            </a:r>
            <a:r>
              <a:rPr lang="en-US" dirty="0" err="1"/>
              <a:t>Ussuriysk</a:t>
            </a:r>
            <a:r>
              <a:rPr lang="en-US" dirty="0"/>
              <a:t> (65 cm telescope), </a:t>
            </a:r>
            <a:r>
              <a:rPr lang="en-US" dirty="0" err="1"/>
              <a:t>Abrau-Dyurso</a:t>
            </a:r>
            <a:r>
              <a:rPr lang="en-US" dirty="0"/>
              <a:t> (25 cm telescope</a:t>
            </a:r>
            <a:r>
              <a:rPr lang="en-US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2.2 millions of measurements have been</a:t>
            </a:r>
            <a:r>
              <a:rPr lang="en-US" dirty="0"/>
              <a:t> </a:t>
            </a:r>
            <a:r>
              <a:rPr lang="en-US" dirty="0" smtClean="0"/>
              <a:t>collected</a:t>
            </a:r>
            <a:endParaRPr lang="en-U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Segment of the ASPOS at KIAM continued </a:t>
            </a:r>
            <a:r>
              <a:rPr lang="en-US" dirty="0"/>
              <a:t>to monitor spacecraft launched within the framework of the Federal Space Program (GEO communication, </a:t>
            </a:r>
            <a:r>
              <a:rPr lang="en-US" dirty="0" err="1"/>
              <a:t>meteo</a:t>
            </a:r>
            <a:r>
              <a:rPr lang="en-US" dirty="0"/>
              <a:t>, data relay; GLONASS) and objects crossing their orbits, to maintain orbital </a:t>
            </a:r>
            <a:r>
              <a:rPr lang="en-US" dirty="0" smtClean="0"/>
              <a:t>database, </a:t>
            </a:r>
            <a:r>
              <a:rPr lang="en-US" dirty="0"/>
              <a:t>to predict possible close conjunctions and assess their characteristics. Data a</a:t>
            </a:r>
            <a:r>
              <a:rPr lang="en-US" dirty="0" smtClean="0"/>
              <a:t>re reported </a:t>
            </a:r>
            <a:r>
              <a:rPr lang="en-US" dirty="0"/>
              <a:t>to </a:t>
            </a:r>
            <a:r>
              <a:rPr lang="en-US" dirty="0" smtClean="0"/>
              <a:t>the Main </a:t>
            </a:r>
            <a:r>
              <a:rPr lang="en-US" dirty="0"/>
              <a:t>information and analytical center </a:t>
            </a:r>
            <a:r>
              <a:rPr lang="en-US" dirty="0" smtClean="0"/>
              <a:t>of ASPOS (</a:t>
            </a:r>
            <a:r>
              <a:rPr lang="en-US" dirty="0"/>
              <a:t>operating </a:t>
            </a:r>
            <a:r>
              <a:rPr lang="en-US" dirty="0" smtClean="0"/>
              <a:t>at </a:t>
            </a:r>
            <a:r>
              <a:rPr lang="en-US" dirty="0" err="1" smtClean="0"/>
              <a:t>TsNIIMash</a:t>
            </a:r>
            <a:r>
              <a:rPr lang="en-US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Update on recent and further developments will be given in special presentation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020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477736"/>
            <a:ext cx="9144000" cy="4416878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RAS </a:t>
            </a:r>
            <a:r>
              <a:rPr lang="en-US" dirty="0"/>
              <a:t>activity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Some resources of ISON were used in 2014 partially to support </a:t>
            </a:r>
            <a:r>
              <a:rPr lang="en-US" dirty="0" err="1"/>
              <a:t>Roscosmos</a:t>
            </a:r>
            <a:r>
              <a:rPr lang="en-US" dirty="0"/>
              <a:t> tasks (ASPOS OKP), partially to support scientific studies at the Russian Academy of Science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~10.9 millions of optical measurements are collected during 2014 for ~3500 GEO, HEO and MEO </a:t>
            </a:r>
            <a:r>
              <a:rPr lang="en-US" dirty="0" smtClean="0"/>
              <a:t>objects (obtained by all facilities participating to the ISON project)</a:t>
            </a:r>
            <a:endParaRPr lang="en-U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198 new high altitude objects absent in official U.S. STRATCOM list of catalogued objects are discovered in Jan-Dec 2014 and additional 58  objects – in Jan-Mar 2015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Regular dedicated HEO surveys (mainly for </a:t>
            </a:r>
            <a:r>
              <a:rPr lang="en-US" dirty="0" err="1"/>
              <a:t>Molniya</a:t>
            </a:r>
            <a:r>
              <a:rPr lang="en-US" dirty="0"/>
              <a:t>-type orbits) continued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Special instruments operating by institutes of the RAS (Institute for Solar and Terrestrial Physics: AZT-33IK and AZT-14 telescope at </a:t>
            </a:r>
            <a:r>
              <a:rPr lang="en-US" dirty="0" err="1" smtClean="0"/>
              <a:t>Mondy</a:t>
            </a:r>
            <a:r>
              <a:rPr lang="en-US" dirty="0" smtClean="0"/>
              <a:t>; Institute of astronomy: Zeiss-2000 at </a:t>
            </a:r>
            <a:r>
              <a:rPr lang="en-US" dirty="0" err="1" smtClean="0"/>
              <a:t>Terskol</a:t>
            </a:r>
            <a:r>
              <a:rPr lang="en-US" dirty="0" smtClean="0"/>
              <a:t>, 50 cm telescope at </a:t>
            </a:r>
            <a:r>
              <a:rPr lang="en-US" dirty="0" err="1" smtClean="0"/>
              <a:t>Zvenigorod</a:t>
            </a:r>
            <a:r>
              <a:rPr lang="en-US" dirty="0" smtClean="0"/>
              <a:t>) were using for collection of photometric measurements and observation of the very faint objects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24000" y="191634"/>
            <a:ext cx="9144000" cy="812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/>
              <a:t>33</a:t>
            </a:r>
            <a:r>
              <a:rPr lang="en-US" sz="2400" b="1" baseline="30000" dirty="0" err="1" smtClean="0"/>
              <a:t>rd</a:t>
            </a:r>
            <a:r>
              <a:rPr lang="en-US" sz="2400" b="1" dirty="0" smtClean="0"/>
              <a:t> IADC, Working Group 1 – ROSCOSMOS/RAS Activities </a:t>
            </a:r>
            <a:br>
              <a:rPr lang="en-US" sz="2400" b="1" dirty="0" smtClean="0"/>
            </a:br>
            <a:r>
              <a:rPr lang="en-US" sz="2400" b="1" dirty="0" smtClean="0"/>
              <a:t>in Area of Space Debris Monitoring in 2014 (3)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02051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544</Words>
  <Application>Microsoft Office PowerPoint</Application>
  <PresentationFormat>Широкоэкранный</PresentationFormat>
  <Paragraphs>33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Short overview of activities performed under Roscosmos and RAS auspices in 2014 in the area of space debris monitoring</vt:lpstr>
      <vt:lpstr>Презентация PowerPoint</vt:lpstr>
      <vt:lpstr>33rd IADC, Working Group 1 – ROSCOSMOS/RAS Activities  in Area of Space Debris Monitoring in 2014 (2)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32nd IADC, Working Group 1 – ROSCOSMOS/RAS Activities 2013</dc:title>
  <dc:creator>Agapov Vladimir</dc:creator>
  <cp:lastModifiedBy>Vladimir Agapov</cp:lastModifiedBy>
  <cp:revision>20</cp:revision>
  <dcterms:created xsi:type="dcterms:W3CDTF">2014-05-12T06:31:55Z</dcterms:created>
  <dcterms:modified xsi:type="dcterms:W3CDTF">2015-03-30T14:34:12Z</dcterms:modified>
</cp:coreProperties>
</file>