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24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B6810-779C-4AF6-B6C1-FA6D6519DACA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CEA6F-49B1-4B35-95C4-348E0689F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8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CEA6F-49B1-4B35-95C4-348E0689F61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458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F88FC-FD55-447B-B4DB-1E0B3D89F6E3}" type="datetime1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95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8931-B85C-46F0-85CA-34D845CDA7D6}" type="datetime1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19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9D3F-AB2F-4F62-BB6D-E338E5461796}" type="datetime1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42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0CFD-D90C-4C8B-9499-02CEDE7BD86F}" type="datetime1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94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6EBB-93B3-424B-B564-73E568F4D9E0}" type="datetime1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08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23ED0-9ED1-4C5A-8C3F-808581DB5810}" type="datetime1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51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BBFC-6687-4861-8BFD-26947668177A}" type="datetime1">
              <a:rPr lang="ru-RU" smtClean="0"/>
              <a:t>02.04.2015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09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59B3D-DE41-44E5-B189-38C2D48037FB}" type="datetime1">
              <a:rPr lang="ru-RU" smtClean="0"/>
              <a:t>02.04.2015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03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5A9-84F5-45E1-B416-283079ED6BCB}" type="datetime1">
              <a:rPr lang="ru-RU" smtClean="0"/>
              <a:t>02.04.2015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76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C500-699E-4866-A31B-5A064EFB511E}" type="datetime1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18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57304-AA22-40E7-9518-6D2AA81D3B3C}" type="datetime1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50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8EB5C-5F3A-4EC4-BF93-1823A1EAFA26}" type="datetime1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9FC9F-ED77-48EF-96DC-12986D5C2E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44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mt.favor2.info/meteors" TargetMode="External"/><Relationship Id="rId2" Type="http://schemas.openxmlformats.org/officeDocument/2006/relationships/hyperlink" Target="http://astroguard.ru/satellit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stroguard.ru/satellit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44727"/>
            <a:ext cx="9144000" cy="2387600"/>
          </a:xfrm>
        </p:spPr>
        <p:txBody>
          <a:bodyPr/>
          <a:lstStyle/>
          <a:p>
            <a:r>
              <a:rPr lang="en-US" dirty="0" smtClean="0"/>
              <a:t>MMT Observation Database for Light Curve Analysis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19444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smtClean="0"/>
              <a:t>Vladimir </a:t>
            </a:r>
            <a:r>
              <a:rPr lang="en-US" sz="4000" dirty="0" err="1" smtClean="0"/>
              <a:t>Agapov</a:t>
            </a:r>
            <a:endParaRPr lang="en-US" sz="4000" dirty="0" smtClean="0"/>
          </a:p>
          <a:p>
            <a:r>
              <a:rPr lang="en-US" sz="4000" dirty="0" smtClean="0"/>
              <a:t> </a:t>
            </a:r>
            <a:endParaRPr lang="en-US" i="1" dirty="0" smtClean="0"/>
          </a:p>
          <a:p>
            <a:r>
              <a:rPr lang="en-US" sz="4000" dirty="0" smtClean="0"/>
              <a:t>Presentation </a:t>
            </a:r>
            <a:r>
              <a:rPr lang="en-US" sz="4000" dirty="0"/>
              <a:t>for the WG1 session</a:t>
            </a:r>
          </a:p>
          <a:p>
            <a:r>
              <a:rPr lang="en-US" sz="4000" dirty="0"/>
              <a:t>33rd IADC meeting, Houston</a:t>
            </a:r>
          </a:p>
        </p:txBody>
      </p:sp>
    </p:spTree>
    <p:extLst>
      <p:ext uri="{BB962C8B-B14F-4D97-AF65-F5344CB8AC3E}">
        <p14:creationId xmlns:p14="http://schemas.microsoft.com/office/powerpoint/2010/main" val="1549328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5351"/>
            <a:ext cx="10515600" cy="63240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Object 24871 (IRIDIUM 920) example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73514" y="1155702"/>
            <a:ext cx="6444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Folded light curve for individual track</a:t>
            </a:r>
            <a:endParaRPr lang="ru-RU" sz="3200" dirty="0"/>
          </a:p>
        </p:txBody>
      </p:sp>
      <p:pic>
        <p:nvPicPr>
          <p:cNvPr id="1026" name="Picture 2" descr="http://astroguard.ru/satellites/track/533096/plot/fo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98" y="1879744"/>
            <a:ext cx="8382000" cy="422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628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5351"/>
            <a:ext cx="10515600" cy="63240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Object 24871 (IRIDIUM 920) example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87394" y="823193"/>
            <a:ext cx="104172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Standard magnitudes (1000 km distance, 90 </a:t>
            </a:r>
            <a:r>
              <a:rPr lang="en-US" sz="3200" dirty="0" err="1" smtClean="0"/>
              <a:t>deg</a:t>
            </a:r>
            <a:r>
              <a:rPr lang="en-US" sz="3200" dirty="0" smtClean="0"/>
              <a:t> phase angle)</a:t>
            </a:r>
          </a:p>
          <a:p>
            <a:r>
              <a:rPr lang="en-US" sz="3200" dirty="0" smtClean="0"/>
              <a:t> calculated for individual track</a:t>
            </a:r>
            <a:endParaRPr lang="ru-RU" sz="3200" dirty="0"/>
          </a:p>
        </p:txBody>
      </p:sp>
      <p:pic>
        <p:nvPicPr>
          <p:cNvPr id="2050" name="Picture 2" descr="http://astroguard.ru/satellites/track/533096/plot/stdm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99" y="1985851"/>
            <a:ext cx="8382000" cy="422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858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MMT Web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8325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</a:pPr>
            <a:endParaRPr lang="en-US" sz="32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200" dirty="0" smtClean="0"/>
              <a:t>Satellites observations      </a:t>
            </a:r>
            <a:r>
              <a:rPr lang="en-US" sz="3200" dirty="0" smtClean="0">
                <a:hlinkClick r:id="rId2"/>
              </a:rPr>
              <a:t>http</a:t>
            </a:r>
            <a:r>
              <a:rPr lang="en-US" sz="3200" dirty="0">
                <a:hlinkClick r:id="rId2"/>
              </a:rPr>
              <a:t>://astroguard.ru/satellites</a:t>
            </a:r>
            <a:r>
              <a:rPr lang="en-US" sz="3200" dirty="0"/>
              <a:t> </a:t>
            </a:r>
            <a:endParaRPr lang="en-US" sz="32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200" dirty="0"/>
              <a:t>Meteors observations </a:t>
            </a:r>
            <a:r>
              <a:rPr lang="en-US" sz="3200" dirty="0" smtClean="0"/>
              <a:t>   </a:t>
            </a:r>
            <a:r>
              <a:rPr lang="en-US" sz="3200" dirty="0" smtClean="0">
                <a:hlinkClick r:id="rId3"/>
              </a:rPr>
              <a:t>http</a:t>
            </a:r>
            <a:r>
              <a:rPr lang="en-US" sz="3200" dirty="0">
                <a:hlinkClick r:id="rId3"/>
              </a:rPr>
              <a:t>://mmt.favor2.info/meteors</a:t>
            </a:r>
            <a:endParaRPr lang="en-US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67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5350"/>
            <a:ext cx="10515600" cy="93096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MMT – Multichannel Monitoring </a:t>
            </a:r>
            <a:r>
              <a:rPr lang="en-US" dirty="0"/>
              <a:t>Telescope </a:t>
            </a:r>
            <a:br>
              <a:rPr lang="en-US" dirty="0"/>
            </a:br>
            <a:r>
              <a:rPr lang="en-US" dirty="0" smtClean="0"/>
              <a:t>(Mini-</a:t>
            </a:r>
            <a:r>
              <a:rPr lang="en-US" dirty="0" err="1" smtClean="0"/>
              <a:t>MegaTORTORA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50696"/>
            <a:ext cx="10515600" cy="4351338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Developed jointly by Kazan Federal University (Russia), Special Astrophysical Observatory of the Russian Academy of Sciences and Parallax Ltd company</a:t>
            </a:r>
          </a:p>
          <a:p>
            <a:r>
              <a:rPr lang="en-US" dirty="0" smtClean="0"/>
              <a:t>Put into operation in June 2014</a:t>
            </a:r>
          </a:p>
          <a:p>
            <a:r>
              <a:rPr lang="en-US" dirty="0" smtClean="0"/>
              <a:t>Main purpose – search for optical transients: GRB afterglow, nova, SN, variable stars, </a:t>
            </a:r>
            <a:r>
              <a:rPr lang="en-US" dirty="0" err="1" smtClean="0"/>
              <a:t>etc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308" y="1123833"/>
            <a:ext cx="5817870" cy="3105150"/>
          </a:xfrm>
          <a:prstGeom prst="rect">
            <a:avLst/>
          </a:prstGeom>
        </p:spPr>
      </p:pic>
      <p:pic>
        <p:nvPicPr>
          <p:cNvPr id="1026" name="Picture 2" descr="http://ej.iop.org/images/1063-7869/56/8/836/Full/phu_56_8_836f1_onlin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457208"/>
            <a:ext cx="38100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748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5351"/>
            <a:ext cx="10515600" cy="6324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MMT Characteristics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1045"/>
            <a:ext cx="10515600" cy="508591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Location: </a:t>
            </a:r>
            <a:r>
              <a:rPr lang="pt-BR" dirty="0"/>
              <a:t>41°25'53.3" E, 43°38'59.5" N, 2030 m</a:t>
            </a:r>
            <a:endParaRPr lang="en-US" dirty="0" smtClean="0"/>
          </a:p>
          <a:p>
            <a:r>
              <a:rPr lang="en-US" dirty="0" smtClean="0"/>
              <a:t>9(10) channels (2 per mount, 5 mounts)</a:t>
            </a:r>
          </a:p>
          <a:p>
            <a:r>
              <a:rPr lang="en-US" dirty="0" smtClean="0"/>
              <a:t>Each channel consists of Canon objective (71 mm, 1:1.2) + Neo </a:t>
            </a:r>
            <a:r>
              <a:rPr lang="en-US" dirty="0" err="1" smtClean="0"/>
              <a:t>sCMOS</a:t>
            </a:r>
            <a:r>
              <a:rPr lang="en-US" dirty="0" smtClean="0"/>
              <a:t> </a:t>
            </a:r>
            <a:r>
              <a:rPr lang="en-US" dirty="0" err="1" smtClean="0"/>
              <a:t>Andor</a:t>
            </a:r>
            <a:r>
              <a:rPr lang="en-US" dirty="0" smtClean="0"/>
              <a:t> 2560x2160 pix (6.5x6.5 µm, 30-60% QE for 4000-8000 A range) + BVR filters + polaroid</a:t>
            </a:r>
          </a:p>
          <a:p>
            <a:r>
              <a:rPr lang="en-US" dirty="0" smtClean="0"/>
              <a:t>900 square degrees coverage for the whole system</a:t>
            </a:r>
          </a:p>
          <a:p>
            <a:r>
              <a:rPr lang="en-US" dirty="0" smtClean="0"/>
              <a:t>Each channel on different field center or all channels on same field center</a:t>
            </a:r>
          </a:p>
          <a:p>
            <a:r>
              <a:rPr lang="en-US" dirty="0" smtClean="0"/>
              <a:t>10 frames per second</a:t>
            </a:r>
          </a:p>
          <a:p>
            <a:r>
              <a:rPr lang="en-US" dirty="0" smtClean="0"/>
              <a:t>Sensitivity (S/N=5, B filter, 22</a:t>
            </a:r>
            <a:r>
              <a:rPr lang="en-US" baseline="30000" dirty="0" smtClean="0"/>
              <a:t>m</a:t>
            </a:r>
            <a:r>
              <a:rPr lang="en-US" dirty="0" smtClean="0"/>
              <a:t>/</a:t>
            </a:r>
            <a:r>
              <a:rPr lang="en-US" dirty="0" err="1" smtClean="0"/>
              <a:t>sq.arcsec</a:t>
            </a:r>
            <a:r>
              <a:rPr lang="en-US" dirty="0" smtClean="0"/>
              <a:t> background sky brightness) : </a:t>
            </a:r>
          </a:p>
          <a:p>
            <a:pPr lvl="1"/>
            <a:r>
              <a:rPr lang="en-US" dirty="0" smtClean="0"/>
              <a:t>12</a:t>
            </a:r>
            <a:r>
              <a:rPr lang="en-US" baseline="30000" dirty="0" smtClean="0"/>
              <a:t>m</a:t>
            </a:r>
            <a:r>
              <a:rPr lang="en-US" dirty="0" smtClean="0"/>
              <a:t> – for 0.1 s exposure time, </a:t>
            </a:r>
          </a:p>
          <a:p>
            <a:pPr lvl="1"/>
            <a:r>
              <a:rPr lang="en-US" dirty="0" smtClean="0"/>
              <a:t>14.5</a:t>
            </a:r>
            <a:r>
              <a:rPr lang="en-US" baseline="30000" dirty="0"/>
              <a:t>m</a:t>
            </a:r>
            <a:r>
              <a:rPr lang="en-US" dirty="0" smtClean="0"/>
              <a:t> – for 10 s (100 stacked frames),</a:t>
            </a:r>
          </a:p>
          <a:p>
            <a:pPr lvl="1"/>
            <a:r>
              <a:rPr lang="en-US" dirty="0" smtClean="0"/>
              <a:t>17</a:t>
            </a:r>
            <a:r>
              <a:rPr lang="en-US" baseline="30000" dirty="0" smtClean="0"/>
              <a:t>m</a:t>
            </a:r>
            <a:r>
              <a:rPr lang="en-US" dirty="0" smtClean="0"/>
              <a:t> – for 1000 s (10000 stacked frames)</a:t>
            </a:r>
          </a:p>
          <a:p>
            <a:r>
              <a:rPr lang="en-US" dirty="0" smtClean="0"/>
              <a:t>Information flow – 1 Gb per second</a:t>
            </a:r>
          </a:p>
          <a:p>
            <a:r>
              <a:rPr lang="en-US" dirty="0" smtClean="0"/>
              <a:t>Amount of data collected per night – up to 6 Tb per channel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35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5351"/>
            <a:ext cx="10515600" cy="6324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MMT use for space debris observations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1045"/>
            <a:ext cx="10515600" cy="5085918"/>
          </a:xfrm>
        </p:spPr>
        <p:txBody>
          <a:bodyPr>
            <a:normAutofit/>
          </a:bodyPr>
          <a:lstStyle/>
          <a:p>
            <a:r>
              <a:rPr lang="en-US" dirty="0" smtClean="0"/>
              <a:t>Objects on near-Earth orbits have been detecting as one of a kind of optical transients (no dedicated observations of space debris!)</a:t>
            </a:r>
          </a:p>
          <a:p>
            <a:r>
              <a:rPr lang="en-US" dirty="0" smtClean="0"/>
              <a:t>A few </a:t>
            </a:r>
            <a:r>
              <a:rPr lang="en-US" smtClean="0"/>
              <a:t>hundred </a:t>
            </a:r>
            <a:r>
              <a:rPr lang="en-US" smtClean="0"/>
              <a:t>detectable </a:t>
            </a:r>
            <a:r>
              <a:rPr lang="en-US" dirty="0" smtClean="0"/>
              <a:t>objects are crossing FOV of the system during one night</a:t>
            </a:r>
          </a:p>
          <a:p>
            <a:r>
              <a:rPr lang="en-US" dirty="0" smtClean="0"/>
              <a:t>Fully automated selection of optical transients that can be associated with orbital objects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92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5351"/>
            <a:ext cx="10515600" cy="6324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MMT space debris observations database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1045"/>
            <a:ext cx="10515600" cy="5085918"/>
          </a:xfrm>
        </p:spPr>
        <p:txBody>
          <a:bodyPr>
            <a:normAutofit/>
          </a:bodyPr>
          <a:lstStyle/>
          <a:p>
            <a:r>
              <a:rPr lang="en-US" dirty="0" smtClean="0"/>
              <a:t>Photometric and astrometric observation have been collecting</a:t>
            </a:r>
          </a:p>
          <a:p>
            <a:r>
              <a:rPr lang="en-US" dirty="0" smtClean="0"/>
              <a:t>Astrometric – low accuracy (due to large image scale), so has limited usefulness</a:t>
            </a:r>
          </a:p>
          <a:p>
            <a:r>
              <a:rPr lang="en-US" dirty="0" smtClean="0"/>
              <a:t>Photometric observations (light curves) are much more interesting</a:t>
            </a:r>
          </a:p>
          <a:p>
            <a:r>
              <a:rPr lang="en-US" dirty="0" smtClean="0"/>
              <a:t>Normally obtained without filters but sometimes – with B, V or R filter</a:t>
            </a:r>
          </a:p>
          <a:p>
            <a:r>
              <a:rPr lang="en-US" dirty="0" smtClean="0"/>
              <a:t>Measurements have been associated with known orbital objects using public orbital data – official TLE distributing via </a:t>
            </a:r>
            <a:r>
              <a:rPr lang="en-US" dirty="0" err="1" smtClean="0"/>
              <a:t>SpaceTrack</a:t>
            </a:r>
            <a:r>
              <a:rPr lang="en-US" dirty="0" smtClean="0"/>
              <a:t> or produced by amateurs</a:t>
            </a:r>
          </a:p>
          <a:p>
            <a:r>
              <a:rPr lang="en-US" dirty="0" smtClean="0"/>
              <a:t>Accessible via Web at </a:t>
            </a:r>
            <a:r>
              <a:rPr lang="en-US" dirty="0" smtClean="0">
                <a:hlinkClick r:id="rId2"/>
              </a:rPr>
              <a:t>http://astroguard.ru/satellites</a:t>
            </a:r>
            <a:r>
              <a:rPr lang="en-US" dirty="0" smtClean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27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5351"/>
            <a:ext cx="10515600" cy="6324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MMT space debris observations database 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1045"/>
            <a:ext cx="10515600" cy="508591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33455 tracks for 4093 satellites are collected between Jun 4, 2014 and Mar 27, 2015</a:t>
            </a:r>
          </a:p>
          <a:p>
            <a:r>
              <a:rPr lang="en-US" dirty="0" smtClean="0"/>
              <a:t>Data for 1800 satellites </a:t>
            </a:r>
            <a:r>
              <a:rPr lang="en-US" smtClean="0"/>
              <a:t>are already made </a:t>
            </a:r>
            <a:r>
              <a:rPr lang="en-US" dirty="0" smtClean="0"/>
              <a:t>available for public</a:t>
            </a:r>
          </a:p>
          <a:p>
            <a:r>
              <a:rPr lang="en-US" dirty="0" smtClean="0"/>
              <a:t>All light curves are classified as Periodic, Aperiodic and Non-variable:</a:t>
            </a:r>
          </a:p>
          <a:p>
            <a:pPr lvl="1"/>
            <a:r>
              <a:rPr lang="en-US" dirty="0"/>
              <a:t>Periodic - significantly periodic light curves</a:t>
            </a:r>
          </a:p>
          <a:p>
            <a:pPr lvl="1"/>
            <a:r>
              <a:rPr lang="en-US" dirty="0"/>
              <a:t>Aperiodic - stochastic brightness variations or not enough data to estimate the period</a:t>
            </a:r>
          </a:p>
          <a:p>
            <a:pPr lvl="1"/>
            <a:r>
              <a:rPr lang="en-US" dirty="0"/>
              <a:t>Non-variable - brightness is not varying significantly</a:t>
            </a:r>
          </a:p>
          <a:p>
            <a:r>
              <a:rPr lang="en-US" dirty="0" smtClean="0"/>
              <a:t>Search of data can be performed by object name, catalogue number, range of brightness variation period, type of variability</a:t>
            </a:r>
          </a:p>
          <a:p>
            <a:r>
              <a:rPr lang="en-US" dirty="0" smtClean="0"/>
              <a:t>Data are averaged for each satellite but data for every individual track can be also accessed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802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5351"/>
            <a:ext cx="10515600" cy="63240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Object 24871 (IRIDIUM 920) example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17987" t="6604" r="19562" b="2282"/>
          <a:stretch/>
        </p:blipFill>
        <p:spPr>
          <a:xfrm>
            <a:off x="2441267" y="737753"/>
            <a:ext cx="7309465" cy="5998654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297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5351"/>
            <a:ext cx="10515600" cy="63240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Object 24871 (IRIDIUM 920) example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50868"/>
            <a:ext cx="8382000" cy="4229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56698" y="1166093"/>
            <a:ext cx="7078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Light curve periods for all collected tracks</a:t>
            </a: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450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5351"/>
            <a:ext cx="10515600" cy="63240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Object 24871 (IRIDIUM 920) example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485445" y="1197266"/>
            <a:ext cx="5221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Light curve for individual track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999" y="1896341"/>
            <a:ext cx="8382000" cy="4229100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C9F-ED77-48EF-96DC-12986D5C2EB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9847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563</Words>
  <Application>Microsoft Office PowerPoint</Application>
  <PresentationFormat>Широкоэкранный</PresentationFormat>
  <Paragraphs>72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MMT Observation Database for Light Curve Analysis</vt:lpstr>
      <vt:lpstr>MMT – Multichannel Monitoring Telescope  (Mini-MegaTORTORA)</vt:lpstr>
      <vt:lpstr>MMT Characteristics</vt:lpstr>
      <vt:lpstr>MMT use for space debris observations</vt:lpstr>
      <vt:lpstr>MMT space debris observations database (1)</vt:lpstr>
      <vt:lpstr>MMT space debris observations database (2)</vt:lpstr>
      <vt:lpstr>Object 24871 (IRIDIUM 920) example</vt:lpstr>
      <vt:lpstr>Object 24871 (IRIDIUM 920) example</vt:lpstr>
      <vt:lpstr>Object 24871 (IRIDIUM 920) example</vt:lpstr>
      <vt:lpstr>Object 24871 (IRIDIUM 920) example</vt:lpstr>
      <vt:lpstr>Object 24871 (IRIDIUM 920) example</vt:lpstr>
      <vt:lpstr>MMT Web Site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Vladimir Agapov</dc:creator>
  <cp:lastModifiedBy>Vladimir Agapov</cp:lastModifiedBy>
  <cp:revision>30</cp:revision>
  <dcterms:created xsi:type="dcterms:W3CDTF">2015-04-01T18:14:42Z</dcterms:created>
  <dcterms:modified xsi:type="dcterms:W3CDTF">2015-04-02T15:31:19Z</dcterms:modified>
</cp:coreProperties>
</file>