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9" r:id="rId2"/>
    <p:sldId id="280" r:id="rId3"/>
    <p:sldId id="261" r:id="rId4"/>
    <p:sldId id="286" r:id="rId5"/>
    <p:sldId id="281" r:id="rId6"/>
    <p:sldId id="289" r:id="rId7"/>
    <p:sldId id="290" r:id="rId8"/>
    <p:sldId id="285" r:id="rId9"/>
    <p:sldId id="287" r:id="rId10"/>
    <p:sldId id="291" r:id="rId11"/>
    <p:sldId id="278" r:id="rId12"/>
    <p:sldId id="288" r:id="rId13"/>
    <p:sldId id="271" r:id="rId14"/>
    <p:sldId id="292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" y="5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578999-1088-488C-A13A-D70385175AA0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1186E3-5535-4E70-B4E7-AF5E566A0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65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4B1DA8-C9B3-4D74-B931-A6CB4923FD4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9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94D59-D2B5-4DB0-B50C-40CC6C4A3C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6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94D59-D2B5-4DB0-B50C-40CC6C4A3CA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6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6E97AB-A675-463F-BC7B-F7194B3A76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330890-641A-4CCC-AEC2-4C7D0D7C48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0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330890-641A-4CCC-AEC2-4C7D0D7C484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6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F4A62C-4DBC-4DFF-A585-F5E36DE490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8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6B8AA-292F-44B4-A571-FC8E1250F1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5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6B8AA-292F-44B4-A571-FC8E1250F1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1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E196C1-324B-4503-9ED4-C62C3BCDA17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F4A62C-4DBC-4DFF-A585-F5E36DE4903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5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6E97AB-A675-463F-BC7B-F7194B3A76E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8CA0-8C7D-489A-8D34-0A2CA120B298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2D8D1-C59C-4FAA-9456-8226223E6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8132-FAB9-4450-94FF-1F7479535DB9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65F5E-4C5B-4044-A1C9-50E68D483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F0D6-EECC-41A1-A84F-A5F0AF0D51C0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6D3D-783B-4E71-8CB0-5F8FE3F78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FB9E-EEA3-498E-BB54-CB18996796F8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EE0B8-AC5E-4449-A86A-11374FAAD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90EF-77E0-42B6-A5E9-97A789E21D14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B453-2545-47D7-A831-37BB7972D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427E-F7B4-42B8-8664-FFF1F21F7162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DFB60-2765-4FF9-85B7-B45572C3F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C670-E8B1-4358-B21E-04ECF20CF880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BC498-14E7-4A95-BEDA-3E212EDAE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7F75-27F7-42F3-B328-153B6F4020C5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44C6-5C6C-40AB-B158-89E73A50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3663-4F94-419B-95F1-89A427055D5F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2595-AA81-4978-91EA-B6FAB5658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5511-0D8B-408C-B7F5-E1C1F8DB39B3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C0B43-F6FA-4FEE-AFA7-D7559AA46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EA04-682D-4E2D-AF52-A8E50FCBE891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ED61-380B-4834-B76C-90DC3E31E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096FA-6580-40C8-A402-1F52287E9E7D}" type="datetime1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E6B355-F32F-43B2-B12D-48380FD7A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 on results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 err="1" smtClean="0"/>
              <a:t>Molniya</a:t>
            </a:r>
            <a:r>
              <a:rPr lang="en-US" dirty="0" smtClean="0"/>
              <a:t>-type HEO </a:t>
            </a:r>
            <a:r>
              <a:rPr lang="en-US" dirty="0" smtClean="0"/>
              <a:t>surveys performed by ISON in 2014</a:t>
            </a:r>
            <a:endParaRPr lang="ru-RU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28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Vladimir </a:t>
            </a:r>
            <a:r>
              <a:rPr lang="en-US" sz="2800" dirty="0" smtClean="0"/>
              <a:t>Agapov (KIAM RAS)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err="1" smtClean="0"/>
              <a:t>Roscosmos</a:t>
            </a:r>
            <a:r>
              <a:rPr lang="en-US" sz="2800" dirty="0" smtClean="0"/>
              <a:t> </a:t>
            </a:r>
            <a:r>
              <a:rPr lang="en-US" sz="2800" dirty="0" smtClean="0"/>
              <a:t>delegation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Presentation for the WG1 session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 smtClean="0"/>
              <a:t>3</a:t>
            </a:r>
            <a:r>
              <a:rPr lang="ru-RU" sz="2800" dirty="0" smtClean="0"/>
              <a:t>3</a:t>
            </a:r>
            <a:r>
              <a:rPr lang="en-US" sz="2800" baseline="30000" dirty="0" err="1"/>
              <a:t>r</a:t>
            </a:r>
            <a:r>
              <a:rPr lang="en-US" sz="2800" baseline="30000" dirty="0" err="1" smtClean="0"/>
              <a:t>d</a:t>
            </a:r>
            <a:r>
              <a:rPr lang="en-US" sz="2800" dirty="0" smtClean="0"/>
              <a:t> </a:t>
            </a:r>
            <a:r>
              <a:rPr lang="en-US" sz="2800" dirty="0" smtClean="0"/>
              <a:t>IADC meeting, </a:t>
            </a:r>
            <a:r>
              <a:rPr lang="en-US" sz="2800" dirty="0" smtClean="0"/>
              <a:t>Houston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6A195-0DD9-4E5E-B349-FFFAF44AAB8B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49" y="308240"/>
            <a:ext cx="9303302" cy="60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6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613"/>
            <a:ext cx="10515600" cy="9334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Newly Discovered Objects in HEO Surveys. </a:t>
            </a:r>
            <a:br>
              <a:rPr lang="en-US" dirty="0" smtClean="0"/>
            </a:br>
            <a:r>
              <a:rPr lang="en-US" dirty="0" smtClean="0"/>
              <a:t>Year </a:t>
            </a:r>
            <a:r>
              <a:rPr lang="en-US" dirty="0" smtClean="0"/>
              <a:t>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36B3F-CC6E-4B9E-A68F-D70F39373C0D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74819"/>
              </p:ext>
            </p:extLst>
          </p:nvPr>
        </p:nvGraphicFramePr>
        <p:xfrm>
          <a:off x="2179638" y="1743075"/>
          <a:ext cx="806400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ISON Object #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Date</a:t>
                      </a:r>
                      <a:r>
                        <a:rPr lang="en-US" sz="1050" baseline="0" dirty="0" smtClean="0"/>
                        <a:t> of discovery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Period, min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Inclination,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Argument of perigee,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A/m, </a:t>
                      </a:r>
                      <a:r>
                        <a:rPr lang="en-US" sz="1050" dirty="0" err="1" smtClean="0"/>
                        <a:t>sq.m</a:t>
                      </a:r>
                      <a:r>
                        <a:rPr lang="en-US" sz="1050" dirty="0" smtClean="0"/>
                        <a:t>/kg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Std. visible</a:t>
                      </a:r>
                      <a:r>
                        <a:rPr lang="en-US" sz="1050" baseline="0" dirty="0" smtClean="0"/>
                        <a:t> magnitude</a:t>
                      </a:r>
                      <a:endParaRPr lang="ru-RU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90474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03.03.2014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719.74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90487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07.03.2013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729.30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90482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707.20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0.191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90499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738.47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62.35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90504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17.04.2014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601.61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269.97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90505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18.04.2014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724.58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72.86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90516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26.06.2014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677.64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90517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29.06.2014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727.48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67.72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90531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30.07.2014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707.57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62.20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193.7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90553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29.07.2014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662.71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64.37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90565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27.08.2014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717.43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90566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27.08.2014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702.76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90575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15.08.2014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693.47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90604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04.11.2014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666.85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64.10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265.8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92037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13.12.2014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707.49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62.84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266.70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997" name="TextBox 5"/>
          <p:cNvSpPr txBox="1">
            <a:spLocks noChangeArrowheads="1"/>
          </p:cNvSpPr>
          <p:nvPr/>
        </p:nvSpPr>
        <p:spPr bwMode="auto">
          <a:xfrm>
            <a:off x="4130675" y="1281113"/>
            <a:ext cx="37813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Total discovered – </a:t>
            </a:r>
            <a:r>
              <a:rPr lang="en-US" sz="2400" dirty="0" smtClean="0">
                <a:latin typeface="Calibri" pitchFamily="34" charset="0"/>
              </a:rPr>
              <a:t>15 </a:t>
            </a:r>
            <a:r>
              <a:rPr lang="en-US" sz="2400" dirty="0">
                <a:latin typeface="Calibri" pitchFamily="34" charset="0"/>
              </a:rPr>
              <a:t>objects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613"/>
            <a:ext cx="10515600" cy="9334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Newly Discovered Objects in HEO Surveys. </a:t>
            </a:r>
            <a:br>
              <a:rPr lang="en-US" dirty="0" smtClean="0"/>
            </a:br>
            <a:r>
              <a:rPr lang="en-US" dirty="0" smtClean="0"/>
              <a:t>Year </a:t>
            </a:r>
            <a:r>
              <a:rPr lang="en-US" dirty="0" smtClean="0"/>
              <a:t>2015 </a:t>
            </a:r>
            <a:r>
              <a:rPr lang="en-US" dirty="0" smtClean="0"/>
              <a:t>(as of </a:t>
            </a:r>
            <a:r>
              <a:rPr lang="en-US" dirty="0" smtClean="0"/>
              <a:t>Mar 30)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36B3F-CC6E-4B9E-A68F-D70F39373C0D}" type="slidenum">
              <a:rPr lang="ru-RU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55286"/>
              </p:ext>
            </p:extLst>
          </p:nvPr>
        </p:nvGraphicFramePr>
        <p:xfrm>
          <a:off x="2179638" y="1743075"/>
          <a:ext cx="8064000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ISON Object #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Date</a:t>
                      </a:r>
                      <a:r>
                        <a:rPr lang="en-US" sz="1050" baseline="0" dirty="0" smtClean="0"/>
                        <a:t> of discovery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Period, min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Inclination,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Argument of perigee, </a:t>
                      </a:r>
                      <a:r>
                        <a:rPr lang="en-US" sz="1050" dirty="0" err="1" smtClean="0"/>
                        <a:t>deg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A/m, </a:t>
                      </a:r>
                      <a:r>
                        <a:rPr lang="en-US" sz="1050" dirty="0" err="1" smtClean="0"/>
                        <a:t>sq.m</a:t>
                      </a:r>
                      <a:r>
                        <a:rPr lang="en-US" sz="1050" dirty="0" smtClean="0"/>
                        <a:t>/kg</a:t>
                      </a:r>
                      <a:endParaRPr lang="ru-RU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Std. visible</a:t>
                      </a:r>
                      <a:r>
                        <a:rPr lang="en-US" sz="1050" baseline="0" dirty="0" smtClean="0"/>
                        <a:t> magnitude</a:t>
                      </a:r>
                      <a:endParaRPr lang="ru-RU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90639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23.01.2015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741.07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256.5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90640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18.01.2015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686.02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90644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31.01.2015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698.26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58.48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149.6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2.16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90670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16.03.2015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709.45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67.12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72.9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</a:t>
                      </a:r>
                      <a:endParaRPr lang="ru-RU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997" name="TextBox 5"/>
          <p:cNvSpPr txBox="1">
            <a:spLocks noChangeArrowheads="1"/>
          </p:cNvSpPr>
          <p:nvPr/>
        </p:nvSpPr>
        <p:spPr bwMode="auto">
          <a:xfrm>
            <a:off x="4130675" y="1281113"/>
            <a:ext cx="3625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Total discovered – </a:t>
            </a:r>
            <a:r>
              <a:rPr lang="en-US" sz="2400" dirty="0" smtClean="0">
                <a:latin typeface="Calibri" pitchFamily="34" charset="0"/>
              </a:rPr>
              <a:t>4 </a:t>
            </a:r>
            <a:r>
              <a:rPr lang="en-US" sz="2400" dirty="0">
                <a:latin typeface="Calibri" pitchFamily="34" charset="0"/>
              </a:rPr>
              <a:t>objects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020" y="3657600"/>
            <a:ext cx="10387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Number of objects discovered in surveys of apogee region of </a:t>
            </a:r>
            <a:r>
              <a:rPr lang="en-US" sz="2400" dirty="0" err="1" smtClean="0"/>
              <a:t>Molniya</a:t>
            </a:r>
            <a:r>
              <a:rPr lang="en-US" sz="2400" dirty="0" smtClean="0"/>
              <a:t>-type </a:t>
            </a:r>
          </a:p>
          <a:p>
            <a:r>
              <a:rPr lang="en-US" sz="2400" dirty="0" smtClean="0"/>
              <a:t>orbits continues to grow despite of use small aperture telescopes for </a:t>
            </a:r>
          </a:p>
          <a:p>
            <a:r>
              <a:rPr lang="en-US" sz="2400" dirty="0" smtClean="0"/>
              <a:t>observations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150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13" y="177800"/>
            <a:ext cx="11907837" cy="9239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Standard brightness </a:t>
            </a:r>
            <a:r>
              <a:rPr lang="en-US" dirty="0" smtClean="0"/>
              <a:t>distribution for objects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observing by </a:t>
            </a:r>
            <a:r>
              <a:rPr lang="en-US" dirty="0" smtClean="0"/>
              <a:t>ISON </a:t>
            </a:r>
            <a:r>
              <a:rPr lang="en-US" dirty="0" smtClean="0"/>
              <a:t>at </a:t>
            </a:r>
            <a:r>
              <a:rPr lang="en-US" dirty="0" err="1" smtClean="0"/>
              <a:t>Molniya</a:t>
            </a:r>
            <a:r>
              <a:rPr lang="en-US" dirty="0" smtClean="0"/>
              <a:t>-type </a:t>
            </a:r>
            <a:r>
              <a:rPr lang="en-US" dirty="0" smtClean="0"/>
              <a:t>orbits in 2014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6A195-0DD9-4E5E-B349-FFFAF44AAB8B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74" y="1205635"/>
            <a:ext cx="8274513" cy="54150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838200" y="169187"/>
            <a:ext cx="10515600" cy="761546"/>
          </a:xfrm>
        </p:spPr>
        <p:txBody>
          <a:bodyPr/>
          <a:lstStyle/>
          <a:p>
            <a:pPr algn="ctr"/>
            <a:r>
              <a:rPr lang="en-US" sz="4000" dirty="0"/>
              <a:t>Conclusions</a:t>
            </a:r>
            <a:endParaRPr lang="ru-RU" sz="4000" dirty="0"/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838200" y="873578"/>
            <a:ext cx="10515600" cy="5388429"/>
          </a:xfrm>
        </p:spPr>
        <p:txBody>
          <a:bodyPr/>
          <a:lstStyle/>
          <a:p>
            <a:r>
              <a:rPr lang="en-US" sz="2400" dirty="0" smtClean="0"/>
              <a:t>Near-apogee region of </a:t>
            </a:r>
            <a:r>
              <a:rPr lang="en-US" sz="2400" dirty="0" err="1" smtClean="0"/>
              <a:t>Molniya</a:t>
            </a:r>
            <a:r>
              <a:rPr lang="en-US" sz="2400" dirty="0" smtClean="0"/>
              <a:t>-like orbits over the Northern hemisphere was surveyed during 458 observation nights in 2012-2014 by </a:t>
            </a:r>
            <a:r>
              <a:rPr lang="en-US" sz="2400" b="1" dirty="0" smtClean="0"/>
              <a:t>a single small-class (19 cm) </a:t>
            </a:r>
            <a:r>
              <a:rPr lang="en-US" sz="2400" dirty="0"/>
              <a:t>instrument with wide </a:t>
            </a:r>
            <a:r>
              <a:rPr lang="en-US" sz="2400" dirty="0" smtClean="0"/>
              <a:t>FOV</a:t>
            </a:r>
          </a:p>
          <a:p>
            <a:r>
              <a:rPr lang="en-US" sz="2400" b="1" dirty="0" smtClean="0"/>
              <a:t>53 new objects are discovered </a:t>
            </a:r>
            <a:r>
              <a:rPr lang="en-US" sz="2400" dirty="0" smtClean="0"/>
              <a:t>with even this small equipment</a:t>
            </a:r>
          </a:p>
          <a:p>
            <a:r>
              <a:rPr lang="en-US" sz="2400" dirty="0" smtClean="0"/>
              <a:t>19 of discovered objects are considered lost at present </a:t>
            </a:r>
            <a:r>
              <a:rPr lang="en-US" sz="2400" dirty="0" smtClean="0">
                <a:sym typeface="Symbol" panose="05050102010706020507" pitchFamily="18" charset="2"/>
              </a:rPr>
              <a:t> follow-up observations are required to recover them and keep them tracking (more powerful instruments have to be used)</a:t>
            </a:r>
            <a:endParaRPr lang="en-US" sz="2400" dirty="0" smtClean="0"/>
          </a:p>
          <a:p>
            <a:r>
              <a:rPr lang="en-US" sz="2400" dirty="0" smtClean="0"/>
              <a:t>For the subgroup </a:t>
            </a:r>
            <a:r>
              <a:rPr lang="en-US" sz="2400" dirty="0"/>
              <a:t>of objects at </a:t>
            </a:r>
            <a:r>
              <a:rPr lang="en-US" sz="2400" dirty="0" err="1"/>
              <a:t>Molniya</a:t>
            </a:r>
            <a:r>
              <a:rPr lang="en-US" sz="2400" dirty="0"/>
              <a:t>-like orbits </a:t>
            </a:r>
            <a:r>
              <a:rPr lang="en-US" sz="2400" dirty="0" smtClean="0"/>
              <a:t>studied in surveys ISON is tracking at present 64 more objects than the </a:t>
            </a:r>
            <a:r>
              <a:rPr lang="en-US" sz="2400" dirty="0" smtClean="0"/>
              <a:t>US </a:t>
            </a:r>
            <a:r>
              <a:rPr lang="en-US" sz="2400" dirty="0" smtClean="0"/>
              <a:t>SSN (based on orbital data publishing at </a:t>
            </a:r>
            <a:r>
              <a:rPr lang="en-US" sz="2400" dirty="0" err="1" smtClean="0"/>
              <a:t>SpaceTrack</a:t>
            </a:r>
            <a:r>
              <a:rPr lang="en-US" sz="2400" dirty="0" smtClean="0"/>
              <a:t>) </a:t>
            </a:r>
            <a:r>
              <a:rPr lang="en-US" sz="2400" dirty="0">
                <a:sym typeface="Symbol" panose="05050102010706020507" pitchFamily="18" charset="2"/>
              </a:rPr>
              <a:t></a:t>
            </a:r>
            <a:r>
              <a:rPr lang="en-US" sz="2400" dirty="0" smtClean="0"/>
              <a:t> </a:t>
            </a:r>
            <a:r>
              <a:rPr lang="en-US" sz="2400" b="1" dirty="0" smtClean="0"/>
              <a:t>that is 31% increase in known population of </a:t>
            </a:r>
            <a:r>
              <a:rPr lang="en-US" sz="2400" b="1" dirty="0"/>
              <a:t>pretty large space </a:t>
            </a:r>
            <a:r>
              <a:rPr lang="en-US" sz="2400" b="1" dirty="0" smtClean="0"/>
              <a:t>debris objects (d&gt;0.8 m) for this subgroup (40% if to take into account </a:t>
            </a:r>
            <a:r>
              <a:rPr lang="en-US" sz="2400" b="1" dirty="0"/>
              <a:t>those objects </a:t>
            </a:r>
            <a:r>
              <a:rPr lang="en-US" sz="2400" b="1" dirty="0" smtClean="0"/>
              <a:t>that are discovered but considered lost at present)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Population of debris at </a:t>
            </a:r>
            <a:r>
              <a:rPr lang="en-US" sz="2400" dirty="0" err="1" smtClean="0"/>
              <a:t>Molniya</a:t>
            </a:r>
            <a:r>
              <a:rPr lang="en-US" sz="2400" dirty="0" smtClean="0"/>
              <a:t>-like orbits need to be studied further using more powerful instruments</a:t>
            </a: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D8DCB-052F-43DC-855B-BA4133CAF8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06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524000" y="188913"/>
            <a:ext cx="9036050" cy="633412"/>
          </a:xfrm>
        </p:spPr>
        <p:txBody>
          <a:bodyPr/>
          <a:lstStyle/>
          <a:p>
            <a:pPr algn="ctr"/>
            <a:r>
              <a:rPr lang="en-US" sz="4000" smtClean="0"/>
              <a:t>Molniya-type HEO orbits</a:t>
            </a:r>
            <a:endParaRPr lang="ru-RU" sz="4000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612900" y="1249363"/>
            <a:ext cx="8858250" cy="5106987"/>
          </a:xfrm>
        </p:spPr>
        <p:txBody>
          <a:bodyPr/>
          <a:lstStyle/>
          <a:p>
            <a:r>
              <a:rPr lang="ru-RU" sz="2600" smtClean="0"/>
              <a:t>«</a:t>
            </a:r>
            <a:r>
              <a:rPr lang="en-US" sz="2600" smtClean="0"/>
              <a:t>True</a:t>
            </a:r>
            <a:r>
              <a:rPr lang="ru-RU" sz="2600" smtClean="0"/>
              <a:t>»</a:t>
            </a:r>
            <a:r>
              <a:rPr lang="en-US" sz="2600" smtClean="0"/>
              <a:t> Molniya-type orbits defined as having following parameters: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inclination is close to 63.4 deg </a:t>
            </a:r>
            <a:r>
              <a:rPr lang="en-US" sz="2200" smtClean="0">
                <a:sym typeface="Symbol" pitchFamily="18" charset="2"/>
              </a:rPr>
              <a:t> </a:t>
            </a:r>
            <a:r>
              <a:rPr lang="en-US" sz="2200" smtClean="0"/>
              <a:t>no precession of perigee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argument of perigee is in range 240-300 deg </a:t>
            </a:r>
            <a:r>
              <a:rPr lang="en-US" sz="2200" smtClean="0">
                <a:sym typeface="Symbol" pitchFamily="18" charset="2"/>
              </a:rPr>
              <a:t> </a:t>
            </a:r>
            <a:r>
              <a:rPr lang="en-US" sz="2200" smtClean="0"/>
              <a:t>apogee is over Northern hemisphere at high latitudes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orbital period is close to 718 min (half a sidereal day) </a:t>
            </a:r>
            <a:r>
              <a:rPr lang="en-US" sz="2200" smtClean="0">
                <a:sym typeface="Symbol" pitchFamily="18" charset="2"/>
              </a:rPr>
              <a:t></a:t>
            </a:r>
            <a:r>
              <a:rPr lang="en-US" sz="2200" smtClean="0"/>
              <a:t> repeating ground track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smtClean="0"/>
              <a:t> eccentricity is in range 0.67-0.74 </a:t>
            </a:r>
            <a:r>
              <a:rPr lang="en-US" sz="2200" smtClean="0">
                <a:sym typeface="Symbol" pitchFamily="18" charset="2"/>
              </a:rPr>
              <a:t> high apogee and thus longer period of time for passing near-apogee part of orbit</a:t>
            </a:r>
            <a:endParaRPr lang="en-US" sz="2200" smtClean="0"/>
          </a:p>
          <a:p>
            <a:r>
              <a:rPr lang="en-US" sz="2600" smtClean="0"/>
              <a:t>18 known fragmentations of objects at </a:t>
            </a:r>
            <a:r>
              <a:rPr lang="ru-RU" sz="2600" smtClean="0"/>
              <a:t>«</a:t>
            </a:r>
            <a:r>
              <a:rPr lang="en-US" sz="2600" smtClean="0"/>
              <a:t>true</a:t>
            </a:r>
            <a:r>
              <a:rPr lang="ru-RU" sz="2600" smtClean="0"/>
              <a:t>»</a:t>
            </a:r>
            <a:r>
              <a:rPr lang="en-US" sz="2600" smtClean="0"/>
              <a:t> Molniya-type orbits</a:t>
            </a:r>
            <a:r>
              <a:rPr lang="ru-RU" sz="2600" smtClean="0"/>
              <a:t> </a:t>
            </a:r>
            <a:r>
              <a:rPr lang="en-US" sz="2600" smtClean="0"/>
              <a:t>occurred </a:t>
            </a:r>
            <a:r>
              <a:rPr lang="en-US" sz="2400" smtClean="0">
                <a:sym typeface="Symbol" pitchFamily="18" charset="2"/>
              </a:rPr>
              <a:t> </a:t>
            </a:r>
            <a:r>
              <a:rPr lang="en-US" sz="2600" smtClean="0">
                <a:sym typeface="Symbol" pitchFamily="18" charset="2"/>
              </a:rPr>
              <a:t>more scattered distribution of all orbital parameters for fragments </a:t>
            </a:r>
            <a:endParaRPr lang="en-US" sz="26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A528B-F8CA-4AD3-86F5-B706546DB465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799"/>
            <a:ext cx="10515600" cy="75815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/>
              <a:t>High orbit </a:t>
            </a:r>
            <a:r>
              <a:rPr lang="en-US" sz="3200" dirty="0" smtClean="0"/>
              <a:t>objects in KIAM/ISON database (as of Mar 30, 2015) </a:t>
            </a:r>
            <a:br>
              <a:rPr lang="en-US" sz="3200" dirty="0" smtClean="0"/>
            </a:br>
            <a:r>
              <a:rPr lang="en-US" sz="3200" dirty="0" smtClean="0"/>
              <a:t>Period vs. Inclination distribution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BFA26-7753-4520-95CB-C46140046930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96443" y="3404507"/>
            <a:ext cx="840921" cy="538843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119688" y="2955925"/>
            <a:ext cx="725487" cy="392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5845175" y="2678113"/>
            <a:ext cx="2298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Molniya-type HEO are </a:t>
            </a:r>
          </a:p>
          <a:p>
            <a:r>
              <a:rPr lang="en-US">
                <a:latin typeface="Calibri" pitchFamily="34" charset="0"/>
              </a:rPr>
              <a:t>among these objects</a:t>
            </a:r>
            <a:endParaRPr lang="ru-RU"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60" y="959764"/>
            <a:ext cx="8739374" cy="571927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104409" y="3404507"/>
            <a:ext cx="1015279" cy="63755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062609" y="3078716"/>
            <a:ext cx="495733" cy="49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58342" y="2590894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Objects at </a:t>
            </a:r>
            <a:r>
              <a:rPr lang="en-US" dirty="0" err="1" smtClean="0"/>
              <a:t>Molniya</a:t>
            </a:r>
            <a:r>
              <a:rPr lang="en-US" dirty="0" smtClean="0"/>
              <a:t>-type HEO orbits </a:t>
            </a:r>
          </a:p>
          <a:p>
            <a:r>
              <a:rPr lang="en-US" dirty="0" smtClean="0"/>
              <a:t>are among of members of this group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313" y="1002200"/>
            <a:ext cx="8739374" cy="5719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799"/>
            <a:ext cx="10515600" cy="75815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/>
              <a:t>High orbit </a:t>
            </a:r>
            <a:r>
              <a:rPr lang="en-US" sz="3200" dirty="0" smtClean="0"/>
              <a:t>objects in KIAM/ISON database (as of Mar 30, 2015) </a:t>
            </a:r>
            <a:br>
              <a:rPr lang="en-US" sz="3200" dirty="0" smtClean="0"/>
            </a:br>
            <a:r>
              <a:rPr lang="en-US" sz="3200" dirty="0" smtClean="0"/>
              <a:t>Period vs. Eccentricity distribution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BFA26-7753-4520-95CB-C46140046930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31671" y="1953492"/>
            <a:ext cx="914401" cy="1049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>
            <a:stCxn id="10" idx="1"/>
          </p:cNvCxnSpPr>
          <p:nvPr/>
        </p:nvCxnSpPr>
        <p:spPr>
          <a:xfrm flipH="1" flipV="1">
            <a:off x="4977245" y="2676653"/>
            <a:ext cx="581097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58342" y="2676653"/>
            <a:ext cx="390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Objects at </a:t>
            </a:r>
            <a:r>
              <a:rPr lang="en-US" dirty="0" err="1" smtClean="0"/>
              <a:t>Molniya</a:t>
            </a:r>
            <a:r>
              <a:rPr lang="en-US" dirty="0" smtClean="0"/>
              <a:t>-type HEO orbits </a:t>
            </a:r>
          </a:p>
          <a:p>
            <a:r>
              <a:rPr lang="en-US" dirty="0" smtClean="0"/>
              <a:t>are among of members of this group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03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524000" y="188912"/>
            <a:ext cx="9036050" cy="1452851"/>
          </a:xfrm>
        </p:spPr>
        <p:txBody>
          <a:bodyPr/>
          <a:lstStyle/>
          <a:p>
            <a:pPr algn="ctr"/>
            <a:r>
              <a:rPr lang="en-US" sz="4000" dirty="0" smtClean="0"/>
              <a:t>Definition of the group of interest</a:t>
            </a:r>
            <a:br>
              <a:rPr lang="en-US" sz="4000" dirty="0" smtClean="0"/>
            </a:br>
            <a:r>
              <a:rPr lang="en-US" sz="4000" dirty="0" smtClean="0"/>
              <a:t>by </a:t>
            </a:r>
            <a:r>
              <a:rPr lang="en-US" sz="4000" dirty="0" smtClean="0"/>
              <a:t>orbital parameters </a:t>
            </a:r>
            <a:r>
              <a:rPr lang="en-US" sz="4000" dirty="0" smtClean="0"/>
              <a:t>(also using to </a:t>
            </a:r>
            <a:r>
              <a:rPr lang="en-US" sz="4000" dirty="0" smtClean="0"/>
              <a:t>define survey </a:t>
            </a:r>
            <a:r>
              <a:rPr lang="en-US" sz="4000" dirty="0" smtClean="0"/>
              <a:t>areas)</a:t>
            </a:r>
            <a:endParaRPr lang="ru-RU" sz="4000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65017" y="1755775"/>
            <a:ext cx="10889673" cy="425017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Should </a:t>
            </a:r>
            <a:r>
              <a:rPr lang="en-US" sz="2600" dirty="0" smtClean="0"/>
              <a:t>be close to </a:t>
            </a:r>
            <a:r>
              <a:rPr lang="ru-RU" sz="2600" dirty="0" smtClean="0"/>
              <a:t>«</a:t>
            </a:r>
            <a:r>
              <a:rPr lang="en-US" sz="2600" dirty="0"/>
              <a:t>t</a:t>
            </a:r>
            <a:r>
              <a:rPr lang="en-US" sz="2600" dirty="0" smtClean="0"/>
              <a:t>rue</a:t>
            </a:r>
            <a:r>
              <a:rPr lang="ru-RU" sz="2600" dirty="0" smtClean="0"/>
              <a:t>»</a:t>
            </a:r>
            <a:r>
              <a:rPr lang="en-US" sz="2600" dirty="0" smtClean="0"/>
              <a:t> </a:t>
            </a:r>
            <a:r>
              <a:rPr lang="en-US" sz="2600" dirty="0" err="1" smtClean="0"/>
              <a:t>Molniya</a:t>
            </a:r>
            <a:r>
              <a:rPr lang="en-US" sz="2600" dirty="0" smtClean="0"/>
              <a:t>-type orbits but with more wide range of parameters in order to cover possible fragments of explosions: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inclination: </a:t>
            </a:r>
            <a:r>
              <a:rPr lang="en-US" sz="2200" dirty="0" smtClean="0"/>
              <a:t>58…73 </a:t>
            </a:r>
            <a:r>
              <a:rPr lang="en-US" sz="2200" dirty="0" err="1" smtClean="0"/>
              <a:t>deg</a:t>
            </a:r>
            <a:endParaRPr lang="en-US" sz="2200" dirty="0" smtClean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argument of perigee: no limit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/>
              <a:t> </a:t>
            </a:r>
            <a:r>
              <a:rPr lang="en-US" sz="2200" dirty="0" smtClean="0"/>
              <a:t>orbital period: 600…800 min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dirty="0" smtClean="0"/>
              <a:t> eccentricity is in range </a:t>
            </a:r>
            <a:r>
              <a:rPr lang="en-US" sz="2200" dirty="0" smtClean="0"/>
              <a:t>0.45-0.75</a:t>
            </a:r>
            <a:endParaRPr lang="en-US" sz="22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Criteria are slightly revised comparing to the previous year report to include all </a:t>
            </a:r>
            <a:r>
              <a:rPr lang="en-US" sz="2600" dirty="0" err="1" smtClean="0"/>
              <a:t>Molniya</a:t>
            </a:r>
            <a:r>
              <a:rPr lang="en-US" sz="2600" dirty="0" smtClean="0"/>
              <a:t>-type HEO </a:t>
            </a:r>
            <a:r>
              <a:rPr lang="en-US" sz="2600" dirty="0"/>
              <a:t>objects with period close to a half of sidereal day (717-718 min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46D0E-2A0D-4CB4-B099-8BD5F5F98301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174544" y="209695"/>
            <a:ext cx="10050895" cy="633412"/>
          </a:xfrm>
        </p:spPr>
        <p:txBody>
          <a:bodyPr/>
          <a:lstStyle/>
          <a:p>
            <a:pPr algn="ctr"/>
            <a:r>
              <a:rPr lang="en-US" sz="4000" dirty="0" smtClean="0"/>
              <a:t>Equipment used for </a:t>
            </a:r>
            <a:r>
              <a:rPr lang="en-US" sz="4000" dirty="0" err="1" smtClean="0"/>
              <a:t>Molniya</a:t>
            </a:r>
            <a:r>
              <a:rPr lang="en-US" sz="4000" dirty="0" smtClean="0"/>
              <a:t>-type HEO surveys</a:t>
            </a:r>
            <a:endParaRPr lang="ru-RU" sz="4000" dirty="0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96422" y="1094242"/>
            <a:ext cx="6567714" cy="5135108"/>
          </a:xfrm>
        </p:spPr>
        <p:txBody>
          <a:bodyPr/>
          <a:lstStyle/>
          <a:p>
            <a:r>
              <a:rPr lang="en-US" sz="2600" dirty="0" smtClean="0"/>
              <a:t>VT-52c telescope</a:t>
            </a:r>
          </a:p>
          <a:p>
            <a:pPr marL="457200" lvl="1" indent="0">
              <a:buNone/>
            </a:pPr>
            <a:r>
              <a:rPr lang="en-US" dirty="0" smtClean="0"/>
              <a:t>aperture </a:t>
            </a:r>
            <a:r>
              <a:rPr lang="en-US" dirty="0"/>
              <a:t>– 180 mm</a:t>
            </a:r>
            <a:br>
              <a:rPr lang="en-US" dirty="0"/>
            </a:br>
            <a:r>
              <a:rPr lang="en-US" dirty="0"/>
              <a:t>equivalent focal </a:t>
            </a:r>
            <a:r>
              <a:rPr lang="en-US" dirty="0" smtClean="0"/>
              <a:t>length – 294 mm</a:t>
            </a:r>
            <a:br>
              <a:rPr lang="en-US" dirty="0" smtClean="0"/>
            </a:br>
            <a:r>
              <a:rPr lang="en-US" dirty="0" smtClean="0"/>
              <a:t>focal ratio – f/1.63</a:t>
            </a:r>
            <a:br>
              <a:rPr lang="en-US" dirty="0" smtClean="0"/>
            </a:br>
            <a:r>
              <a:rPr lang="en-US" dirty="0" smtClean="0"/>
              <a:t>FOV angular diameter </a:t>
            </a:r>
            <a:r>
              <a:rPr lang="en-US" dirty="0"/>
              <a:t>– 10</a:t>
            </a:r>
            <a:r>
              <a:rPr lang="en-US" dirty="0" smtClean="0"/>
              <a:t>°</a:t>
            </a:r>
            <a:br>
              <a:rPr lang="en-US" dirty="0" smtClean="0"/>
            </a:br>
            <a:r>
              <a:rPr lang="en-US" dirty="0" smtClean="0"/>
              <a:t>FOV linear diameter – 51.6 mm</a:t>
            </a:r>
            <a:br>
              <a:rPr lang="en-US" dirty="0" smtClean="0"/>
            </a:br>
            <a:r>
              <a:rPr lang="en-US" dirty="0" smtClean="0"/>
              <a:t>image scale </a:t>
            </a:r>
            <a:r>
              <a:rPr lang="en-US" dirty="0"/>
              <a:t>–</a:t>
            </a:r>
            <a:r>
              <a:rPr lang="en-US" dirty="0" smtClean="0"/>
              <a:t> ~1.43 µm/</a:t>
            </a:r>
            <a:r>
              <a:rPr lang="en-US" dirty="0" err="1" smtClean="0"/>
              <a:t>arcsec</a:t>
            </a:r>
            <a:endParaRPr lang="en-US" dirty="0"/>
          </a:p>
          <a:p>
            <a:r>
              <a:rPr lang="en-US" sz="2600" dirty="0"/>
              <a:t>CCD –</a:t>
            </a:r>
            <a:r>
              <a:rPr lang="en-US" sz="2600" dirty="0" smtClean="0"/>
              <a:t> </a:t>
            </a:r>
            <a:r>
              <a:rPr lang="en-US" sz="2600" dirty="0"/>
              <a:t>FLI ML9000 </a:t>
            </a:r>
            <a:r>
              <a:rPr lang="en-US" sz="2600" dirty="0" smtClean="0"/>
              <a:t>(3056x3056 pix, 12 </a:t>
            </a:r>
            <a:r>
              <a:rPr lang="en-US" sz="2600" dirty="0"/>
              <a:t>µm</a:t>
            </a:r>
            <a:r>
              <a:rPr lang="en-US" sz="2600" dirty="0" smtClean="0"/>
              <a:t>)</a:t>
            </a:r>
            <a:endParaRPr lang="en-US" sz="2600" dirty="0"/>
          </a:p>
          <a:p>
            <a:r>
              <a:rPr lang="en-US" sz="2600" dirty="0" smtClean="0"/>
              <a:t>Resulting FOV – 7.1 x 7.1 </a:t>
            </a:r>
            <a:r>
              <a:rPr lang="en-US" sz="2600" dirty="0" err="1" smtClean="0"/>
              <a:t>deg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Installed at </a:t>
            </a:r>
            <a:r>
              <a:rPr lang="en-US" sz="2600" dirty="0" err="1" smtClean="0"/>
              <a:t>Nauchnyi</a:t>
            </a:r>
            <a:endParaRPr lang="en-US" sz="2600" dirty="0" smtClean="0"/>
          </a:p>
          <a:p>
            <a:r>
              <a:rPr lang="en-US" sz="2600" dirty="0" smtClean="0"/>
              <a:t>One telescope is using for GEO surveys, second – for </a:t>
            </a:r>
            <a:r>
              <a:rPr lang="en-US" sz="2600" dirty="0" err="1" smtClean="0"/>
              <a:t>Molniya</a:t>
            </a:r>
            <a:r>
              <a:rPr lang="en-US" sz="2600" dirty="0" smtClean="0"/>
              <a:t>-type HEO surveys in near-apogee region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5A4CD-4C82-4BE7-8997-8B859F07D9C6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29702" name="Picture 6" descr="image028"/>
          <p:cNvPicPr>
            <a:picLocks noChangeAspect="1" noChangeArrowheads="1"/>
          </p:cNvPicPr>
          <p:nvPr/>
        </p:nvPicPr>
        <p:blipFill>
          <a:blip r:embed="rId3"/>
          <a:srcRect t="800"/>
          <a:stretch>
            <a:fillRect/>
          </a:stretch>
        </p:blipFill>
        <p:spPr bwMode="auto">
          <a:xfrm>
            <a:off x="7150327" y="2052297"/>
            <a:ext cx="4075112" cy="2673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8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273629" y="180748"/>
            <a:ext cx="9849757" cy="633412"/>
          </a:xfrm>
        </p:spPr>
        <p:txBody>
          <a:bodyPr/>
          <a:lstStyle/>
          <a:p>
            <a:pPr algn="ctr"/>
            <a:r>
              <a:rPr lang="en-US" sz="4000" dirty="0" smtClean="0"/>
              <a:t>Equipment for </a:t>
            </a:r>
            <a:r>
              <a:rPr lang="en-US" sz="4000" dirty="0" err="1" smtClean="0"/>
              <a:t>Molniya</a:t>
            </a:r>
            <a:r>
              <a:rPr lang="en-US" sz="4000" dirty="0" smtClean="0"/>
              <a:t>-type HEO surveys (2)</a:t>
            </a:r>
            <a:endParaRPr lang="ru-RU" sz="4000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5A4CD-4C82-4BE7-8997-8B859F07D9C6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6" y="965499"/>
            <a:ext cx="5239512" cy="5239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64950" t="31550" r="23299" b="55964"/>
          <a:stretch/>
        </p:blipFill>
        <p:spPr>
          <a:xfrm>
            <a:off x="7524000" y="1476000"/>
            <a:ext cx="3420000" cy="363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8773" y="2639292"/>
            <a:ext cx="633846" cy="623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322619" y="1476001"/>
            <a:ext cx="3201381" cy="11632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22619" y="3262745"/>
            <a:ext cx="3201381" cy="1849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66152" y="536484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M47 cluster (uncropped image)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90946" y="6538912"/>
            <a:ext cx="5239512" cy="0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61309" y="620501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7.1 </a:t>
            </a:r>
            <a:r>
              <a:rPr lang="en-US" dirty="0" err="1" smtClean="0"/>
              <a:t>deg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92173" y="1142100"/>
            <a:ext cx="4416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 around star clusters M46 and M47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imaged with VT-52c, exposure time 10 s,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filters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1788"/>
            <a:ext cx="10515600" cy="6556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err="1" smtClean="0"/>
              <a:t>Molniya</a:t>
            </a:r>
            <a:r>
              <a:rPr lang="en-US" dirty="0" smtClean="0"/>
              <a:t>-type HEO Surveys </a:t>
            </a:r>
            <a:r>
              <a:rPr lang="en-US" dirty="0" smtClean="0"/>
              <a:t>Updated Statistics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F5576-787A-4D57-9BE5-AFDDD3C78A73}" type="slidenum">
              <a:rPr lang="ru-RU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14645"/>
              </p:ext>
            </p:extLst>
          </p:nvPr>
        </p:nvGraphicFramePr>
        <p:xfrm>
          <a:off x="2032000" y="2082800"/>
          <a:ext cx="812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observation nights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measurements obtained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individual</a:t>
                      </a:r>
                      <a:r>
                        <a:rPr lang="en-US" baseline="0" dirty="0" smtClean="0"/>
                        <a:t> objects observed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96701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189482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197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</a:p>
                    <a:p>
                      <a:pPr algn="ctr"/>
                      <a:r>
                        <a:rPr lang="en-US" dirty="0" smtClean="0"/>
                        <a:t>(as of </a:t>
                      </a:r>
                      <a:r>
                        <a:rPr lang="en-US" dirty="0" smtClean="0"/>
                        <a:t>Sep 30)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131057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229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417240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281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392382" y="188912"/>
            <a:ext cx="9351818" cy="1452851"/>
          </a:xfrm>
        </p:spPr>
        <p:txBody>
          <a:bodyPr/>
          <a:lstStyle/>
          <a:p>
            <a:pPr algn="ctr"/>
            <a:r>
              <a:rPr lang="en-US" sz="4000" dirty="0" smtClean="0"/>
              <a:t>Population of the group of interest</a:t>
            </a:r>
            <a:br>
              <a:rPr lang="en-US" sz="4000" dirty="0" smtClean="0"/>
            </a:br>
            <a:r>
              <a:rPr lang="en-US" sz="4000" dirty="0" smtClean="0"/>
              <a:t>in KIAM/ISON database (as of Mar 30,2015)</a:t>
            </a:r>
            <a:endParaRPr lang="ru-RU" sz="4000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665017" y="1755775"/>
            <a:ext cx="10889673" cy="425017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At present KIAM/ISON database contains orbital and brightness information for </a:t>
            </a:r>
            <a:r>
              <a:rPr lang="en-US" b="1" dirty="0" smtClean="0">
                <a:solidFill>
                  <a:srgbClr val="0070C0"/>
                </a:solidFill>
              </a:rPr>
              <a:t>352</a:t>
            </a:r>
            <a:r>
              <a:rPr lang="en-US" dirty="0" smtClean="0"/>
              <a:t> objects with orbits satisfied given definition of the group of interest: </a:t>
            </a:r>
            <a:br>
              <a:rPr lang="en-US" dirty="0" smtClean="0"/>
            </a:br>
            <a:r>
              <a:rPr lang="en-US" dirty="0" smtClean="0"/>
              <a:t>     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	</a:t>
            </a:r>
            <a:r>
              <a:rPr lang="en-US" b="1" dirty="0" smtClean="0"/>
              <a:t>274</a:t>
            </a:r>
            <a:r>
              <a:rPr lang="en-US" dirty="0" smtClean="0"/>
              <a:t> tracking by the US SSN and ISON and </a:t>
            </a:r>
            <a:br>
              <a:rPr lang="en-US" dirty="0" smtClean="0"/>
            </a:br>
            <a:r>
              <a:rPr lang="en-US" dirty="0" smtClean="0"/>
              <a:t>        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78</a:t>
            </a:r>
            <a:r>
              <a:rPr lang="en-US" dirty="0" smtClean="0"/>
              <a:t> tracking by ISON only</a:t>
            </a:r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46D0E-2A0D-4CB4-B099-8BD5F5F98301}" type="slidenum">
              <a:rPr lang="ru-RU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802</Words>
  <Application>Microsoft Office PowerPoint</Application>
  <PresentationFormat>Широкоэкранный</PresentationFormat>
  <Paragraphs>252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Wingdings</vt:lpstr>
      <vt:lpstr>Тема Office</vt:lpstr>
      <vt:lpstr>Update on results  of Molniya-type HEO surveys performed by ISON in 2014</vt:lpstr>
      <vt:lpstr>Molniya-type HEO orbits</vt:lpstr>
      <vt:lpstr>High orbit objects in KIAM/ISON database (as of Mar 30, 2015)  Period vs. Inclination distribution</vt:lpstr>
      <vt:lpstr>High orbit objects in KIAM/ISON database (as of Mar 30, 2015)  Period vs. Eccentricity distribution</vt:lpstr>
      <vt:lpstr>Definition of the group of interest by orbital parameters (also using to define survey areas)</vt:lpstr>
      <vt:lpstr>Equipment used for Molniya-type HEO surveys</vt:lpstr>
      <vt:lpstr>Equipment for Molniya-type HEO surveys (2)</vt:lpstr>
      <vt:lpstr>Molniya-type HEO Surveys Updated Statistics</vt:lpstr>
      <vt:lpstr>Population of the group of interest in KIAM/ISON database (as of Mar 30,2015)</vt:lpstr>
      <vt:lpstr>Презентация PowerPoint</vt:lpstr>
      <vt:lpstr>Newly Discovered Objects in HEO Surveys.  Year 2014</vt:lpstr>
      <vt:lpstr>Newly Discovered Objects in HEO Surveys.  Year 2015 (as of Mar 30)</vt:lpstr>
      <vt:lpstr>Standard brightness distribution for objects  observing by ISON at Molniya-type orbits in 2014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Agapov Vladimir</dc:creator>
  <cp:lastModifiedBy>Vladimir Agapov</cp:lastModifiedBy>
  <cp:revision>181</cp:revision>
  <dcterms:created xsi:type="dcterms:W3CDTF">2014-05-12T08:30:49Z</dcterms:created>
  <dcterms:modified xsi:type="dcterms:W3CDTF">2015-03-31T20:50:42Z</dcterms:modified>
</cp:coreProperties>
</file>