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70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1F0D-6980-46B4-BA3C-78D4A74F18BE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AA38D-1881-4B16-AD71-ECCAA01A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3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AA38D-1881-4B16-AD71-ECCAA01ADB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6524F-D429-4956-97B9-9DADDF7EF8B0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8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6524F-D429-4956-97B9-9DADDF7EF8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7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6524F-D429-4956-97B9-9DADDF7EF8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1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0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1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128F-6079-481F-8890-874BF05F63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2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3F612-6E8C-4DD4-AD57-028DB2A843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1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8D93-800F-49B4-8ECD-AF7C0F62DE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9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F3BB-D755-4395-A944-21DE0778F7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5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2AB9-E546-4BC2-8F0F-A696613611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3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A078-A781-4199-B9DA-4B114A5E53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4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308E-8C98-4D9B-8F67-1FB9E7D5C3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65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510C-266B-421F-A81A-0A560B207D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9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59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78-B408-4BD9-A5F4-17B2D3E359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8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E481-55A4-44B5-8696-3913ECEF2E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3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D83-362F-4483-BF6E-69856ABF468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1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128F-6079-481F-8890-874BF05F63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25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3F612-6E8C-4DD4-AD57-028DB2A843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6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8D93-800F-49B4-8ECD-AF7C0F62DE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F3BB-D755-4395-A944-21DE0778F7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9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2AB9-E546-4BC2-8F0F-A696613611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A078-A781-4199-B9DA-4B114A5E53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308E-8C98-4D9B-8F67-1FB9E7D5C3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7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22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510C-266B-421F-A81A-0A560B207D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3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78-B408-4BD9-A5F4-17B2D3E359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3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E481-55A4-44B5-8696-3913ECEF2E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D83-362F-4483-BF6E-69856ABF468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14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128F-6079-481F-8890-874BF05F63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7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3F612-6E8C-4DD4-AD57-028DB2A843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00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8D93-800F-49B4-8ECD-AF7C0F62DE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22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F3BB-D755-4395-A944-21DE0778F7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7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2AB9-E546-4BC2-8F0F-A696613611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7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A078-A781-4199-B9DA-4B114A5E53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1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308E-8C98-4D9B-8F67-1FB9E7D5C3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04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510C-266B-421F-A81A-0A560B207D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2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78-B408-4BD9-A5F4-17B2D3E359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12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E481-55A4-44B5-8696-3913ECEF2E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5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D83-362F-4483-BF6E-69856ABF468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1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7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9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7604-B0BE-46FB-ADC3-17964F8DB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4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B568B-123C-4CB2-A723-7C018EF2E1F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B568B-123C-4CB2-A723-7C018EF2E1F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B568B-123C-4CB2-A723-7C018EF2E1F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1628776"/>
            <a:ext cx="8280400" cy="1971675"/>
          </a:xfrm>
        </p:spPr>
        <p:txBody>
          <a:bodyPr anchor="ctr"/>
          <a:lstStyle/>
          <a:p>
            <a:pPr eaLnBrk="1" hangingPunct="1"/>
            <a:r>
              <a:rPr lang="en-US" altLang="ru-RU" sz="3500" dirty="0" smtClean="0"/>
              <a:t>Dedicated </a:t>
            </a:r>
            <a:r>
              <a:rPr lang="en-US" altLang="ru-RU" sz="3500" dirty="0" err="1" smtClean="0"/>
              <a:t>Roscosmos</a:t>
            </a:r>
            <a:r>
              <a:rPr lang="en-US" altLang="ru-RU" sz="3500" dirty="0" smtClean="0"/>
              <a:t> optical observation facilities operated in 2014: characteristics </a:t>
            </a:r>
            <a:r>
              <a:rPr lang="en-US" altLang="ru-RU" sz="3500" smtClean="0"/>
              <a:t>and results </a:t>
            </a:r>
            <a:r>
              <a:rPr lang="en-US" altLang="ru-RU" sz="3500" dirty="0"/>
              <a:t>of operation</a:t>
            </a:r>
            <a:endParaRPr lang="ru-RU" altLang="ru-RU" sz="35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1" y="3886200"/>
            <a:ext cx="6729413" cy="1752600"/>
          </a:xfrm>
        </p:spPr>
        <p:txBody>
          <a:bodyPr/>
          <a:lstStyle/>
          <a:p>
            <a:pPr eaLnBrk="1" hangingPunct="1"/>
            <a:r>
              <a:rPr lang="en-US" altLang="ru-RU" sz="2800" dirty="0"/>
              <a:t>Vladimir Agapov, </a:t>
            </a:r>
            <a:r>
              <a:rPr lang="en-US" altLang="ru-RU" sz="2800" dirty="0" smtClean="0"/>
              <a:t>Igor </a:t>
            </a:r>
            <a:r>
              <a:rPr lang="en-US" altLang="ru-RU" sz="2800" dirty="0"/>
              <a:t>Molotov, </a:t>
            </a:r>
            <a:endParaRPr lang="en-US" altLang="ru-RU" sz="2800" dirty="0" smtClean="0"/>
          </a:p>
          <a:p>
            <a:pPr eaLnBrk="1" hangingPunct="1"/>
            <a:r>
              <a:rPr lang="en-US" altLang="ru-RU" sz="2800" b="1" dirty="0" smtClean="0"/>
              <a:t>Nikolay </a:t>
            </a:r>
            <a:r>
              <a:rPr lang="en-US" altLang="ru-RU" sz="2800" b="1" dirty="0" err="1" smtClean="0"/>
              <a:t>Sakva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752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13" y="188913"/>
            <a:ext cx="10589079" cy="788988"/>
          </a:xfrm>
        </p:spPr>
        <p:txBody>
          <a:bodyPr/>
          <a:lstStyle/>
          <a:p>
            <a:pPr eaLnBrk="1" hangingPunct="1"/>
            <a:r>
              <a:rPr lang="en-US" altLang="ru-RU" sz="3000" dirty="0" smtClean="0"/>
              <a:t>Measured magnitude </a:t>
            </a:r>
            <a:r>
              <a:rPr lang="en-US" altLang="ru-RU" sz="3000" dirty="0"/>
              <a:t>distribution for </a:t>
            </a:r>
            <a:r>
              <a:rPr lang="en-US" altLang="ru-RU" sz="3000" dirty="0" smtClean="0"/>
              <a:t>all measurements obtained by EOP-1 telescopes in 2014: 25 cm telescopes</a:t>
            </a:r>
            <a:endParaRPr lang="ru-RU" altLang="ru-RU" sz="3000" dirty="0"/>
          </a:p>
        </p:txBody>
      </p:sp>
      <p:sp>
        <p:nvSpPr>
          <p:cNvPr id="215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CACF5-065E-4565-AC1C-853C9429863B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23522" y="1683616"/>
            <a:ext cx="1392382" cy="78971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643493" y="1314284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25 cm </a:t>
            </a:r>
            <a:r>
              <a:rPr lang="en-US" altLang="ru-RU" dirty="0" err="1" smtClean="0">
                <a:solidFill>
                  <a:srgbClr val="000000"/>
                </a:solidFill>
              </a:rPr>
              <a:t>Kislovodsk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3" y="1045539"/>
            <a:ext cx="1050988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13" y="188913"/>
            <a:ext cx="10589079" cy="788988"/>
          </a:xfrm>
        </p:spPr>
        <p:txBody>
          <a:bodyPr/>
          <a:lstStyle/>
          <a:p>
            <a:pPr eaLnBrk="1" hangingPunct="1"/>
            <a:r>
              <a:rPr lang="en-US" altLang="ru-RU" sz="3000" dirty="0" smtClean="0"/>
              <a:t>Measured magnitude </a:t>
            </a:r>
            <a:r>
              <a:rPr lang="en-US" altLang="ru-RU" sz="3000" dirty="0"/>
              <a:t>distribution for </a:t>
            </a:r>
            <a:r>
              <a:rPr lang="en-US" altLang="ru-RU" sz="3000" dirty="0" smtClean="0"/>
              <a:t>all measurements obtained by EOP-1 telescopes in 2014: 40 cm telescopes</a:t>
            </a:r>
            <a:endParaRPr lang="ru-RU" altLang="ru-RU" sz="3000" dirty="0"/>
          </a:p>
        </p:txBody>
      </p:sp>
      <p:sp>
        <p:nvSpPr>
          <p:cNvPr id="215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CACF5-065E-4565-AC1C-853C9429863B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536645" y="2368549"/>
            <a:ext cx="1392382" cy="78971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558205" y="1999217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40 cm </a:t>
            </a:r>
            <a:r>
              <a:rPr lang="en-US" altLang="ru-RU" dirty="0" err="1" smtClean="0">
                <a:solidFill>
                  <a:srgbClr val="000000"/>
                </a:solidFill>
              </a:rPr>
              <a:t>Kislovodsk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0" y="1025951"/>
            <a:ext cx="10860215" cy="53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9"/>
            <a:ext cx="8785225" cy="993775"/>
          </a:xfrm>
        </p:spPr>
        <p:txBody>
          <a:bodyPr/>
          <a:lstStyle/>
          <a:p>
            <a:pPr eaLnBrk="1" hangingPunct="1"/>
            <a:r>
              <a:rPr lang="en-US" altLang="ru-RU" sz="3600"/>
              <a:t>GEO coverage by two EOP-1 </a:t>
            </a:r>
            <a:br>
              <a:rPr lang="en-US" altLang="ru-RU" sz="3600"/>
            </a:br>
            <a:r>
              <a:rPr lang="en-US" altLang="ru-RU" sz="3600"/>
              <a:t>and OES-65 in 2014</a:t>
            </a:r>
            <a:endParaRPr lang="ru-RU" altLang="ru-RU" sz="3600"/>
          </a:p>
        </p:txBody>
      </p:sp>
      <p:sp>
        <p:nvSpPr>
          <p:cNvPr id="2355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D5EEBD-1FFC-40E1-A2AA-82EC0C52A81B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" y="1450814"/>
            <a:ext cx="10058400" cy="48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0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/>
              <a:t>Conclusions</a:t>
            </a:r>
            <a:endParaRPr lang="ru-RU" altLang="ru-RU" sz="36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9"/>
            <a:ext cx="11094720" cy="4903786"/>
          </a:xfrm>
        </p:spPr>
        <p:txBody>
          <a:bodyPr/>
          <a:lstStyle/>
          <a:p>
            <a:pPr eaLnBrk="1" hangingPunct="1"/>
            <a:r>
              <a:rPr lang="en-US" altLang="ru-RU" sz="2800" dirty="0" smtClean="0"/>
              <a:t>Dedicated optical facilities developed within the framework of ASPOS OKP system provide significant amount of measurements for high altitude objects serving as a valuable supplement to data obtaining by ISON and providing increased reliability of monitoring of GEO, HEO and MEO objects</a:t>
            </a:r>
            <a:endParaRPr lang="en-US" altLang="ru-RU" sz="2800" dirty="0"/>
          </a:p>
          <a:p>
            <a:pPr eaLnBrk="1" hangingPunct="1"/>
            <a:r>
              <a:rPr lang="en-US" altLang="ru-RU" sz="2800" dirty="0"/>
              <a:t>More than </a:t>
            </a:r>
            <a:r>
              <a:rPr lang="en-US" altLang="ru-RU" sz="2800" dirty="0" smtClean="0"/>
              <a:t>2.2 </a:t>
            </a:r>
            <a:r>
              <a:rPr lang="en-US" altLang="ru-RU" sz="2800" dirty="0"/>
              <a:t>millions of measurements are obtained </a:t>
            </a:r>
            <a:r>
              <a:rPr lang="en-US" altLang="ru-RU" sz="2800" dirty="0" smtClean="0"/>
              <a:t>in 2014 </a:t>
            </a:r>
            <a:r>
              <a:rPr lang="en-US" altLang="ru-RU" sz="2800" dirty="0"/>
              <a:t>using two EOP-1, EOS-65 and EOS-50</a:t>
            </a:r>
          </a:p>
          <a:p>
            <a:pPr eaLnBrk="1" hangingPunct="1"/>
            <a:r>
              <a:rPr lang="en-US" altLang="ru-RU" sz="2800" dirty="0"/>
              <a:t>Reliability of conjunction analysis results obtaining at KIAM is significantly improved thanks to extended GEO surveys and additional observations of objects predicted to be a candidate for possible conjunctions</a:t>
            </a:r>
            <a:r>
              <a:rPr lang="en-US" altLang="ru-RU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D3AFC9-2F2A-4C1A-8D2A-D315AD5D760B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5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/>
          </p:cNvSpPr>
          <p:nvPr/>
        </p:nvSpPr>
        <p:spPr bwMode="auto">
          <a:xfrm>
            <a:off x="1992313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ASPOS dedicated operational telescopes (2014)</a:t>
            </a:r>
            <a:endParaRPr lang="ru-RU" altLang="ru-RU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Содержимое 2"/>
          <p:cNvSpPr>
            <a:spLocks/>
          </p:cNvSpPr>
          <p:nvPr/>
        </p:nvSpPr>
        <p:spPr bwMode="auto">
          <a:xfrm>
            <a:off x="1703388" y="981075"/>
            <a:ext cx="88201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 smtClean="0"/>
              <a:t>Two </a:t>
            </a:r>
            <a:r>
              <a:rPr lang="en-US" altLang="ru-RU" sz="2800" dirty="0"/>
              <a:t>dedicated mini-observatories EOP-1 with 3 telescopes in </a:t>
            </a:r>
            <a:r>
              <a:rPr lang="en-US" altLang="ru-RU" sz="2800" dirty="0" smtClean="0"/>
              <a:t>each: </a:t>
            </a:r>
          </a:p>
          <a:p>
            <a:pPr lvl="1"/>
            <a:r>
              <a:rPr lang="en-US" altLang="ru-RU" sz="2400" dirty="0" smtClean="0"/>
              <a:t>40 cm</a:t>
            </a:r>
            <a:r>
              <a:rPr lang="en-US" altLang="ru-RU" sz="2400" dirty="0"/>
              <a:t>, </a:t>
            </a:r>
            <a:endParaRPr lang="en-US" altLang="ru-RU" sz="2400" dirty="0" smtClean="0"/>
          </a:p>
          <a:p>
            <a:pPr lvl="1"/>
            <a:r>
              <a:rPr lang="en-US" altLang="ru-RU" sz="2400" dirty="0" smtClean="0"/>
              <a:t>25 cm, </a:t>
            </a:r>
          </a:p>
          <a:p>
            <a:pPr lvl="1"/>
            <a:r>
              <a:rPr lang="en-US" altLang="ru-RU" sz="2400" dirty="0" smtClean="0"/>
              <a:t>2x19.2 cm</a:t>
            </a:r>
            <a:endParaRPr lang="en-US" altLang="ru-RU" sz="2400" dirty="0"/>
          </a:p>
          <a:p>
            <a:pPr eaLnBrk="1" hangingPunct="1"/>
            <a:r>
              <a:rPr lang="en-US" altLang="ru-RU" sz="2800" dirty="0"/>
              <a:t>Three separate </a:t>
            </a:r>
            <a:r>
              <a:rPr lang="en-US" altLang="ru-RU" sz="2800" dirty="0" smtClean="0"/>
              <a:t>telescopes:</a:t>
            </a:r>
          </a:p>
          <a:p>
            <a:pPr lvl="1"/>
            <a:r>
              <a:rPr lang="en-US" altLang="ru-RU" sz="2400" dirty="0" smtClean="0"/>
              <a:t>OES-65 </a:t>
            </a:r>
            <a:r>
              <a:rPr lang="en-US" altLang="ru-RU" sz="2400" dirty="0"/>
              <a:t>(65-cm), </a:t>
            </a:r>
            <a:endParaRPr lang="en-US" altLang="ru-RU" sz="2400" dirty="0" smtClean="0"/>
          </a:p>
          <a:p>
            <a:pPr lvl="1"/>
            <a:r>
              <a:rPr lang="en-US" altLang="ru-RU" sz="2400" dirty="0" smtClean="0"/>
              <a:t>OES-50 </a:t>
            </a:r>
            <a:r>
              <a:rPr lang="en-US" altLang="ru-RU" sz="2400" dirty="0"/>
              <a:t>(</a:t>
            </a:r>
            <a:r>
              <a:rPr lang="en-US" altLang="ru-RU" sz="2400" dirty="0" smtClean="0"/>
              <a:t>50-cm),</a:t>
            </a:r>
          </a:p>
          <a:p>
            <a:pPr lvl="1"/>
            <a:r>
              <a:rPr lang="en-US" altLang="ru-RU" sz="2400" dirty="0" smtClean="0"/>
              <a:t>OES-25 </a:t>
            </a:r>
            <a:r>
              <a:rPr lang="en-US" altLang="ru-RU" sz="2400" dirty="0"/>
              <a:t>(25-cm) </a:t>
            </a: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672566-FDCE-4103-A5D7-BB1067A52C1F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50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8229600" cy="69171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ru-RU" sz="3200" b="1" dirty="0">
                <a:latin typeface="Calibri" panose="020F0502020204030204" pitchFamily="34" charset="0"/>
                <a:ea typeface="+mn-ea"/>
              </a:rPr>
              <a:t>Location of telescopes of </a:t>
            </a:r>
            <a:r>
              <a:rPr lang="en-US" altLang="ru-RU" sz="3200" b="1" dirty="0" err="1">
                <a:latin typeface="Calibri" panose="020F0502020204030204" pitchFamily="34" charset="0"/>
              </a:rPr>
              <a:t>Roscosmos</a:t>
            </a:r>
            <a:endParaRPr lang="ru-RU" altLang="ru-RU" sz="3200" b="1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243" name="Picture 4" descr="ISON-EOP1-2&amp;OES-eng-20140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11554" r="3993" b="4126"/>
          <a:stretch>
            <a:fillRect/>
          </a:stretch>
        </p:blipFill>
        <p:spPr bwMode="auto">
          <a:xfrm>
            <a:off x="2077330" y="966356"/>
            <a:ext cx="8037340" cy="55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697B0-4167-4119-9442-A764595C0C3D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32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/>
          </p:cNvSpPr>
          <p:nvPr/>
        </p:nvSpPr>
        <p:spPr bwMode="auto">
          <a:xfrm>
            <a:off x="1992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Characteristics </a:t>
            </a:r>
            <a:r>
              <a:rPr lang="en-US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telescopes </a:t>
            </a:r>
            <a:r>
              <a:rPr lang="en-US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of </a:t>
            </a:r>
            <a:r>
              <a:rPr lang="en-US" altLang="ru-RU" sz="3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Roscosmos</a:t>
            </a:r>
            <a:r>
              <a:rPr lang="en-US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that were operational in 2014</a:t>
            </a:r>
            <a:endParaRPr lang="ru-RU" altLang="ru-RU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25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70036"/>
              </p:ext>
            </p:extLst>
          </p:nvPr>
        </p:nvGraphicFramePr>
        <p:xfrm>
          <a:off x="1215736" y="2060576"/>
          <a:ext cx="9933709" cy="4146104"/>
        </p:xfrm>
        <a:graphic>
          <a:graphicData uri="http://schemas.openxmlformats.org/drawingml/2006/table">
            <a:tbl>
              <a:tblPr/>
              <a:tblGrid>
                <a:gridCol w="439906"/>
                <a:gridCol w="2021236"/>
                <a:gridCol w="1670475"/>
                <a:gridCol w="1529009"/>
                <a:gridCol w="2015422"/>
                <a:gridCol w="2257661"/>
              </a:tblGrid>
              <a:tr h="771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Telescope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Aperture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Quantity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</a:t>
                      </a: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magnitude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FOV, </a:t>
                      </a:r>
                      <a:r>
                        <a:rPr kumimoji="0" lang="en-US" alt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VT-78e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 cm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 (survey mode)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7x4.5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ORI-25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cm 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3.3x3.3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ORI-40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cm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2.3x2.3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ChV-500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cm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1x1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SANTEL-650A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cm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2.2x2.2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8" name="Rectangle 1"/>
          <p:cNvSpPr>
            <a:spLocks noChangeArrowheads="1"/>
          </p:cNvSpPr>
          <p:nvPr/>
        </p:nvSpPr>
        <p:spPr bwMode="auto">
          <a:xfrm>
            <a:off x="1524000" y="304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131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CAFBDD-146A-4A79-B1BF-F0FD168A925E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07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image00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9" b="25319"/>
          <a:stretch>
            <a:fillRect/>
          </a:stretch>
        </p:blipFill>
        <p:spPr bwMode="auto">
          <a:xfrm>
            <a:off x="2495551" y="1557338"/>
            <a:ext cx="7078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 txBox="1">
            <a:spLocks noChangeArrowheads="1"/>
          </p:cNvSpPr>
          <p:nvPr/>
        </p:nvSpPr>
        <p:spPr bwMode="auto">
          <a:xfrm>
            <a:off x="1292513" y="239393"/>
            <a:ext cx="94847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First EOP-1 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deployed near </a:t>
            </a:r>
            <a:r>
              <a:rPr lang="en-US" altLang="ru-RU" b="1" dirty="0" err="1">
                <a:solidFill>
                  <a:schemeClr val="tx2"/>
                </a:solidFill>
                <a:latin typeface="Calibri" panose="020F0502020204030204" pitchFamily="34" charset="0"/>
              </a:rPr>
              <a:t>Kislovodsk</a:t>
            </a:r>
            <a:r>
              <a:rPr lang="en-US" alt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, North Caucasus </a:t>
            </a:r>
            <a:endParaRPr lang="en-US" altLang="ru-RU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(25 cm, 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2x19.2 cm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and 40 cm)</a:t>
            </a:r>
            <a:endParaRPr lang="ru-RU" altLang="ru-RU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Picture 5" descr="C:\Documents and Settings\Admin\Рабочий стол\image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6367"/>
          <a:stretch>
            <a:fillRect/>
          </a:stretch>
        </p:blipFill>
        <p:spPr bwMode="auto">
          <a:xfrm>
            <a:off x="5026112" y="4050478"/>
            <a:ext cx="21828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Documents and Settings\Admin\Рабочий стол\image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2690"/>
          <a:stretch>
            <a:fillRect/>
          </a:stretch>
        </p:blipFill>
        <p:spPr bwMode="auto">
          <a:xfrm>
            <a:off x="2717369" y="4063513"/>
            <a:ext cx="1806023" cy="24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68" y="4034477"/>
            <a:ext cx="1643063" cy="24799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D48B29-5F7D-477C-8E31-D793B4CD4342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910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03389" y="188914"/>
            <a:ext cx="8713787" cy="935037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ru-RU" dirty="0" smtClean="0"/>
              <a:t>    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Second EOP-1 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deployed near </a:t>
            </a:r>
            <a:r>
              <a:rPr lang="en-US" altLang="ru-RU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Byurakan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, Armenia </a:t>
            </a:r>
            <a:endParaRPr lang="en-US" altLang="ru-RU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altLang="ru-RU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2x19.2 cm, 25-cm and 40 cm) </a:t>
            </a:r>
            <a:endParaRPr lang="ru-RU" altLang="ru-RU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5363" name="Picture 7" descr="image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4813293"/>
            <a:ext cx="2424448" cy="18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/>
          <a:stretch>
            <a:fillRect/>
          </a:stretch>
        </p:blipFill>
        <p:spPr bwMode="auto">
          <a:xfrm>
            <a:off x="2242635" y="4842414"/>
            <a:ext cx="2619465" cy="18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image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13" y="4813293"/>
            <a:ext cx="24495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b="10312"/>
          <a:stretch>
            <a:fillRect/>
          </a:stretch>
        </p:blipFill>
        <p:spPr bwMode="auto">
          <a:xfrm>
            <a:off x="2351088" y="1090614"/>
            <a:ext cx="76327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89C10D-7591-4F99-982D-65997674E4F3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33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6080" y="274638"/>
            <a:ext cx="11501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First EOP-2 deployed near </a:t>
            </a:r>
            <a:r>
              <a:rPr lang="en-US" altLang="ru-RU" sz="3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Kislovodsk</a:t>
            </a:r>
            <a:r>
              <a:rPr lang="en-US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(put into operation in 2015):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65-cm</a:t>
            </a:r>
            <a:r>
              <a:rPr lang="en-US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, 40-cm and 4x19.2 cm telescopes</a:t>
            </a:r>
            <a:endParaRPr lang="ru-RU" altLang="ru-RU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8E356-82D2-4FF8-A7D5-08EF5BC87020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8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0402" r="7166" b="28038"/>
          <a:stretch>
            <a:fillRect/>
          </a:stretch>
        </p:blipFill>
        <p:spPr bwMode="auto">
          <a:xfrm>
            <a:off x="1279328" y="1462774"/>
            <a:ext cx="9561908" cy="48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3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sz="3200" b="1" dirty="0">
                <a:latin typeface="Calibri" panose="020F0502020204030204" pitchFamily="34" charset="0"/>
                <a:ea typeface="+mn-ea"/>
              </a:rPr>
              <a:t>Operation of two EOP-1 (</a:t>
            </a:r>
            <a:r>
              <a:rPr lang="en-US" altLang="ru-RU" sz="3200" b="1" dirty="0" err="1">
                <a:latin typeface="Calibri" panose="020F0502020204030204" pitchFamily="34" charset="0"/>
                <a:ea typeface="+mn-ea"/>
              </a:rPr>
              <a:t>Kislovodsk</a:t>
            </a:r>
            <a:r>
              <a:rPr lang="en-US" altLang="ru-RU" sz="3200" b="1" dirty="0">
                <a:latin typeface="Calibri" panose="020F0502020204030204" pitchFamily="34" charset="0"/>
                <a:ea typeface="+mn-ea"/>
              </a:rPr>
              <a:t> and </a:t>
            </a:r>
            <a:r>
              <a:rPr lang="en-US" altLang="ru-RU" sz="3200" b="1" dirty="0" err="1">
                <a:latin typeface="Calibri" panose="020F0502020204030204" pitchFamily="34" charset="0"/>
                <a:ea typeface="+mn-ea"/>
              </a:rPr>
              <a:t>Byurakan</a:t>
            </a:r>
            <a:r>
              <a:rPr lang="en-US" altLang="ru-RU" sz="3200" b="1" dirty="0">
                <a:latin typeface="Calibri" panose="020F0502020204030204" pitchFamily="34" charset="0"/>
                <a:ea typeface="+mn-ea"/>
              </a:rPr>
              <a:t>) and OES-65 in </a:t>
            </a:r>
            <a:r>
              <a:rPr lang="en-US" altLang="ru-RU" sz="3200" b="1" dirty="0" err="1">
                <a:latin typeface="Calibri" panose="020F0502020204030204" pitchFamily="34" charset="0"/>
                <a:ea typeface="+mn-ea"/>
              </a:rPr>
              <a:t>Ussuriysk</a:t>
            </a:r>
            <a:r>
              <a:rPr lang="en-US" altLang="ru-RU" sz="3200" b="1" dirty="0">
                <a:latin typeface="Calibri" panose="020F0502020204030204" pitchFamily="34" charset="0"/>
                <a:ea typeface="+mn-ea"/>
              </a:rPr>
              <a:t> </a:t>
            </a:r>
            <a:endParaRPr lang="ru-RU" altLang="ru-RU" sz="32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ru-RU" sz="2500"/>
              <a:t>Scheduling of observations is provided by KIAM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500"/>
              <a:t>2x19.2 cm telescopes are carrying out  extended GEO surveys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500"/>
              <a:t>25 cm telescopes are conducting follow up observations of objects discovered in surveys and also providing additional measurements to improve orbit for objects predicted to be a candidates for conjunctions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500"/>
              <a:t>40 cm telescopes are conducting observations of faint objects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500"/>
              <a:t>65 cm telescope is performing local GEO surveys to search new faint objects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500"/>
              <a:t>All obtained measurements are collecting at KIAM database and are using for maintenance of the orbital archive and conjunction analysis</a:t>
            </a:r>
            <a:endParaRPr lang="ru-RU" altLang="ru-RU" sz="2500"/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93B85E-878E-4021-A49A-895E063A94B7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96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13" y="188913"/>
            <a:ext cx="10589079" cy="788988"/>
          </a:xfrm>
        </p:spPr>
        <p:txBody>
          <a:bodyPr/>
          <a:lstStyle/>
          <a:p>
            <a:pPr eaLnBrk="1" hangingPunct="1"/>
            <a:r>
              <a:rPr lang="en-US" altLang="ru-RU" sz="3000" dirty="0" smtClean="0"/>
              <a:t>Measured magnitude </a:t>
            </a:r>
            <a:r>
              <a:rPr lang="en-US" altLang="ru-RU" sz="3000" dirty="0"/>
              <a:t>distribution for </a:t>
            </a:r>
            <a:r>
              <a:rPr lang="en-US" altLang="ru-RU" sz="3000" dirty="0" smtClean="0"/>
              <a:t>all measurements obtained by EOP-1 telescopes in 2014</a:t>
            </a:r>
            <a:r>
              <a:rPr lang="en-US" altLang="ru-RU" sz="3000" dirty="0" smtClean="0"/>
              <a:t> : 19 cm telescopes</a:t>
            </a:r>
            <a:endParaRPr lang="ru-RU" altLang="ru-RU" sz="3000" dirty="0"/>
          </a:p>
        </p:txBody>
      </p:sp>
      <p:sp>
        <p:nvSpPr>
          <p:cNvPr id="215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CACF5-065E-4565-AC1C-853C9429863B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8943832" y="4270571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19 </a:t>
            </a:r>
            <a:r>
              <a:rPr lang="en-US" altLang="ru-RU" dirty="0" smtClean="0">
                <a:solidFill>
                  <a:srgbClr val="000000"/>
                </a:solidFill>
              </a:rPr>
              <a:t>cm </a:t>
            </a:r>
            <a:r>
              <a:rPr lang="en-US" altLang="ru-RU" dirty="0" err="1" smtClean="0">
                <a:solidFill>
                  <a:srgbClr val="000000"/>
                </a:solidFill>
              </a:rPr>
              <a:t>Byurakan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1" y="1052671"/>
            <a:ext cx="11035379" cy="5430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1" y="1055412"/>
            <a:ext cx="11035379" cy="543067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481455" y="4634345"/>
            <a:ext cx="1567295" cy="8312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68191" y="2462645"/>
            <a:ext cx="1392382" cy="78971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4337195" y="2143268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19 </a:t>
            </a:r>
            <a:r>
              <a:rPr lang="en-US" altLang="ru-RU" dirty="0" smtClean="0">
                <a:solidFill>
                  <a:srgbClr val="000000"/>
                </a:solidFill>
              </a:rPr>
              <a:t>cm </a:t>
            </a:r>
            <a:r>
              <a:rPr lang="en-US" altLang="ru-RU" dirty="0" err="1" smtClean="0">
                <a:solidFill>
                  <a:srgbClr val="000000"/>
                </a:solidFill>
              </a:rPr>
              <a:t>Kislovodsk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736" y="3366655"/>
            <a:ext cx="3813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 cm telescope in </a:t>
            </a:r>
            <a:r>
              <a:rPr lang="en-US" dirty="0" err="1" smtClean="0"/>
              <a:t>Kislovodsk</a:t>
            </a:r>
            <a:endParaRPr lang="en-US" dirty="0" smtClean="0"/>
          </a:p>
          <a:p>
            <a:r>
              <a:rPr lang="en-US" dirty="0" smtClean="0"/>
              <a:t>detects more faint objects thanks to</a:t>
            </a:r>
          </a:p>
          <a:p>
            <a:r>
              <a:rPr lang="en-US" dirty="0" smtClean="0"/>
              <a:t>higher altitude and more clear</a:t>
            </a:r>
          </a:p>
          <a:p>
            <a:r>
              <a:rPr lang="en-US" dirty="0" smtClean="0"/>
              <a:t>atmosphere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469</Words>
  <Application>Microsoft Office PowerPoint</Application>
  <PresentationFormat>Широкоэкранный</PresentationFormat>
  <Paragraphs>95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Dedicated Roscosmos optical observation facilities operated in 2014: characteristics and results of operation</vt:lpstr>
      <vt:lpstr>Презентация PowerPoint</vt:lpstr>
      <vt:lpstr>Location of telescopes of Roscosmos</vt:lpstr>
      <vt:lpstr>Презентация PowerPoint</vt:lpstr>
      <vt:lpstr>Презентация PowerPoint</vt:lpstr>
      <vt:lpstr>Презентация PowerPoint</vt:lpstr>
      <vt:lpstr>Презентация PowerPoint</vt:lpstr>
      <vt:lpstr>Operation of two EOP-1 (Kislovodsk and Byurakan) and OES-65 in Ussuriysk </vt:lpstr>
      <vt:lpstr>Measured magnitude distribution for all measurements obtained by EOP-1 telescopes in 2014 : 19 cm telescopes</vt:lpstr>
      <vt:lpstr>Measured magnitude distribution for all measurements obtained by EOP-1 telescopes in 2014: 25 cm telescopes</vt:lpstr>
      <vt:lpstr>Measured magnitude distribution for all measurements obtained by EOP-1 telescopes in 2014: 40 cm telescopes</vt:lpstr>
      <vt:lpstr>GEO coverage by two EOP-1  and OES-65 in 2014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Agapov</dc:creator>
  <cp:lastModifiedBy>Vladimir Agapov</cp:lastModifiedBy>
  <cp:revision>22</cp:revision>
  <dcterms:created xsi:type="dcterms:W3CDTF">2015-04-01T11:21:50Z</dcterms:created>
  <dcterms:modified xsi:type="dcterms:W3CDTF">2015-04-01T13:06:02Z</dcterms:modified>
</cp:coreProperties>
</file>