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4" r:id="rId3"/>
    <p:sldId id="285" r:id="rId4"/>
    <p:sldId id="269" r:id="rId5"/>
    <p:sldId id="266" r:id="rId6"/>
    <p:sldId id="280" r:id="rId7"/>
    <p:sldId id="287" r:id="rId8"/>
    <p:sldId id="286" r:id="rId9"/>
    <p:sldId id="267" r:id="rId10"/>
    <p:sldId id="288" r:id="rId11"/>
    <p:sldId id="256" r:id="rId12"/>
    <p:sldId id="274" r:id="rId13"/>
    <p:sldId id="272" r:id="rId14"/>
    <p:sldId id="283" r:id="rId15"/>
    <p:sldId id="271" r:id="rId16"/>
    <p:sldId id="270" r:id="rId17"/>
    <p:sldId id="278" r:id="rId18"/>
    <p:sldId id="282" r:id="rId19"/>
    <p:sldId id="275" r:id="rId20"/>
    <p:sldId id="273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2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4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2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0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07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1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03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8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1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1DC2-8C43-44D3-91CA-4C54AC4E2F39}" type="datetimeFigureOut">
              <a:rPr lang="ru-RU" smtClean="0"/>
              <a:t>26.05.2016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D8A2C-8539-4F27-9AFB-4B7E82230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3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50731" y="575836"/>
            <a:ext cx="9385786" cy="1093054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«Текущее состояние функционирования составных частей АСПОС ОКП и предложения по повышению информационной эффективности системы АСПОС ОКП»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77247" y="6348046"/>
            <a:ext cx="61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1/21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5838093"/>
            <a:ext cx="1131165" cy="822922"/>
          </a:xfrm>
          <a:prstGeom prst="rect">
            <a:avLst/>
          </a:prstGeom>
        </p:spPr>
      </p:pic>
      <p:sp>
        <p:nvSpPr>
          <p:cNvPr id="7" name="Подзаголовок 2"/>
          <p:cNvSpPr>
            <a:spLocks noGrp="1"/>
          </p:cNvSpPr>
          <p:nvPr>
            <p:ph type="ctrTitle"/>
          </p:nvPr>
        </p:nvSpPr>
        <p:spPr>
          <a:xfrm>
            <a:off x="1321775" y="2083778"/>
            <a:ext cx="9548445" cy="16541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сегмента АСПОС ОКП по высоким орбитам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ИПМ им. М.В. Келдыша РАН, программа его модернизации, возможности повышения эффективности взаимодействия с ГИАЦ (ФГУП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ЦНИИмаш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9071" y="4092100"/>
            <a:ext cx="885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Боровин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Г.К.,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Воропаев В.А.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Золотов В.Е.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Молотов И.Е., Павлова Е.А., ИПМ им. М.В. Келдыша РАН</a:t>
            </a:r>
          </a:p>
        </p:txBody>
      </p:sp>
    </p:spTree>
    <p:extLst>
      <p:ext uri="{BB962C8B-B14F-4D97-AF65-F5344CB8AC3E}">
        <p14:creationId xmlns:p14="http://schemas.microsoft.com/office/powerpoint/2010/main" val="327697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6909" y="63480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93532" y="500229"/>
            <a:ext cx="9655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Сбор, первичная обработка, систематизация, каталогизация и хранение измерительной информации о 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268" y="1507598"/>
            <a:ext cx="105771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Получение измерительной (координатной и фотометрической) информации от оптических и оптико-электронных средств АСПОС ОКП первой, второй очереди, размещённых в р-не г. Кисловодск (средства ОЭК-19, ОЭК-25, ОЭК-40 в составе ЭОП 1.1, средства ОЭК-19, ОЭК-40, ОЭК-65 в составе ЭОП 2.1, средство ОЭС-50), г. Уссурийск (средство ОЭС-65), п. </a:t>
            </a:r>
            <a:r>
              <a:rPr lang="ru-RU" sz="1600" dirty="0" err="1"/>
              <a:t>Бюракан</a:t>
            </a:r>
            <a:r>
              <a:rPr lang="ru-RU" sz="1600" dirty="0"/>
              <a:t> (средства ОЭК-19, ОЭК-25, ОЭК-40 в составе ЭОП 1.2), п. Научный (средства ОЭК-19, ОЭК-25, ОЭК-40 в составе ЭОП 1.3, ЭОП 1.4), г. Благовещенск (средства ОЭК-19, ОЭК-40, ОЭК-65 в составе ЭОП 2.2).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Получение измерительной (координатной и фотометрической) информации от средства «Цейсс-600» СОН Архыз АО НПК СПП.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>
                <a:solidFill>
                  <a:srgbClr val="FF0000"/>
                </a:solidFill>
              </a:rPr>
              <a:t>Неполучение</a:t>
            </a:r>
            <a:r>
              <a:rPr lang="ru-RU" sz="1600" dirty="0"/>
              <a:t> измерительной (координатной и фотометрической) информации от средства АЗТ-33ВМ ИСЗФ ДВО РАН.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Получение измерительной (координатной и фотометрической) информации от оптических и оптико-электронных средств НСОИ АФН.</a:t>
            </a:r>
          </a:p>
          <a:p>
            <a:pPr algn="just"/>
            <a:endParaRPr lang="ru-RU" sz="1600" dirty="0"/>
          </a:p>
          <a:p>
            <a:pPr algn="just"/>
            <a:r>
              <a:rPr lang="ru-RU" sz="1600" dirty="0">
                <a:solidFill>
                  <a:srgbClr val="FF0000"/>
                </a:solidFill>
              </a:rPr>
              <a:t>Необходимость соблюдения Протокола информационного взаимодействия сегмента с источниками первичной информации и ГИАЦ АСПОС ОКП (ЦУП </a:t>
            </a:r>
            <a:r>
              <a:rPr lang="ru-RU" sz="1600" dirty="0" err="1">
                <a:solidFill>
                  <a:srgbClr val="FF0000"/>
                </a:solidFill>
              </a:rPr>
              <a:t>ЦНИИмаш</a:t>
            </a:r>
            <a:r>
              <a:rPr lang="ru-RU" sz="1600" dirty="0">
                <a:solidFill>
                  <a:srgbClr val="FF0000"/>
                </a:solidFill>
              </a:rPr>
              <a:t>). Недопустимость «промежуточных звеньев», отсутствующих в схеме деления АСПОС ОКП и приводящих к возможным задержкам получения и потере измерительной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60916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361" y="1778374"/>
            <a:ext cx="4748347" cy="2922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13" y="3288922"/>
            <a:ext cx="4478802" cy="2960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1047" y="6348046"/>
            <a:ext cx="691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046" y="431801"/>
            <a:ext cx="110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Оперативная группа управления сегментом МОС ГСО ВЭО СВО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0954" y="1136162"/>
            <a:ext cx="104100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Функционирует на основании Приказов директора ИПМ им. М.В. Келдыша РАН </a:t>
            </a:r>
            <a:br>
              <a:rPr lang="ru-RU" dirty="0"/>
            </a:br>
            <a:r>
              <a:rPr lang="ru-RU" dirty="0"/>
              <a:t>от 16.09.2013 г. № 511-о, от 25.02.2014 г. № 119-о, от 08.12.2014 г. № 839-о.</a:t>
            </a:r>
          </a:p>
          <a:p>
            <a:endParaRPr lang="ru-RU" dirty="0"/>
          </a:p>
          <a:p>
            <a:r>
              <a:rPr lang="ru-RU" dirty="0"/>
              <a:t>Состав оперативной группы управления: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dirty="0"/>
              <a:t>Руководитель ОГУ</a:t>
            </a:r>
          </a:p>
          <a:p>
            <a:pPr marL="342900" indent="-342900">
              <a:buAutoNum type="arabicPeriod"/>
            </a:pPr>
            <a:r>
              <a:rPr lang="ru-RU" dirty="0"/>
              <a:t>Сменный руководитель группы – специалист по планированию средств мониторинга ОКП</a:t>
            </a:r>
          </a:p>
          <a:p>
            <a:pPr marL="342900" indent="-342900">
              <a:buAutoNum type="arabicPeriod"/>
            </a:pPr>
            <a:r>
              <a:rPr lang="ru-RU" dirty="0"/>
              <a:t>Сменный руководитель группы – специалист по обработке информации </a:t>
            </a:r>
            <a:br>
              <a:rPr lang="ru-RU" dirty="0"/>
            </a:br>
            <a:r>
              <a:rPr lang="ru-RU" dirty="0"/>
              <a:t>и ситуационному анализу обстановки в ОКП</a:t>
            </a:r>
          </a:p>
          <a:p>
            <a:pPr marL="342900" indent="-342900">
              <a:buAutoNum type="arabicPeriod"/>
            </a:pPr>
            <a:r>
              <a:rPr lang="ru-RU" dirty="0"/>
              <a:t>Специалист по вычислительным средствам</a:t>
            </a:r>
          </a:p>
          <a:p>
            <a:pPr marL="342900" indent="-342900">
              <a:buAutoNum type="arabicPeriod"/>
            </a:pPr>
            <a:r>
              <a:rPr lang="ru-RU" dirty="0"/>
              <a:t>Специалист по средствам связи</a:t>
            </a:r>
          </a:p>
          <a:p>
            <a:pPr marL="342900" indent="-342900">
              <a:buAutoNum type="arabicPeriod"/>
            </a:pPr>
            <a:r>
              <a:rPr lang="ru-RU" dirty="0"/>
              <a:t>Специалист по детальному ситуационному анализу обстановки в ОКП</a:t>
            </a:r>
          </a:p>
          <a:p>
            <a:pPr marL="342900" indent="-342900">
              <a:buAutoNum type="arabicPeriod"/>
            </a:pPr>
            <a:r>
              <a:rPr lang="ru-RU" dirty="0"/>
              <a:t>Специалист по ведению базы данных и информационному взаимодействию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>
                <a:solidFill>
                  <a:srgbClr val="FF0000"/>
                </a:solidFill>
              </a:rPr>
              <a:t>С декабря 2015 г. работает за счет собственных средств РАН</a:t>
            </a:r>
          </a:p>
        </p:txBody>
      </p:sp>
    </p:spTree>
    <p:extLst>
      <p:ext uri="{BB962C8B-B14F-4D97-AF65-F5344CB8AC3E}">
        <p14:creationId xmlns:p14="http://schemas.microsoft.com/office/powerpoint/2010/main" val="59856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6569" y="6348046"/>
            <a:ext cx="75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эксплуатационной документации сегмента МОС ГСО ВЭО СВО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примере журнала учета технического состояния сегмента</a:t>
            </a:r>
            <a:endParaRPr lang="ru-RU" sz="2000" dirty="0"/>
          </a:p>
        </p:txBody>
      </p:sp>
      <p:pic>
        <p:nvPicPr>
          <p:cNvPr id="9" name="Рисунок 8" descr="I:\Организации\ФГУП ЦНИИмаш\АСПОС ОКП\Договоры 22-14\Договор 22-14-1.1\Ежеквартальные отчёты\Рабочие материалы\Журнал ТО 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45672" y="750378"/>
            <a:ext cx="4097020" cy="544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Организации\ФГУП ЦНИИмаш\АСПОС ОКП\Договоры 22-14\Договор 22-14-1.1\Ежеквартальные отчёты\Рабочие материалы\Журнал ТО 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71285" y="778218"/>
            <a:ext cx="4097021" cy="53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38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89323" y="6348046"/>
            <a:ext cx="703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46" y="342899"/>
            <a:ext cx="1106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заданий главного информационно-аналитического центра системы по сбору информации о КО, сопровождаемых КА и космической обстановке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046" y="1306004"/>
            <a:ext cx="110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146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сообщений сегмента, выданных в ГИАЦ АСПОС ОКП в период с 1 января по 24 мая 2016 года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8" y="1866796"/>
            <a:ext cx="5033596" cy="3728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55" y="1866796"/>
            <a:ext cx="2771556" cy="37285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40" y="1866796"/>
            <a:ext cx="2497975" cy="37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4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5816" y="6348046"/>
            <a:ext cx="696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определение и прогнозирование опасных сближений сопровождаемых КА с потенциально опасными КО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75" y="1278453"/>
            <a:ext cx="10399641" cy="48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02511" y="6348046"/>
            <a:ext cx="690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46" y="342899"/>
            <a:ext cx="1106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предварительно рассчитанных опасных сближений с КА российской орбитальной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группировки, сопровождаемых АСПОС ОКП, в 2014-2016 гг.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2999" y="1279328"/>
            <a:ext cx="10366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Текущий состав КА утвержден Распоряжением ФКА (</a:t>
            </a:r>
            <a:r>
              <a:rPr lang="ru-RU" dirty="0" err="1"/>
              <a:t>Роскосмос</a:t>
            </a:r>
            <a:r>
              <a:rPr lang="ru-RU" dirty="0"/>
              <a:t>) от 22 декабря 2015 г. № ДЛ-343-РСП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358032"/>
              </p:ext>
            </p:extLst>
          </p:nvPr>
        </p:nvGraphicFramePr>
        <p:xfrm>
          <a:off x="1033096" y="1905536"/>
          <a:ext cx="10269414" cy="382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334">
                  <a:extLst>
                    <a:ext uri="{9D8B030D-6E8A-4147-A177-3AD203B41FA5}">
                      <a16:colId xmlns:a16="http://schemas.microsoft.com/office/drawing/2014/main" val="2933018547"/>
                    </a:ext>
                  </a:extLst>
                </a:gridCol>
                <a:gridCol w="2206804">
                  <a:extLst>
                    <a:ext uri="{9D8B030D-6E8A-4147-A177-3AD203B41FA5}">
                      <a16:colId xmlns:a16="http://schemas.microsoft.com/office/drawing/2014/main" val="543843165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1050475780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1758673237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3049294954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4178158355"/>
                    </a:ext>
                  </a:extLst>
                </a:gridCol>
              </a:tblGrid>
              <a:tr h="3827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Дистанция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ВЭО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ГСО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780021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baseline="0" dirty="0">
                          <a:solidFill>
                            <a:srgbClr val="FF0000"/>
                          </a:solidFill>
                        </a:rPr>
                        <a:t> км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39961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(2-4</a:t>
                      </a:r>
                      <a:r>
                        <a:rPr lang="ru-RU" sz="1200" baseline="0" dirty="0"/>
                        <a:t> кварталы)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… 20 </a:t>
                      </a:r>
                      <a:r>
                        <a:rPr lang="ru-RU" dirty="0"/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71544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… 100</a:t>
                      </a:r>
                      <a:r>
                        <a:rPr lang="ru-RU" baseline="0" dirty="0"/>
                        <a:t>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57235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56663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95395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baseline="0" dirty="0">
                          <a:solidFill>
                            <a:srgbClr val="FF0000"/>
                          </a:solidFill>
                        </a:rPr>
                        <a:t> км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9320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823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652863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(1-4</a:t>
                      </a:r>
                      <a:r>
                        <a:rPr lang="ru-RU" sz="1200" baseline="0" dirty="0"/>
                        <a:t> кварталы)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… 20 </a:t>
                      </a:r>
                      <a:r>
                        <a:rPr lang="ru-RU" dirty="0"/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222642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8804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582172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… 100</a:t>
                      </a:r>
                      <a:r>
                        <a:rPr lang="ru-RU" baseline="0" dirty="0"/>
                        <a:t>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5388444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76548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90179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3155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&lt; 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ru-RU" baseline="0" dirty="0">
                          <a:solidFill>
                            <a:srgbClr val="FF0000"/>
                          </a:solidFill>
                        </a:rPr>
                        <a:t> км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15157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352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24510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(1 квартал)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… 20 </a:t>
                      </a:r>
                      <a:r>
                        <a:rPr lang="ru-RU" dirty="0"/>
                        <a:t>км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360250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2649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09413"/>
                  </a:ext>
                </a:extLst>
              </a:tr>
              <a:tr h="382705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 … 100</a:t>
                      </a:r>
                      <a:r>
                        <a:rPr lang="ru-RU" baseline="0" dirty="0"/>
                        <a:t> км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8618569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30265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37970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14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6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74361" y="6348046"/>
            <a:ext cx="7183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46" y="342899"/>
            <a:ext cx="1106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космических объектов на различных типах орбит,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содержащихся в базе данных сегмента МОС ГСО ВЭО СВО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685170"/>
              </p:ext>
            </p:extLst>
          </p:nvPr>
        </p:nvGraphicFramePr>
        <p:xfrm>
          <a:off x="1061000" y="1206852"/>
          <a:ext cx="10213360" cy="4376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672">
                  <a:extLst>
                    <a:ext uri="{9D8B030D-6E8A-4147-A177-3AD203B41FA5}">
                      <a16:colId xmlns:a16="http://schemas.microsoft.com/office/drawing/2014/main" val="3275009811"/>
                    </a:ext>
                  </a:extLst>
                </a:gridCol>
                <a:gridCol w="2042672">
                  <a:extLst>
                    <a:ext uri="{9D8B030D-6E8A-4147-A177-3AD203B41FA5}">
                      <a16:colId xmlns:a16="http://schemas.microsoft.com/office/drawing/2014/main" val="3590120561"/>
                    </a:ext>
                  </a:extLst>
                </a:gridCol>
                <a:gridCol w="2042672">
                  <a:extLst>
                    <a:ext uri="{9D8B030D-6E8A-4147-A177-3AD203B41FA5}">
                      <a16:colId xmlns:a16="http://schemas.microsoft.com/office/drawing/2014/main" val="2317161802"/>
                    </a:ext>
                  </a:extLst>
                </a:gridCol>
                <a:gridCol w="2042672">
                  <a:extLst>
                    <a:ext uri="{9D8B030D-6E8A-4147-A177-3AD203B41FA5}">
                      <a16:colId xmlns:a16="http://schemas.microsoft.com/office/drawing/2014/main" val="2588990378"/>
                    </a:ext>
                  </a:extLst>
                </a:gridCol>
                <a:gridCol w="2042672">
                  <a:extLst>
                    <a:ext uri="{9D8B030D-6E8A-4147-A177-3AD203B41FA5}">
                      <a16:colId xmlns:a16="http://schemas.microsoft.com/office/drawing/2014/main" val="3728185783"/>
                    </a:ext>
                  </a:extLst>
                </a:gridCol>
              </a:tblGrid>
              <a:tr h="48631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ВЭО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ГСО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581134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Июль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12548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24533338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12508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60867606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Январь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12406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1750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14176672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Апрель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98733772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Июль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12365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2194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1771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363653355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Октябрь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12398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2322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16786139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Январь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12503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2388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1919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205271442"/>
                  </a:ext>
                </a:extLst>
              </a:tr>
              <a:tr h="4863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Апрель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12669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2476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1968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66601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48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54155" y="6348046"/>
            <a:ext cx="738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Предварительное определение фактов разрушений КО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области ответственности сегмента МОС ГСО ВЭО СВО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1" y="1356996"/>
            <a:ext cx="5382706" cy="383984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3" y="1356996"/>
            <a:ext cx="5608948" cy="38398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4461" y="5266594"/>
            <a:ext cx="1111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Идентифицированы в открытой части каталога Стратегического командования США (№№ 41543</a:t>
            </a:r>
            <a:r>
              <a:rPr lang="en-US" dirty="0">
                <a:solidFill>
                  <a:srgbClr val="FF0000"/>
                </a:solidFill>
              </a:rPr>
              <a:t>…</a:t>
            </a:r>
            <a:r>
              <a:rPr lang="ru-RU" dirty="0">
                <a:solidFill>
                  <a:srgbClr val="FF0000"/>
                </a:solidFill>
              </a:rPr>
              <a:t>41448) 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через три месяца после доклада сегмента АСПОС ОКП</a:t>
            </a:r>
          </a:p>
        </p:txBody>
      </p:sp>
    </p:spTree>
    <p:extLst>
      <p:ext uri="{BB962C8B-B14F-4D97-AF65-F5344CB8AC3E}">
        <p14:creationId xmlns:p14="http://schemas.microsoft.com/office/powerpoint/2010/main" val="1230730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8115" y="6348046"/>
            <a:ext cx="694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Планирование работы средств АСПОС ОКП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первой, второй очереди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приоритетом заданий ГИАЦ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1400370"/>
            <a:ext cx="5105741" cy="2847048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25" y="3268239"/>
            <a:ext cx="5105741" cy="28470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3" y="1400370"/>
            <a:ext cx="5105741" cy="286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5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36569" y="6348046"/>
            <a:ext cx="75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19/21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Ситуационный анализ и формирование ежесуточных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автоматизированных отчетов об обстановке в ОКП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7" y="1654887"/>
            <a:ext cx="5223363" cy="36138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44" y="1654887"/>
            <a:ext cx="5328241" cy="36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2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сегмента МОС ГСО ВЭО СВО в рамках ОКР АСПОС ОКП-А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88727" y="900339"/>
            <a:ext cx="10814538" cy="573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/>
              <a:t>Сегмент мониторинга опасных ситуаций в области ГСО, ВЭО, СВО создан согласно  совместному Решению РАН и </a:t>
            </a:r>
            <a:r>
              <a:rPr lang="ru-RU" sz="1300" b="1" dirty="0" err="1"/>
              <a:t>Роскосмоса</a:t>
            </a:r>
            <a:r>
              <a:rPr lang="ru-RU" sz="1300" b="1" dirty="0"/>
              <a:t> от 2 июля 2008 г./ 17 октября 2008 г. № АП-56 и Распоряжению Президиума РАН № 10310-467 от 01.06.2011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2006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предложений по техническому составу и исполнению элементов АСПОС ОКП и сравнению различных вариантов формирования подсистем комплекса АСПОС ОКП.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2007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раздела эскизного проекта по созданию сегмента мониторинга опасных ситуаций в области геостационарных и высокоэллиптических орбит.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2008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программных и технических средств первого этапа сегмента АСПОС ОКП мониторинга опасных ситуаций в области ГСО, ВЭО и СВО в ИПМ им. М.В. Келдыша РАН; выполнение работ в обеспечение международных обязательств РФ по направлению деятельности 1 рабочей группы МККМ.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2009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Проведение оперативных работ по выявлению, сопровождению и контролю КО риска в области ГСО, участие в работах по обеспечение международных обязательств РФ по направлению деятельности 1-ой рабочей группы МККМ, разработка в составе баз данных сегментов архивов для областей ОКП ГСО, ВЭО, СВО. Разработка технического проекта создания сегмента АСПОС ОКП в ИПМ РАН.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Выполнение работ в обеспечение международных обязательств России по проблеме космического мусора, в том числе по направлению деятельности 1-ой рабочей группы МККМ (измерительная техника и наблюдения КО), НТПК ООН.  Выявление и сопровождение, подготовка и оперативная выдача согласованной информации по КО риска и опасным ситуациям в области ГСО, ВЭО, СВО. Доработка, поддержание в актуальном состоянии, верификация баз данных по КО. Создание экспериментального варианта комплексов сегмента АСПОС ОКП на базе ИПМ РАН. Разработка конструкторской и эксплуатационной документации на создаваемые комплексы. Создание элементов оптических пунктов для информационного обеспечения функционирования отраслевой автоматизированной системы.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сегмента АСПОС ОКП мониторинга опасных ситуаций в области ГСО, ВЭО и СВО. </a:t>
            </a:r>
            <a:r>
              <a:rPr lang="ru-RU" sz="13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экспериментальных образцов оптико-электронных средств на базе оптических пунктов г. Кисловодск и г. Уссурийск для информационного обеспечения функционирования АСПОС ОКП.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 г.</a:t>
            </a:r>
            <a:r>
              <a:rPr lang="ru-RU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комплексов отраслевой автоматизированной системы предупреждения об опасных ситуациях в околоземном космическом пространстве в 2012 году. Участие в разработке комплексов отраслевой автоматизированной системы предупреждения об опасных ситуациях в околоземном космическом пространстве в 2012 году.</a:t>
            </a: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91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89323" y="6348046"/>
            <a:ext cx="70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Оперативный прогноз метеорологических условий в местах размещения оптических и оптико-электронных средств АСПОС ОКП и НСОИ АФН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1405054"/>
            <a:ext cx="10533184" cy="47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15700" y="6348046"/>
            <a:ext cx="677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21/21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поступления измерительной информации от оптических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оптико-электронных средств АСПОС ОКП с учетом метеопрогноза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68" y="1379016"/>
            <a:ext cx="10225455" cy="47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и эксплуатация сегмента МОС ГСО ВЭО СВО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ОКР АСПОС ОКП второй очереди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40017" y="1364439"/>
            <a:ext cx="10711957" cy="509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/>
              <a:t>2013 г.</a:t>
            </a:r>
            <a:r>
              <a:rPr lang="ru-RU" sz="1300" dirty="0"/>
              <a:t> Проведение опытной эксплуатации первой очереди АСПОС ОКП в части работ 2013 года на сегменте мониторинга опасных ситуаций в области геостационарных, высокоэллиптических и средневысоких орбит.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b="1" dirty="0"/>
              <a:t>2014 г.</a:t>
            </a:r>
            <a:r>
              <a:rPr lang="ru-RU" sz="1300" dirty="0"/>
              <a:t> Проведение опытной эксплуатации сегмента мониторинга опасных ситуаций в области геостационарных, высокоэллиптических и средневысоких орбит в составе первой очереди автоматизированной системы предупреждения об опасных ситуациях в околоземном космическом пространстве в 2014 году. </a:t>
            </a:r>
          </a:p>
          <a:p>
            <a:pPr algn="just"/>
            <a:r>
              <a:rPr lang="ru-RU" sz="1300" dirty="0"/>
              <a:t>Доработка сегмента мониторинга опасных ситуаций в области геостационарных, высокоэллиптических и средневысоких орбит в 2014 году по рекомендациям МВИ. Подготовка и проведение испытаний специализированных оптических и оптико-электронных средств второй очереди во взаимодействии с АСПОС ОКП. Корректировка РКД, доработка средств и системы по результатам испытаний. Проведение опытной эксплуатации в 2014 году. </a:t>
            </a:r>
          </a:p>
          <a:p>
            <a:pPr algn="just"/>
            <a:r>
              <a:rPr lang="ru-RU" sz="1300" dirty="0"/>
              <a:t>Подготовка и проведение испытаний специализированных оптических и оптико-электронных средств второй очереди во взаимодействии с АСПОС ОКП. Корректировка РКД, доработка средств и системы по результатам испытаний. Проведение опытной эксплуатации в 2015 году. Подготовка и проведение испытаний второй очереди АСПОС ОКП. Корректировка РКД, доработка средств и системы по результатам испытаний.</a:t>
            </a:r>
          </a:p>
          <a:p>
            <a:pPr algn="just"/>
            <a:endParaRPr lang="ru-RU" sz="1300" dirty="0"/>
          </a:p>
          <a:p>
            <a:pPr algn="just"/>
            <a:r>
              <a:rPr lang="ru-RU" sz="1300" b="1" dirty="0"/>
              <a:t>2015 г.</a:t>
            </a:r>
            <a:r>
              <a:rPr lang="ru-RU" sz="1300" dirty="0"/>
              <a:t> Проведение опытной эксплуатации сегмента мониторинга опасных ситуаций в области геостационарных, высокоэллиптических и средневысоких орбит в составе первой очереди АСПОС ОКП в 2015 году. Информационное обеспечение опытной эксплуатации первой очереди АСПОС ОКП в части предоставления информации от НСОИ АФН в 2015 году. Доработка сегмента мониторинга опасных ситуаций в области геостационарных, высокоэллиптических и средневысоких орбит первой очереди АСПОС ОКП по рекомендациям МВИ в 2015 году. Участие в подготовке и проведении испытаний специализированных оптических и оптико-электронных средств второй очереди во взаимодействии с сегментом мониторинга опасных ситуаций в области геостационарных, высокоэллиптических и средневысоких орбит, корректировка РКД, доработка комплексов сегмента по результатам испытаний в 2015 году. </a:t>
            </a:r>
            <a:r>
              <a:rPr lang="ru-RU" sz="1300" dirty="0">
                <a:solidFill>
                  <a:srgbClr val="FF0000"/>
                </a:solidFill>
              </a:rPr>
              <a:t>Участие в подготовке и проведении испытаний второй очереди АСПОС ОКП в части сегмента мониторинга опасных ситуаций в области геостационарных, высокоэллиптических и средневысоких орбит.</a:t>
            </a:r>
            <a:r>
              <a:rPr lang="ru-RU" sz="1300" dirty="0"/>
              <a:t> Корректировка РКД, доработка сегмента мониторинга опасных ситуаций в области геостационарных, высокоэллиптических и средневысоких орбит по результатам испытаний в 2015 году.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9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сегмента мониторинга опасных ситуаций в области ГСО,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ВЭО, СВО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7515" y="1375713"/>
            <a:ext cx="108769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Выполнение заданий главного информационно-аналитического центра системы по сбору информации о КО, сопровождаемых КА и космической обстановке.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Сбор, первичная обработка, систематизация, каталогизация и хранение измерительной информации о КО.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Предварительное определение и прогнозирование опасных сближений сопровождаемых КА с потенциально опасными КО.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Предварительное определение фактов разрушений КО в области ответственности сегмента.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Обеспечение информационного обмена со специализированными оптическими и оптико-электронными средствами АСПОС ОКП и с главным информационно-аналитическим центром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Ведение базы данных о КО и опасных событиях в ОКП, включая ведение архива измерительной и орбитальной информации.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Выдача информации о параметрах орбит всех уточнившихся КО в главный информационно-аналитический центр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Контроль выполнения мероприятий по уводу отработавших отечественных КА, верхних ступеней РН и РБ в зоны «захоронения» или на орбиты с ограниченным сроком существования по заданиям главного информационно-аналитического центра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Выдача в главный  информационно-аналитический центр системы предварительной информации о событиях в ОКП.</a:t>
            </a:r>
          </a:p>
        </p:txBody>
      </p:sp>
    </p:spTree>
    <p:extLst>
      <p:ext uri="{BB962C8B-B14F-4D97-AF65-F5344CB8AC3E}">
        <p14:creationId xmlns:p14="http://schemas.microsoft.com/office/powerpoint/2010/main" val="172736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ISON-EOP1-2&amp;OES-eng-201409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168" y="837965"/>
            <a:ext cx="10088440" cy="551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46" y="342899"/>
            <a:ext cx="110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оптических и оптико-электронных средств АСПОС ОКП первой, второй очереди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6" y="5342793"/>
            <a:ext cx="1131165" cy="8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2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Аппаратно-программные комплексы сегмента МОС ГСО ВЭО СВО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8553" y="1074122"/>
            <a:ext cx="1067386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2009-2011 гг. (по ТЗ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ФГУП </a:t>
            </a:r>
            <a:r>
              <a:rPr lang="ru-RU" b="1" dirty="0" err="1">
                <a:solidFill>
                  <a:srgbClr val="002060"/>
                </a:solidFill>
              </a:rPr>
              <a:t>ЦНИИмаш</a:t>
            </a:r>
            <a:r>
              <a:rPr lang="ru-RU" b="1" dirty="0">
                <a:solidFill>
                  <a:srgbClr val="002060"/>
                </a:solidFill>
              </a:rPr>
              <a:t>) ГЮИД.461333.400</a:t>
            </a:r>
          </a:p>
          <a:p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Программный комплекс автоматизированного формирования типовых заданий для пунктов наблюдения на проведение обзоров области ГСО.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Программный комплекс автоматизированного планирования работы средств наблюдения.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Программный комплекс ведения архива первичной информации (ПЗС- кадров).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Программный комплекса выявления и сопровождения потенциально опасных КО и событий в области ответственности сегмента.</a:t>
            </a:r>
          </a:p>
          <a:p>
            <a:endParaRPr lang="ru-RU" sz="1400" dirty="0"/>
          </a:p>
          <a:p>
            <a:r>
              <a:rPr lang="ru-RU" b="1" dirty="0">
                <a:solidFill>
                  <a:srgbClr val="002060"/>
                </a:solidFill>
              </a:rPr>
              <a:t>2014 г. Доработки СПМО сегмента</a:t>
            </a:r>
          </a:p>
          <a:p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Автоматизированного аппаратно-программного комплекса информационного обмена в части приёма/передачи уведомлений (подтверждений) о получении сообщения, автоматизированной выдачи в ГИАЦ некоординатной информации о КО и пр.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Автоматизированного аппаратно-программного комплекса информационного обмена в части приема из ГИАЦ параметров солнечной активности и геомагнитной возмущённости и пр.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Автоматизированного планирования работы средств наблюдения в части отработки заданий ГИАЦ по наблюдениям СООЭС АСПОС ОКП потенциально опасных КО, сопровождаемых КА и КО риска и пр.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Программного комплекса ведения архива первичной информации (ПЗС-кадров) в части систематизации и каталогизации исходных ПЗС-кадров, полученных от СООЭС АСПОС ОКП.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Аппаратно-программного комплекса ведения базы данных сегмента с учётом изменений в протоколе информационного взаимодействия сегмента мониторинга опасных ситуаций в области ГСО, ВЭО, СВО с ГИАЦ и доработок программных комплексов.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70274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Аппаратно-программные комплексы сегмента МОС ГСО ВЭО СВО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8553" y="1091707"/>
            <a:ext cx="106738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2013-2015 гг. </a:t>
            </a:r>
            <a:r>
              <a:rPr lang="en-US" b="1" dirty="0">
                <a:solidFill>
                  <a:srgbClr val="002060"/>
                </a:solidFill>
              </a:rPr>
              <a:t>ADAPS (</a:t>
            </a:r>
            <a:r>
              <a:rPr lang="ru-RU" b="1" dirty="0" err="1">
                <a:solidFill>
                  <a:srgbClr val="002060"/>
                </a:solidFill>
              </a:rPr>
              <a:t>Autonomous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Dangerous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Approach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Prevention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System</a:t>
            </a:r>
            <a:r>
              <a:rPr lang="en-US" b="1" dirty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(инициативная разработка ИПМ, с 2015 г. по ТЗ ФГУП </a:t>
            </a:r>
            <a:r>
              <a:rPr lang="ru-RU" b="1" dirty="0" err="1">
                <a:solidFill>
                  <a:srgbClr val="002060"/>
                </a:solidFill>
              </a:rPr>
              <a:t>ЦНИИмаш</a:t>
            </a:r>
            <a:r>
              <a:rPr lang="ru-RU" b="1" dirty="0">
                <a:solidFill>
                  <a:srgbClr val="002060"/>
                </a:solidFill>
              </a:rPr>
              <a:t>) 643.РДБА.05.236</a:t>
            </a:r>
          </a:p>
          <a:p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Программный комплекс автоматизированного планирования работы средств наблюдения модуля рейтингового планирования совмещенных обзорно-</a:t>
            </a:r>
            <a:r>
              <a:rPr lang="ru-RU" sz="1400" dirty="0" err="1"/>
              <a:t>эфемеридных</a:t>
            </a:r>
            <a:r>
              <a:rPr lang="ru-RU" sz="1400" dirty="0"/>
              <a:t> наблюдений, в целях предотвращения срыва сопровождения сложных КО, с учетом метеоусловий по оперативным данным комплексов измерения параметров </a:t>
            </a:r>
            <a:r>
              <a:rPr lang="ru-RU" sz="1400" dirty="0" err="1"/>
              <a:t>астро</a:t>
            </a:r>
            <a:r>
              <a:rPr lang="ru-RU" sz="1400" dirty="0"/>
              <a:t> и метеоусловий (на тех пунктах, где они имеются) и по прогнозам.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Модуль сбора и обработки оперативных метеоданных и прогнозируемых параметров метеоусловий в районах размещения наблюдательных средств, а также отображения в Сегменте сводной картины погоды на пунктах наблюдений в реальном времени (в составе программного комплекса автоматизированного планирования работы средств наблюдения).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Модуль автоматизированной оценки изменений космической обстановки на 3-х суточном интервале (в части следующих изменений в области ответственности Сегмента: состава объектов, значимых изменений в траектории движения объектов и имевших место опасных событий) с ежедневной выдачей перечня изменений в ГИАЦ АСПОС ОКП (в составе программного комплекса выявления и сопровождения потенциально опасных КО и событий в области ответственности сегмента).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Модуль, реализующий протокол информационного взаимодействия с СОН «Архыз», модуля, реализующего протокол информационного взаимодействия с ОЭК ОКМ, и модуля, реализующего уточнённый типовой протокол информационного взаимодействия с ЭОП-1, РКС, ЭОП-2в составе автоматизированного аппаратно-программного комплекса информационного обмена.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Модуль формирования отчета о результатах работы привлекаемых специализированных оптических пунктов и оптико-электронных средств НСОИ АФН и  специализированных оптических и оптико-электронных средств АСПОС ОКП в согласованном формате (в составе аппаратно-программного комплекса ведения базы данных сегмента).</a:t>
            </a:r>
          </a:p>
        </p:txBody>
      </p:sp>
    </p:spTree>
    <p:extLst>
      <p:ext uri="{BB962C8B-B14F-4D97-AF65-F5344CB8AC3E}">
        <p14:creationId xmlns:p14="http://schemas.microsoft.com/office/powerpoint/2010/main" val="916932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2415" y="6348046"/>
            <a:ext cx="58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42850" y="500229"/>
            <a:ext cx="9106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Вычислительные мощности сегмента МОС ГСО ВЭО СВО, </a:t>
            </a:r>
          </a:p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реализующие задачи аппаратно-программных комплексов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3337" y="1522594"/>
            <a:ext cx="71921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Сервер </a:t>
            </a:r>
            <a:r>
              <a:rPr lang="en-US" dirty="0" err="1"/>
              <a:t>Hewlet</a:t>
            </a:r>
            <a:r>
              <a:rPr lang="en-US" dirty="0"/>
              <a:t>-Packard </a:t>
            </a:r>
            <a:r>
              <a:rPr lang="en-US" dirty="0" err="1"/>
              <a:t>Proliant</a:t>
            </a:r>
            <a:r>
              <a:rPr lang="en-US" dirty="0"/>
              <a:t> DL385R07 612</a:t>
            </a:r>
            <a:r>
              <a:rPr lang="ru-RU" dirty="0"/>
              <a:t>8</a:t>
            </a:r>
            <a:br>
              <a:rPr lang="ru-RU" dirty="0"/>
            </a:br>
            <a:endParaRPr lang="ru-RU" dirty="0"/>
          </a:p>
          <a:p>
            <a:r>
              <a:rPr lang="ru-RU" dirty="0"/>
              <a:t>Сервер </a:t>
            </a:r>
            <a:r>
              <a:rPr lang="en-US" dirty="0" err="1"/>
              <a:t>Hewlet</a:t>
            </a:r>
            <a:r>
              <a:rPr lang="en-US" dirty="0"/>
              <a:t>-Packard </a:t>
            </a:r>
            <a:r>
              <a:rPr lang="en-US" dirty="0" err="1"/>
              <a:t>Proliant</a:t>
            </a:r>
            <a:r>
              <a:rPr lang="en-US" dirty="0"/>
              <a:t> DL165R07 6136</a:t>
            </a:r>
            <a:endParaRPr lang="ru-RU" dirty="0"/>
          </a:p>
          <a:p>
            <a:endParaRPr lang="ru-RU" dirty="0"/>
          </a:p>
          <a:p>
            <a:r>
              <a:rPr lang="ru-RU" dirty="0"/>
              <a:t>4 сервера </a:t>
            </a:r>
            <a:r>
              <a:rPr lang="en-US" dirty="0" err="1"/>
              <a:t>Supermicro</a:t>
            </a:r>
            <a:r>
              <a:rPr lang="en-US" dirty="0"/>
              <a:t> SYS-1027GR-TRFT</a:t>
            </a:r>
            <a:r>
              <a:rPr lang="ru-RU" dirty="0"/>
              <a:t> (48 ядер)</a:t>
            </a:r>
          </a:p>
          <a:p>
            <a:endParaRPr lang="ru-RU" dirty="0"/>
          </a:p>
          <a:p>
            <a:r>
              <a:rPr lang="ru-RU" dirty="0"/>
              <a:t>Общая производительность серверов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 </a:t>
            </a:r>
            <a:r>
              <a:rPr lang="ru-RU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Терафлопс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r>
              <a:rPr lang="en-US" dirty="0"/>
              <a:t>HP </a:t>
            </a:r>
            <a:r>
              <a:rPr lang="en-US" dirty="0" err="1"/>
              <a:t>StorageWorks</a:t>
            </a:r>
            <a:r>
              <a:rPr lang="en-US" dirty="0"/>
              <a:t> D2600 </a:t>
            </a:r>
            <a:r>
              <a:rPr lang="ru-RU" dirty="0"/>
              <a:t> 120 </a:t>
            </a:r>
            <a:r>
              <a:rPr lang="en-US" dirty="0"/>
              <a:t>Tb </a:t>
            </a:r>
            <a:r>
              <a:rPr lang="ru-RU" dirty="0"/>
              <a:t>для хранения первичных ПЗС-кадров, оптических измерений и баллистических решений АСПОС ОКП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Необходимо значительное расширение объёмов хранилища и организация процесса передачи первичных кадров (НЖМД ?) с измерительных пунктов сети (заложен только Кисловодск и </a:t>
            </a:r>
            <a:r>
              <a:rPr lang="ru-RU" dirty="0" err="1">
                <a:solidFill>
                  <a:srgbClr val="FF0000"/>
                </a:solidFill>
              </a:rPr>
              <a:t>Бюракан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Принципиальная возможность использования кластеров суперкомпьютера К-100 в ИПМ им. М.В. Келдыша РАН</a:t>
            </a:r>
          </a:p>
        </p:txBody>
      </p:sp>
      <p:pic>
        <p:nvPicPr>
          <p:cNvPr id="9" name="Picture 2" descr="C:\Users\Игорь\Desktop\Терскол_2015\image00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46" y="1458261"/>
            <a:ext cx="28797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4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11515" y="6330461"/>
            <a:ext cx="3768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Госкорпорация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Роскосмос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26.05.2016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45363" y="6348046"/>
            <a:ext cx="74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9/21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0194" y="889580"/>
            <a:ext cx="1104821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Приказ руководителя Федерального космического агентства от 23 ноября 2012 г. № 240 «О принятии в опытную эксплуатацию первой очереди автоматизированной системы предупреждения об опасных ситуациях в околоземном космическом пространстве»;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Положение об опытной эксплуатации первой очереди автоматизированной системы предупреждения об опасных ситуациях в околоземном космическом пространстве, утвержденным статс-секретарем - заместителем руководителя Федерального космического агентства 12 ноября 2012 г.;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Программа опытной эксплуатации первой очереди автоматизированной системы предупреждения об опасных ситуациях в околоземном космическом пространстве, утвержденной статс-секретарем - заместителем руководителя Федерального космического агентства 12 ноября 2012 г.;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Акт межведомственных испытаний первой очереди автоматизированной системы предупреждения об опасных ситуациях в околоземном космическом пространстве, утвержденным руководителем Федерального космического агентства 27 сентября 2012 г.;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Решение «Об организации взаимодействия между </a:t>
            </a:r>
            <a:r>
              <a:rPr lang="ru-RU" sz="1400" dirty="0" err="1"/>
              <a:t>Роскосмосом</a:t>
            </a:r>
            <a:r>
              <a:rPr lang="ru-RU" sz="1400" dirty="0"/>
              <a:t> и Российской академией наук при решении задач наблюдения, анализа и прогнозирования техногенной обстановки в околоземном космическом пространстве в процессе создания и эксплуатации АСПОС ОКП» от 02 июля 2008 г. № АП-56;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Решение «О порядке размещения и проведении испытаний экспериментальных образцов оптико-электронных средств на базе оптических пунктов в районе г. Кисловодск и г. Уссурийск», утвержденным руководителем Федерального космического агентства и президентом Российской академии наук в 2011 году;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Протокол информационного взаимодействия между Центральным ядром АСПОС ОКП и сегментом АСПОС ОКП мониторинга опасных ситуаций в области геостационарных, высокоэллиптических и средневысоких орбит, инв. №АСПОС-11238 от 05.12.11 г.;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Положение о взаимодействии оперативных групп управления главного информационно-аналитического центра АСПОС ОКП и сегмента мониторинга опасных ситуаций в области геостационарных, высокоэллиптических и средневысоких орбит, инв. №АСПОС-14014 от 23.01.2014 г.;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/>
              <a:t>Положение по организации работы главной оперативной группы управления автоматизированной системы предупреждения об опасных ситуациях в околоземном космическом пространстве от 28.12.2013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046" y="342899"/>
            <a:ext cx="11069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база опытной эксплуатации сегмента в 2014-2015 гг. </a:t>
            </a:r>
          </a:p>
        </p:txBody>
      </p:sp>
    </p:spTree>
    <p:extLst>
      <p:ext uri="{BB962C8B-B14F-4D97-AF65-F5344CB8AC3E}">
        <p14:creationId xmlns:p14="http://schemas.microsoft.com/office/powerpoint/2010/main" val="839630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2421</Words>
  <Application>Microsoft Office PowerPoint</Application>
  <PresentationFormat>Широкоэкранный</PresentationFormat>
  <Paragraphs>264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Работа сегмента АСПОС ОКП по высоким орбитам  в ИПМ им. М.В. Келдыша РАН, программа его модернизации, возможности повышения эффективности взаимодействия с ГИАЦ (ФГУП ЦНИИмаш)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Анатольевич Воропаев</dc:creator>
  <cp:lastModifiedBy>Виктор Анатольевич Воропаев</cp:lastModifiedBy>
  <cp:revision>94</cp:revision>
  <dcterms:created xsi:type="dcterms:W3CDTF">2016-05-24T16:00:21Z</dcterms:created>
  <dcterms:modified xsi:type="dcterms:W3CDTF">2016-05-26T10:47:59Z</dcterms:modified>
</cp:coreProperties>
</file>