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6" r:id="rId4"/>
    <p:sldId id="270" r:id="rId5"/>
    <p:sldId id="268" r:id="rId6"/>
    <p:sldId id="267" r:id="rId7"/>
    <p:sldId id="274" r:id="rId8"/>
    <p:sldId id="286" r:id="rId9"/>
    <p:sldId id="284" r:id="rId10"/>
    <p:sldId id="276" r:id="rId11"/>
    <p:sldId id="275" r:id="rId12"/>
    <p:sldId id="273" r:id="rId13"/>
    <p:sldId id="282" r:id="rId14"/>
    <p:sldId id="283" r:id="rId15"/>
    <p:sldId id="278" r:id="rId16"/>
    <p:sldId id="277" r:id="rId17"/>
    <p:sldId id="279" r:id="rId18"/>
    <p:sldId id="280" r:id="rId19"/>
    <p:sldId id="271" r:id="rId20"/>
    <p:sldId id="272" r:id="rId21"/>
    <p:sldId id="281" r:id="rId22"/>
    <p:sldId id="287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85" autoAdjust="0"/>
  </p:normalViewPr>
  <p:slideViewPr>
    <p:cSldViewPr snapToGrid="0">
      <p:cViewPr varScale="1">
        <p:scale>
          <a:sx n="62" d="100"/>
          <a:sy n="62" d="100"/>
        </p:scale>
        <p:origin x="58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2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5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4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83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7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2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5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0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1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3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4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8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1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3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2FF2-0808-4175-B7A3-CD4C068CAA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0EF09-FDEA-4C3B-89F7-B613196172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731" y="575836"/>
            <a:ext cx="9385787" cy="109305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«Текущее состояние функционирования составных частей АСПОС ОКП и предложения по повышению информационной эффективности системы АСПОС ОКП»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5683965"/>
            <a:ext cx="1343024" cy="977050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1321776" y="2083778"/>
            <a:ext cx="9548445" cy="16541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сегмента АСПОС ОКП по высоким орбитам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ИПМ им. М.В. Келдыша РАН, программа его модернизации, возможности повышения эффективности взаимодействия с ГИАЦ (ФГУП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ЦНИИмаш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9071" y="4092101"/>
            <a:ext cx="8853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Боровин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Г.К.,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Воропаев В.А.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Золотов В.Е.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Молотов И.Е., Павлова Е.А., ИПМ им. М.В. Келдыша РАН</a:t>
            </a:r>
          </a:p>
        </p:txBody>
      </p:sp>
    </p:spTree>
    <p:extLst>
      <p:ext uri="{BB962C8B-B14F-4D97-AF65-F5344CB8AC3E}">
        <p14:creationId xmlns:p14="http://schemas.microsoft.com/office/powerpoint/2010/main" val="327697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5" y="464949"/>
            <a:ext cx="11360257" cy="55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6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3215"/>
            <a:ext cx="9144000" cy="650928"/>
          </a:xfrm>
        </p:spPr>
        <p:txBody>
          <a:bodyPr>
            <a:normAutofit/>
          </a:bodyPr>
          <a:lstStyle/>
          <a:p>
            <a:r>
              <a:rPr lang="ru-RU" sz="3200" dirty="0"/>
              <a:t>Вычислительные мощности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21432"/>
            <a:ext cx="9144000" cy="596683"/>
          </a:xfrm>
        </p:spPr>
        <p:txBody>
          <a:bodyPr/>
          <a:lstStyle/>
          <a:p>
            <a:r>
              <a:rPr lang="ru-RU" dirty="0"/>
              <a:t>Общая статистика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82028" y="6348047"/>
            <a:ext cx="81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64" y="1030638"/>
            <a:ext cx="8361336" cy="1611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64" y="3642102"/>
            <a:ext cx="8469823" cy="23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8522" y="6348047"/>
            <a:ext cx="764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2" y="389093"/>
            <a:ext cx="11360259" cy="55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3024" y="6348047"/>
            <a:ext cx="77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2" y="519193"/>
            <a:ext cx="11406754" cy="53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89776" y="6348047"/>
            <a:ext cx="80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0" y="363194"/>
            <a:ext cx="11546237" cy="55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1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5276" y="6348047"/>
            <a:ext cx="787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1" y="379383"/>
            <a:ext cx="11551007" cy="55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87126" y="6348047"/>
            <a:ext cx="705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7" y="395537"/>
            <a:ext cx="11429999" cy="56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9500" y="6348047"/>
            <a:ext cx="75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8" y="408401"/>
            <a:ext cx="11499743" cy="56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976" y="6348047"/>
            <a:ext cx="76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317716"/>
            <a:ext cx="11729470" cy="57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77600" y="6348047"/>
            <a:ext cx="71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402956"/>
            <a:ext cx="11752718" cy="56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0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980"/>
            <a:ext cx="9144000" cy="519193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Структурная схема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" y="767166"/>
            <a:ext cx="10058400" cy="556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7700" y="151447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ГИАЦ</a:t>
            </a:r>
          </a:p>
        </p:txBody>
      </p:sp>
    </p:spTree>
    <p:extLst>
      <p:ext uri="{BB962C8B-B14F-4D97-AF65-F5344CB8AC3E}">
        <p14:creationId xmlns:p14="http://schemas.microsoft.com/office/powerpoint/2010/main" val="1739170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34726" y="6348047"/>
            <a:ext cx="85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" y="625173"/>
            <a:ext cx="11522990" cy="53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7676"/>
            <a:ext cx="9144000" cy="400050"/>
          </a:xfrm>
        </p:spPr>
        <p:txBody>
          <a:bodyPr>
            <a:noAutofit/>
          </a:bodyPr>
          <a:lstStyle/>
          <a:p>
            <a:r>
              <a:rPr lang="ru-RU" sz="4000" dirty="0"/>
              <a:t>Выводы</a:t>
            </a:r>
            <a:r>
              <a:rPr lang="en-US" sz="4000" dirty="0"/>
              <a:t>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857250"/>
            <a:ext cx="10220325" cy="4946865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Сегмент мониторинга опасных ситуаций в области ГСО ВЭО СВО создан и функционирует в соответствии с техническими заданиями на СЧ ОКР АСПОС ОКП</a:t>
            </a:r>
            <a:r>
              <a:rPr lang="en-US" sz="1400" dirty="0"/>
              <a:t> </a:t>
            </a:r>
            <a:r>
              <a:rPr lang="ru-RU" sz="1400" dirty="0"/>
              <a:t>и его характеристики подтверждены результатами Межведомственных испытаний 2012</a:t>
            </a:r>
            <a:r>
              <a:rPr lang="en-US" sz="1400" dirty="0"/>
              <a:t>,</a:t>
            </a:r>
            <a:r>
              <a:rPr lang="ru-RU" sz="1400" dirty="0"/>
              <a:t>2015 </a:t>
            </a:r>
            <a:r>
              <a:rPr lang="ru-RU" sz="1400" dirty="0" err="1"/>
              <a:t>гг</a:t>
            </a:r>
            <a:r>
              <a:rPr lang="en-US" sz="1400" dirty="0"/>
              <a:t>.</a:t>
            </a:r>
            <a:endParaRPr lang="ru-RU" sz="1400" dirty="0"/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Нахождение сегмента в ИПМ им М</a:t>
            </a:r>
            <a:r>
              <a:rPr lang="en-US" sz="1400" dirty="0"/>
              <a:t>.</a:t>
            </a:r>
            <a:r>
              <a:rPr lang="ru-RU" sz="1400" dirty="0"/>
              <a:t>В</a:t>
            </a:r>
            <a:r>
              <a:rPr lang="en-US" sz="1400" dirty="0"/>
              <a:t>. </a:t>
            </a:r>
            <a:r>
              <a:rPr lang="ru-RU" sz="1400" dirty="0"/>
              <a:t>Келдыша РАН позволяет использовать для поддержания динамической базы данных всю совокупность  оптических измерений</a:t>
            </a:r>
            <a:r>
              <a:rPr lang="en-US" sz="1400" dirty="0"/>
              <a:t>, </a:t>
            </a:r>
            <a:r>
              <a:rPr lang="ru-RU" sz="1400" dirty="0"/>
              <a:t>получаемых гражданскими средствами РФ и обеспечивать высокую точность прогнозов опасных сближений</a:t>
            </a:r>
            <a:r>
              <a:rPr lang="en-US" sz="1400" dirty="0"/>
              <a:t>. </a:t>
            </a:r>
            <a:r>
              <a:rPr lang="ru-RU" sz="1400" dirty="0"/>
              <a:t>Разделение информационных потоков является недопустимым</a:t>
            </a:r>
            <a:r>
              <a:rPr lang="en-US" sz="1400" dirty="0"/>
              <a:t>, </a:t>
            </a:r>
            <a:r>
              <a:rPr lang="ru-RU" sz="1400" dirty="0"/>
              <a:t>поскольку неизбежно приведет к  снижению достоверности формируемых решений</a:t>
            </a:r>
            <a:r>
              <a:rPr lang="en-US" sz="1400" dirty="0"/>
              <a:t>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Поскольку поток данных в ГИАЦ со средств  АСПОС ОКП идет через сегмент ИПМ</a:t>
            </a:r>
            <a:r>
              <a:rPr lang="en-US" sz="1400" dirty="0"/>
              <a:t>, </a:t>
            </a:r>
            <a:r>
              <a:rPr lang="ru-RU" sz="1400" dirty="0"/>
              <a:t>то имеется возможность проводить независимый анализ качества этих измерений и отражать возможные проблемы в ежесуточных отчетах</a:t>
            </a:r>
            <a:r>
              <a:rPr lang="en-US" sz="1400" dirty="0"/>
              <a:t>, </a:t>
            </a:r>
            <a:r>
              <a:rPr lang="ru-RU" sz="1400" dirty="0"/>
              <a:t>пересылаемых в ГИАЦ АСПОС ОКП</a:t>
            </a:r>
            <a:r>
              <a:rPr lang="en-US" sz="1400" dirty="0"/>
              <a:t>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Поток данных по объектам на средневысоких и высокоэллиптических  орбитах не достаточен для качественного решения задач прогноза опасных сближений</a:t>
            </a:r>
            <a:r>
              <a:rPr lang="en-US" sz="1400" dirty="0"/>
              <a:t>.</a:t>
            </a:r>
            <a:endParaRPr lang="ru-RU" sz="1400" dirty="0"/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Не имеется отечественных статистических данных по </a:t>
            </a:r>
            <a:r>
              <a:rPr lang="en-US" sz="1400" dirty="0"/>
              <a:t>“</a:t>
            </a:r>
            <a:r>
              <a:rPr lang="ru-RU" sz="1400" dirty="0"/>
              <a:t>ненаблюдаемым</a:t>
            </a:r>
            <a:r>
              <a:rPr lang="en-US" sz="1400" dirty="0"/>
              <a:t>” </a:t>
            </a:r>
            <a:r>
              <a:rPr lang="ru-RU" sz="1400" dirty="0"/>
              <a:t>малоразмерным  фракциям космического мусора для верификации модели популяции</a:t>
            </a:r>
            <a:r>
              <a:rPr lang="en-US" sz="1400" dirty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Несмотря на значительное количество используемых источников информации</a:t>
            </a:r>
            <a:r>
              <a:rPr lang="en-US" sz="1400" dirty="0"/>
              <a:t>, </a:t>
            </a:r>
            <a:r>
              <a:rPr lang="ru-RU" sz="1400" dirty="0"/>
              <a:t>количество новых объектов сложных для сопровождения возрастает с каждым годом</a:t>
            </a:r>
            <a:r>
              <a:rPr lang="en-US" sz="1400" dirty="0"/>
              <a:t>, </a:t>
            </a:r>
            <a:r>
              <a:rPr lang="ru-RU" sz="1400" dirty="0"/>
              <a:t>при этом достигаемая точность орбит этих объектов не позволяет получать достоверных оценок их опасности для спутников отечественной орбитальной группировки</a:t>
            </a:r>
            <a:r>
              <a:rPr lang="en-US" sz="1400" dirty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Все функции</a:t>
            </a:r>
            <a:r>
              <a:rPr lang="en-US" sz="1400" dirty="0"/>
              <a:t> </a:t>
            </a:r>
            <a:r>
              <a:rPr lang="ru-RU" sz="1400" dirty="0"/>
              <a:t>планируемого</a:t>
            </a:r>
            <a:r>
              <a:rPr lang="en-US" sz="1400" dirty="0"/>
              <a:t> </a:t>
            </a:r>
            <a:r>
              <a:rPr lang="ru-RU" sz="1400" dirty="0"/>
              <a:t>КВП</a:t>
            </a:r>
            <a:r>
              <a:rPr lang="en-US" sz="1400" dirty="0"/>
              <a:t> </a:t>
            </a:r>
            <a:r>
              <a:rPr lang="ru-RU" sz="1400" dirty="0"/>
              <a:t>полностью перекрываются существующими </a:t>
            </a:r>
            <a:r>
              <a:rPr lang="ru-RU" sz="1400" dirty="0" err="1"/>
              <a:t>характери</a:t>
            </a:r>
            <a:r>
              <a:rPr lang="en-US" sz="1400" dirty="0"/>
              <a:t>c</a:t>
            </a:r>
            <a:r>
              <a:rPr lang="ru-RU" sz="1400" dirty="0"/>
              <a:t>тиками </a:t>
            </a:r>
            <a:r>
              <a:rPr lang="en-US" sz="1400" dirty="0"/>
              <a:t>C</a:t>
            </a:r>
            <a:r>
              <a:rPr lang="ru-RU" sz="1400" dirty="0" err="1"/>
              <a:t>егмента</a:t>
            </a:r>
            <a:r>
              <a:rPr lang="en-US" sz="1400" dirty="0"/>
              <a:t>. </a:t>
            </a:r>
            <a:r>
              <a:rPr lang="ru-RU" sz="1400" dirty="0"/>
              <a:t>В этом смысле КВП может рассматриваться только в плане улучшения характеристик ГИАЦ </a:t>
            </a:r>
            <a:r>
              <a:rPr lang="ru-RU" sz="1400"/>
              <a:t>АСПОС ОКП </a:t>
            </a:r>
            <a:r>
              <a:rPr lang="ru-RU" sz="1400" dirty="0"/>
              <a:t>и использования его в ЦУП ЦНИИМАШ в качестве резервного  центра управления ЭОП </a:t>
            </a:r>
            <a:r>
              <a:rPr lang="ru-RU" sz="1400"/>
              <a:t>и ОЭС</a:t>
            </a:r>
            <a:r>
              <a:rPr lang="en-US" sz="1400"/>
              <a:t>.</a:t>
            </a:r>
            <a:endParaRPr lang="en-US" sz="1400" dirty="0"/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В ИПМ им М</a:t>
            </a:r>
            <a:r>
              <a:rPr lang="en-US" sz="1400" dirty="0"/>
              <a:t>.</a:t>
            </a:r>
            <a:r>
              <a:rPr lang="ru-RU" sz="1400" dirty="0"/>
              <a:t>В</a:t>
            </a:r>
            <a:r>
              <a:rPr lang="en-US" sz="1400" dirty="0"/>
              <a:t>. </a:t>
            </a:r>
            <a:r>
              <a:rPr lang="ru-RU" sz="1400" dirty="0"/>
              <a:t>Келдыша имеется проработанная программа развития </a:t>
            </a:r>
            <a:r>
              <a:rPr lang="en-US" sz="1400" dirty="0"/>
              <a:t>C</a:t>
            </a:r>
            <a:r>
              <a:rPr lang="ru-RU" sz="1400" dirty="0" err="1"/>
              <a:t>егмента</a:t>
            </a:r>
            <a:r>
              <a:rPr lang="ru-RU" sz="1400" dirty="0"/>
              <a:t> на 2016-2025гг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1400" y="6348047"/>
            <a:ext cx="79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5683965"/>
            <a:ext cx="1343024" cy="9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</a:t>
            </a:r>
            <a:r>
              <a:rPr lang="en-US" dirty="0"/>
              <a:t> </a:t>
            </a:r>
            <a:r>
              <a:rPr lang="ru-RU" dirty="0"/>
              <a:t>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0926" y="6348047"/>
            <a:ext cx="78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5683965"/>
            <a:ext cx="1343024" cy="9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ая прямоугольная выноска 127"/>
          <p:cNvSpPr/>
          <p:nvPr/>
        </p:nvSpPr>
        <p:spPr>
          <a:xfrm>
            <a:off x="2952728" y="4286256"/>
            <a:ext cx="1047757" cy="35719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Выноска-облако 126"/>
          <p:cNvSpPr/>
          <p:nvPr/>
        </p:nvSpPr>
        <p:spPr>
          <a:xfrm>
            <a:off x="2666976" y="1785926"/>
            <a:ext cx="1143008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Выноска-облако 125"/>
          <p:cNvSpPr/>
          <p:nvPr/>
        </p:nvSpPr>
        <p:spPr>
          <a:xfrm>
            <a:off x="1809720" y="2143116"/>
            <a:ext cx="571504" cy="4286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5" name="Выноска-облако 124"/>
          <p:cNvSpPr/>
          <p:nvPr/>
        </p:nvSpPr>
        <p:spPr>
          <a:xfrm>
            <a:off x="1904972" y="4286256"/>
            <a:ext cx="666755" cy="2857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85731"/>
            <a:ext cx="10363200" cy="428627"/>
          </a:xfrm>
        </p:spPr>
        <p:txBody>
          <a:bodyPr>
            <a:noAutofit/>
          </a:bodyPr>
          <a:lstStyle/>
          <a:p>
            <a:r>
              <a:rPr lang="ru-RU" sz="3200" dirty="0"/>
              <a:t>Схема </a:t>
            </a:r>
            <a:r>
              <a:rPr lang="ru-RU" sz="3200"/>
              <a:t>информационного взаимодействия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4972" y="3143248"/>
            <a:ext cx="1905013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Подсистема сбора</a:t>
            </a:r>
            <a:r>
              <a:rPr lang="en-US" sz="1000" dirty="0">
                <a:solidFill>
                  <a:prstClr val="white"/>
                </a:solidFill>
              </a:rPr>
              <a:t>, </a:t>
            </a:r>
            <a:r>
              <a:rPr lang="ru-RU" sz="1000" dirty="0">
                <a:solidFill>
                  <a:prstClr val="white"/>
                </a:solidFill>
              </a:rPr>
              <a:t>хранения информации</a:t>
            </a:r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>
          <a:xfrm>
            <a:off x="857215" y="3429000"/>
            <a:ext cx="104775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6714" y="3571880"/>
            <a:ext cx="105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измерения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809720" y="2857233"/>
            <a:ext cx="571504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047979" y="2857233"/>
            <a:ext cx="571504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800000" flipV="1">
            <a:off x="1809720" y="2266230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IERS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6976" y="1928802"/>
            <a:ext cx="133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Данные о солнечной активности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941616" y="3964653"/>
            <a:ext cx="499272" cy="1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00221" y="4286259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TLE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3047979" y="4000241"/>
            <a:ext cx="571504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52728" y="4357697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орбиты ЧК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81488" y="3143248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Алгоритм привязки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81753" y="3143248"/>
            <a:ext cx="1238259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Задача оценивания</a:t>
            </a:r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10096528" y="3143248"/>
            <a:ext cx="11430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Список орбит на дату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76739" y="435769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Система принятия решений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000487" y="4429132"/>
            <a:ext cx="47625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85975" y="4786322"/>
            <a:ext cx="219076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2178816" y="4678902"/>
            <a:ext cx="214314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магнитный диск 36"/>
          <p:cNvSpPr/>
          <p:nvPr/>
        </p:nvSpPr>
        <p:spPr>
          <a:xfrm>
            <a:off x="4381488" y="1643050"/>
            <a:ext cx="1219200" cy="8269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prstClr val="white"/>
                </a:solidFill>
              </a:rPr>
              <a:t>Некоррелирован</a:t>
            </a:r>
            <a:endParaRPr lang="en-US" sz="1000" dirty="0">
              <a:solidFill>
                <a:prstClr val="white"/>
              </a:solidFill>
            </a:endParaRPr>
          </a:p>
          <a:p>
            <a:pPr algn="ctr"/>
            <a:r>
              <a:rPr lang="ru-RU" sz="1000" dirty="0" err="1">
                <a:solidFill>
                  <a:prstClr val="white"/>
                </a:solidFill>
              </a:rPr>
              <a:t>ные</a:t>
            </a:r>
            <a:r>
              <a:rPr lang="ru-RU" sz="1000" dirty="0">
                <a:solidFill>
                  <a:prstClr val="white"/>
                </a:solidFill>
              </a:rPr>
              <a:t>  проводки</a:t>
            </a:r>
          </a:p>
        </p:txBody>
      </p:sp>
      <p:sp>
        <p:nvSpPr>
          <p:cNvPr id="38" name="Блок-схема: магнитный диск 37"/>
          <p:cNvSpPr/>
          <p:nvPr/>
        </p:nvSpPr>
        <p:spPr>
          <a:xfrm>
            <a:off x="8096264" y="2857496"/>
            <a:ext cx="1428760" cy="11430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Список орбит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096528" y="2285992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Расчет сближений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96528" y="4357694"/>
            <a:ext cx="142876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Планирование</a:t>
            </a:r>
            <a:r>
              <a:rPr lang="en-US" sz="1000" dirty="0">
                <a:solidFill>
                  <a:prstClr val="white"/>
                </a:solidFill>
              </a:rPr>
              <a:t>,</a:t>
            </a:r>
            <a:r>
              <a:rPr lang="ru-RU" sz="1000" dirty="0">
                <a:solidFill>
                  <a:prstClr val="white"/>
                </a:solidFill>
              </a:rPr>
              <a:t> оптимизация планирования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91251" y="1785926"/>
            <a:ext cx="1409701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Задача обнаружения 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</a:rPr>
              <a:t>новых объектов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096528" y="1428736"/>
            <a:ext cx="11430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Уточнение параметров сближения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77003" y="435769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Сглаживание</a:t>
            </a:r>
            <a:r>
              <a:rPr lang="en-US" sz="1000" dirty="0">
                <a:solidFill>
                  <a:prstClr val="white"/>
                </a:solidFill>
              </a:rPr>
              <a:t>,</a:t>
            </a:r>
            <a:r>
              <a:rPr lang="ru-RU" sz="1000" dirty="0">
                <a:solidFill>
                  <a:prstClr val="white"/>
                </a:solidFill>
              </a:rPr>
              <a:t> обнаружение маневра и его оценка</a:t>
            </a:r>
          </a:p>
        </p:txBody>
      </p:sp>
      <p:cxnSp>
        <p:nvCxnSpPr>
          <p:cNvPr id="45" name="Прямая со стрелкой 44"/>
          <p:cNvCxnSpPr>
            <a:stCxn id="5" idx="3"/>
            <a:endCxn id="27" idx="1"/>
          </p:cNvCxnSpPr>
          <p:nvPr/>
        </p:nvCxnSpPr>
        <p:spPr>
          <a:xfrm>
            <a:off x="3809984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4632580" y="2820720"/>
            <a:ext cx="642942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619747" y="221455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1" idx="2"/>
          </p:cNvCxnSpPr>
          <p:nvPr/>
        </p:nvCxnSpPr>
        <p:spPr>
          <a:xfrm rot="5400000">
            <a:off x="5757858" y="2005006"/>
            <a:ext cx="714380" cy="1562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8" idx="3"/>
            <a:endCxn id="38" idx="2"/>
          </p:cNvCxnSpPr>
          <p:nvPr/>
        </p:nvCxnSpPr>
        <p:spPr>
          <a:xfrm>
            <a:off x="7620012" y="3429000"/>
            <a:ext cx="47625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8" idx="4"/>
            <a:endCxn id="29" idx="3"/>
          </p:cNvCxnSpPr>
          <p:nvPr/>
        </p:nvCxnSpPr>
        <p:spPr>
          <a:xfrm>
            <a:off x="9525024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9" idx="2"/>
          </p:cNvCxnSpPr>
          <p:nvPr/>
        </p:nvCxnSpPr>
        <p:spPr>
          <a:xfrm rot="5400000">
            <a:off x="10346561" y="4035960"/>
            <a:ext cx="642942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39" idx="1"/>
          </p:cNvCxnSpPr>
          <p:nvPr/>
        </p:nvCxnSpPr>
        <p:spPr>
          <a:xfrm flipV="1">
            <a:off x="9429773" y="2500306"/>
            <a:ext cx="666755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9" idx="0"/>
            <a:endCxn id="39" idx="2"/>
          </p:cNvCxnSpPr>
          <p:nvPr/>
        </p:nvCxnSpPr>
        <p:spPr>
          <a:xfrm rot="5400000" flipH="1" flipV="1">
            <a:off x="10453718" y="2928671"/>
            <a:ext cx="428628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9" idx="0"/>
            <a:endCxn id="42" idx="2"/>
          </p:cNvCxnSpPr>
          <p:nvPr/>
        </p:nvCxnSpPr>
        <p:spPr>
          <a:xfrm rot="5400000" flipH="1" flipV="1">
            <a:off x="10525156" y="2142853"/>
            <a:ext cx="285752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42" idx="1"/>
          </p:cNvCxnSpPr>
          <p:nvPr/>
        </p:nvCxnSpPr>
        <p:spPr>
          <a:xfrm flipV="1">
            <a:off x="7620012" y="1714488"/>
            <a:ext cx="2476517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41" idx="2"/>
            <a:endCxn id="28" idx="0"/>
          </p:cNvCxnSpPr>
          <p:nvPr/>
        </p:nvCxnSpPr>
        <p:spPr>
          <a:xfrm>
            <a:off x="6896102" y="2428868"/>
            <a:ext cx="104781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28" idx="2"/>
          </p:cNvCxnSpPr>
          <p:nvPr/>
        </p:nvCxnSpPr>
        <p:spPr>
          <a:xfrm>
            <a:off x="7000883" y="3714752"/>
            <a:ext cx="47624" cy="643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43" idx="1"/>
            <a:endCxn id="30" idx="3"/>
          </p:cNvCxnSpPr>
          <p:nvPr/>
        </p:nvCxnSpPr>
        <p:spPr>
          <a:xfrm rot="10800000">
            <a:off x="5905499" y="4679165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>
            <a:off x="4692111" y="3999447"/>
            <a:ext cx="714380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5429245" y="3714752"/>
            <a:ext cx="952507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8382016" y="4357694"/>
            <a:ext cx="1333509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Анализ некоординатной информации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 rot="16200000" flipH="1">
            <a:off x="8774926" y="4179099"/>
            <a:ext cx="35719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Блок-схема: магнитный диск 109"/>
          <p:cNvSpPr/>
          <p:nvPr/>
        </p:nvSpPr>
        <p:spPr>
          <a:xfrm>
            <a:off x="4667240" y="5357826"/>
            <a:ext cx="12192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Архив проводок</a:t>
            </a:r>
          </a:p>
        </p:txBody>
      </p:sp>
      <p:cxnSp>
        <p:nvCxnSpPr>
          <p:cNvPr id="112" name="Прямая со стрелкой 111"/>
          <p:cNvCxnSpPr/>
          <p:nvPr/>
        </p:nvCxnSpPr>
        <p:spPr>
          <a:xfrm rot="16200000" flipH="1">
            <a:off x="5060149" y="5179232"/>
            <a:ext cx="357192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endCxn id="102" idx="2"/>
          </p:cNvCxnSpPr>
          <p:nvPr/>
        </p:nvCxnSpPr>
        <p:spPr>
          <a:xfrm rot="5400000" flipH="1" flipV="1">
            <a:off x="8905895" y="5500439"/>
            <a:ext cx="285752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endCxn id="110" idx="4"/>
          </p:cNvCxnSpPr>
          <p:nvPr/>
        </p:nvCxnSpPr>
        <p:spPr>
          <a:xfrm rot="10800000" flipV="1">
            <a:off x="5886441" y="5643578"/>
            <a:ext cx="3162331" cy="2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17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5" y="402956"/>
            <a:ext cx="11646975" cy="55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3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398748"/>
            <a:ext cx="11475976" cy="55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7" y="480447"/>
            <a:ext cx="10058400" cy="54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8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" y="538634"/>
            <a:ext cx="11310783" cy="53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" y="385841"/>
            <a:ext cx="11321512" cy="56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6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515" y="6330462"/>
            <a:ext cx="37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6" y="6348047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" y="436648"/>
            <a:ext cx="11414501" cy="55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4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561</Words>
  <Application>Microsoft Office PowerPoint</Application>
  <PresentationFormat>Широкоэкранный</PresentationFormat>
  <Paragraphs>82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1_Тема Office</vt:lpstr>
      <vt:lpstr>Работа сегмента АСПОС ОКП по высоким орбитам  в ИПМ им. М.В. Келдыша РАН, программа его модернизации, возможности повышения эффективности взаимодействия с ГИАЦ (ФГУП ЦНИИмаш)</vt:lpstr>
      <vt:lpstr>Структурная схема</vt:lpstr>
      <vt:lpstr>Схема информационного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Вычислительные мощности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Анатольевич Воропаев</dc:creator>
  <cp:lastModifiedBy>Виктор Анатольевич Воропаев</cp:lastModifiedBy>
  <cp:revision>55</cp:revision>
  <dcterms:created xsi:type="dcterms:W3CDTF">2016-05-24T16:00:21Z</dcterms:created>
  <dcterms:modified xsi:type="dcterms:W3CDTF">2016-05-26T10:58:18Z</dcterms:modified>
</cp:coreProperties>
</file>