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0C4BD-6625-4C8E-ABD5-6D70407A0EB2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26CFB-6452-4E8D-8755-13DDDED76F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26CFB-6452-4E8D-8755-13DDDED76FA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2" name="Рисунок 141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79640" y="1124640"/>
            <a:ext cx="8784360" cy="2736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200" b="1" strike="noStrike" dirty="0">
                <a:solidFill>
                  <a:srgbClr val="000000"/>
                </a:solidFill>
                <a:latin typeface="Calibri"/>
              </a:rPr>
              <a:t>Текущее состояние и планы повышения эффективности сети НСОИ АФН. </a:t>
            </a:r>
            <a:endParaRPr sz="3200" dirty="0"/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000000"/>
                </a:solidFill>
                <a:latin typeface="Calibri"/>
              </a:rPr>
              <a:t>Анализ существующих предложений по развитию измерительных средств АСПОС ОКП и возможностей по их оптимизации. </a:t>
            </a:r>
            <a:r>
              <a:rPr lang="ru-RU" sz="3200" strike="noStrike" dirty="0">
                <a:solidFill>
                  <a:srgbClr val="000000"/>
                </a:solidFill>
                <a:latin typeface="Calibri"/>
              </a:rPr>
              <a:t>  </a:t>
            </a:r>
            <a:endParaRPr sz="3200" dirty="0"/>
          </a:p>
        </p:txBody>
      </p:sp>
      <p:sp>
        <p:nvSpPr>
          <p:cNvPr id="145" name="CustomShape 2"/>
          <p:cNvSpPr/>
          <p:nvPr/>
        </p:nvSpPr>
        <p:spPr>
          <a:xfrm>
            <a:off x="899592" y="3933056"/>
            <a:ext cx="7704856" cy="1440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strike="noStrike" dirty="0">
                <a:solidFill>
                  <a:srgbClr val="000000"/>
                </a:solidFill>
                <a:latin typeface="Calibri"/>
              </a:rPr>
              <a:t>Молотов И.Е., </a:t>
            </a:r>
            <a:r>
              <a:rPr lang="ru-RU" sz="3000" strike="noStrike" dirty="0" err="1">
                <a:solidFill>
                  <a:srgbClr val="000000"/>
                </a:solidFill>
                <a:latin typeface="Calibri"/>
              </a:rPr>
              <a:t>Боровин</a:t>
            </a:r>
            <a:r>
              <a:rPr lang="ru-RU" sz="3000" strike="noStrike" dirty="0">
                <a:solidFill>
                  <a:srgbClr val="000000"/>
                </a:solidFill>
                <a:latin typeface="Calibri"/>
              </a:rPr>
              <a:t> Г.К.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lang="ru-RU" sz="3000" i="1" strike="noStrike" dirty="0">
                <a:solidFill>
                  <a:srgbClr val="000000"/>
                </a:solidFill>
                <a:latin typeface="Calibri"/>
              </a:rPr>
              <a:t>Институт прикладной математики </a:t>
            </a:r>
            <a:br>
              <a:rPr lang="ru-RU" sz="3000" i="1" strike="noStrike" dirty="0">
                <a:solidFill>
                  <a:srgbClr val="000000"/>
                </a:solidFill>
                <a:latin typeface="Calibri"/>
              </a:rPr>
            </a:br>
            <a:r>
              <a:rPr lang="ru-RU" sz="3000" i="1" strike="noStrike" dirty="0">
                <a:solidFill>
                  <a:srgbClr val="000000"/>
                </a:solidFill>
                <a:latin typeface="Calibri"/>
              </a:rPr>
              <a:t>им. М.В. Келдыша РАН</a:t>
            </a:r>
            <a:endParaRPr sz="30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46" name="Picture 7"/>
          <p:cNvPicPr/>
          <p:nvPr/>
        </p:nvPicPr>
        <p:blipFill>
          <a:blip r:embed="rId2" cstate="print"/>
          <a:stretch/>
        </p:blipFill>
        <p:spPr>
          <a:xfrm>
            <a:off x="0" y="0"/>
            <a:ext cx="1330920" cy="970560"/>
          </a:xfrm>
          <a:prstGeom prst="rect">
            <a:avLst/>
          </a:prstGeom>
          <a:ln w="9360">
            <a:noFill/>
          </a:ln>
        </p:spPr>
      </p:pic>
      <p:pic>
        <p:nvPicPr>
          <p:cNvPr id="147" name="Рисунок 1"/>
          <p:cNvPicPr/>
          <p:nvPr/>
        </p:nvPicPr>
        <p:blipFill>
          <a:blip r:embed="rId3" cstate="print"/>
          <a:srcRect l="11533" t="16724" r="9958" b="25086"/>
          <a:stretch/>
        </p:blipFill>
        <p:spPr>
          <a:xfrm>
            <a:off x="7924320" y="0"/>
            <a:ext cx="1218960" cy="907920"/>
          </a:xfrm>
          <a:prstGeom prst="rect">
            <a:avLst/>
          </a:prstGeom>
          <a:ln w="9360"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683640" y="5661360"/>
            <a:ext cx="813636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Совещание «</a:t>
            </a:r>
            <a:r>
              <a:rPr lang="ru-RU" sz="1400" b="1" strike="noStrike" dirty="0">
                <a:solidFill>
                  <a:srgbClr val="000000"/>
                </a:solidFill>
                <a:latin typeface="Calibri"/>
                <a:ea typeface="DejaVu Sans"/>
              </a:rPr>
              <a:t>Текущее состояние функционирования составных частей АСПОС ОКП и предложения по повышению информационной эффективности системы АСПОС ОКП</a:t>
            </a:r>
            <a:r>
              <a:rPr lang="ru-RU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», 26.05.2016 г., </a:t>
            </a:r>
            <a:r>
              <a:rPr lang="ru-RU" sz="14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Роскосмос</a:t>
            </a:r>
            <a:r>
              <a:rPr lang="ru-RU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, Москва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000" b="1" strike="noStrike" dirty="0">
                <a:latin typeface="Calibri"/>
              </a:rPr>
              <a:t>Распределение 1300 объектов космического мусора в области ГСО по периоду и наклонению</a:t>
            </a:r>
            <a:endParaRPr sz="3000" b="1" dirty="0"/>
          </a:p>
        </p:txBody>
      </p:sp>
      <p:pic>
        <p:nvPicPr>
          <p:cNvPr id="165" name="Picture 2"/>
          <p:cNvPicPr/>
          <p:nvPr/>
        </p:nvPicPr>
        <p:blipFill>
          <a:blip r:embed="rId2" cstate="print"/>
          <a:stretch/>
        </p:blipFill>
        <p:spPr>
          <a:xfrm>
            <a:off x="179512" y="1844824"/>
            <a:ext cx="8712968" cy="41045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 cstate="print"/>
          <a:stretch/>
        </p:blipFill>
        <p:spPr>
          <a:xfrm>
            <a:off x="179512" y="2132856"/>
            <a:ext cx="8784984" cy="4212144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86840" y="548640"/>
            <a:ext cx="8740800" cy="10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000" b="1" strike="noStrike" dirty="0">
                <a:latin typeface="Calibri"/>
              </a:rPr>
              <a:t>Распределение 1300 объектов космического мусора в области ГСО по эксцентриситету и соотношению площади к массе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000" b="1" strike="noStrike" dirty="0">
                <a:latin typeface="Calibri"/>
              </a:rPr>
              <a:t>Распределение объектов космического мусора на высокоэллиптических орбитах по эксцентриситету и наклонению</a:t>
            </a:r>
            <a:endParaRPr sz="3000" b="1" dirty="0"/>
          </a:p>
        </p:txBody>
      </p:sp>
      <p:pic>
        <p:nvPicPr>
          <p:cNvPr id="169" name="Picture 2"/>
          <p:cNvPicPr/>
          <p:nvPr/>
        </p:nvPicPr>
        <p:blipFill>
          <a:blip r:embed="rId2" cstate="print"/>
          <a:stretch/>
        </p:blipFill>
        <p:spPr>
          <a:xfrm>
            <a:off x="180008" y="1844824"/>
            <a:ext cx="8784480" cy="42521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95536" y="332656"/>
            <a:ext cx="84352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000" b="1" strike="noStrike" dirty="0">
                <a:latin typeface="Calibri"/>
              </a:rPr>
              <a:t>Распределение объектов космического мусора на высокоэллиптических орбитах по эксцентриситету и </a:t>
            </a:r>
            <a:r>
              <a:rPr lang="ru-RU" sz="3000" b="1" strike="noStrike" dirty="0" err="1">
                <a:latin typeface="Calibri"/>
              </a:rPr>
              <a:t>и</a:t>
            </a:r>
            <a:r>
              <a:rPr lang="ru-RU" sz="3000" b="1" strike="noStrike" dirty="0">
                <a:latin typeface="Calibri"/>
              </a:rPr>
              <a:t> соотношению площади к массе</a:t>
            </a:r>
            <a:endParaRPr sz="3000" b="1" dirty="0"/>
          </a:p>
        </p:txBody>
      </p:sp>
      <p:pic>
        <p:nvPicPr>
          <p:cNvPr id="171" name="Picture 2"/>
          <p:cNvPicPr/>
          <p:nvPr/>
        </p:nvPicPr>
        <p:blipFill>
          <a:blip r:embed="rId2" cstate="print"/>
          <a:stretch/>
        </p:blipFill>
        <p:spPr>
          <a:xfrm>
            <a:off x="135008" y="1844824"/>
            <a:ext cx="8901488" cy="43759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273600"/>
            <a:ext cx="8228880" cy="6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3200" b="1" strike="noStrike" dirty="0">
                <a:latin typeface="Calibri"/>
              </a:rPr>
              <a:t>Что не было реализовано</a:t>
            </a:r>
            <a:endParaRPr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352928" cy="5935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 </a:t>
            </a:r>
            <a:r>
              <a:rPr lang="ru-RU" sz="2500" dirty="0">
                <a:latin typeface="Calibri" pitchFamily="34" charset="0"/>
              </a:rPr>
              <a:t>Средства АСПОС ОКП устанавливались с запозданием относительно первоначальных планов, за это время сеть НСОИ АФН успела провести очередной этап развития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>
                <a:latin typeface="Calibri" pitchFamily="34" charset="0"/>
              </a:rPr>
              <a:t> При этом 5 из 6-ти обсерваторий АСПОС ОКП развернуты на территории России — причем в Научном-3 и Кисловодске они установлены попарно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>
                <a:latin typeface="Calibri" pitchFamily="34" charset="0"/>
              </a:rPr>
              <a:t> Уникальные </a:t>
            </a:r>
            <a:r>
              <a:rPr lang="ru-RU" sz="2500" dirty="0" err="1">
                <a:latin typeface="Calibri" pitchFamily="34" charset="0"/>
              </a:rPr>
              <a:t>бюраканские</a:t>
            </a:r>
            <a:r>
              <a:rPr lang="ru-RU" sz="2500" dirty="0">
                <a:latin typeface="Calibri" pitchFamily="34" charset="0"/>
              </a:rPr>
              <a:t> телескопы (2,6 м и 1 м) не были дооснащены комплектами оборудования для статистических исследований малоразмерного космического мусора. И, похоже, что и не будут.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>
                <a:latin typeface="Calibri" pitchFamily="34" charset="0"/>
              </a:rPr>
              <a:t> РКС себя не оправдал - никаких данных по состоянию с него не снимается (+ не работает с октября 2015 г.) 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>
                <a:latin typeface="Calibri" pitchFamily="34" charset="0"/>
              </a:rPr>
              <a:t> Средства 4х19,2 см из ЭОП-2 не проводят обзоров ВЭО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>
                <a:latin typeface="Calibri" pitchFamily="34" charset="0"/>
              </a:rPr>
              <a:t> ОЭС-65 и ОЭС-50 работают неэффективно (периодически ОЭС-50 совсем не работает)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3600"/>
            <a:ext cx="8228880" cy="707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3200" b="1" strike="noStrike" dirty="0">
                <a:latin typeface="Calibri"/>
              </a:rPr>
              <a:t>Выводы-1</a:t>
            </a:r>
            <a:endParaRPr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 Поток измерительных данных за год  существенно увеличился — на 4,5 млн. измерений  - 31% данных теперь поступает от средств </a:t>
            </a:r>
            <a:r>
              <a:rPr lang="ru-RU" sz="2200" dirty="0" err="1">
                <a:latin typeface="Calibri" pitchFamily="34" charset="0"/>
              </a:rPr>
              <a:t>Роскосмоса</a:t>
            </a:r>
            <a:r>
              <a:rPr lang="ru-RU" sz="2200" dirty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 В зоне положения защищаемых российских КА измерения поступают практически ежедневно — даже в летний период. Неожиданный вывод — </a:t>
            </a:r>
            <a:r>
              <a:rPr lang="ru-RU" sz="2200" dirty="0" err="1">
                <a:latin typeface="Calibri" pitchFamily="34" charset="0"/>
              </a:rPr>
              <a:t>попарное</a:t>
            </a:r>
            <a:r>
              <a:rPr lang="ru-RU" sz="2200" dirty="0">
                <a:latin typeface="Calibri" pitchFamily="34" charset="0"/>
              </a:rPr>
              <a:t> размещение ЭОП в России позволяет не размещать средства АСПОС в Южном полушарии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 В разы увеличилось количество сопровождаемых высокоэллиптических объектов. Но поток данных пока недостаточен.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 Почти в 2 раза увеличилось количество открываемых фрагментов на высоких орбитах, при этом объекты с большим отношением площади к массе составляют значительную часть высокоорбитальной популяции. Но получаемая для них точность орбитальных прогнозов недостаточна для расчетов опасных сближений.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 Вывод - сопровождать все фрагменты – нецелесообразно. Но, необходимы обнаружения фактов разрушений и отделения фрагментов.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 dirty="0"/>
          </a:p>
        </p:txBody>
      </p:sp>
      <p:sp>
        <p:nvSpPr>
          <p:cNvPr id="17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12779"/>
          <a:ext cx="8712968" cy="4902758"/>
        </p:xfrm>
        <a:graphic>
          <a:graphicData uri="http://schemas.openxmlformats.org/drawingml/2006/table">
            <a:tbl>
              <a:tblPr/>
              <a:tblGrid>
                <a:gridCol w="104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Направ-ления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Что нужно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Что предлагается в новой ФКП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Что делать 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ГСО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Отлично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Уточнение орбит ярких КО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Установка ОЭК ОКМ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Модернизация ЭОП-1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Вывоз ЭОП-1 и ЭОП-2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Новые ЭОП-2 и РКС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Установка ОЭК ОКМ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Модернизация ЭОП-1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Заказ измерений НСОИ АФН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Горизонт-ГСО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ВЭО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Удовлет-ворит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Обнаружение новых КО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Частично – новые ЭОП-2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Новая разработка для обнаружения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Горизонт-ВЭО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Заказ измерений НСОИ АФН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СВО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Плохо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Новые оптические комплексы обнаружения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Ничего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Новая разработка для обнаружения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Горизонт-СВО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Фотомет-рия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для сегмента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 НКИ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Плохо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Новые ОЭС для быстрой фотометрии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Частично – новые ЭОП-2 с</a:t>
                      </a:r>
                      <a:r>
                        <a:rPr lang="ru-RU" sz="1400" b="1" strike="sngStrike" baseline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условно</a:t>
                      </a: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среднескоростной фотометрией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Новые ОЭС для быстрой фотометрии (полукомплекты для ОЭК ОКМ)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Новая подсистема НСОИ АФН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Ненаблю-даемая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фракция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Очень плохо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Крупные телескопы с большим полем зрения 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Уже </a:t>
                      </a:r>
                      <a:r>
                        <a:rPr lang="ru-RU" sz="1400" b="1" strike="sngStrik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нереализумый</a:t>
                      </a: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проект в </a:t>
                      </a:r>
                      <a:r>
                        <a:rPr lang="ru-RU" sz="1400" b="1" strike="sngStrik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Бюракане</a:t>
                      </a:r>
                      <a:endParaRPr lang="ru-RU" sz="1400" b="1" strike="sngStrik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Перевезти оборудование в Монды (1,6 м  АЗТ-33ВМ) и Звенигород (1-м Горизонт)/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Терскол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 (2-м Цейсс-2000)</a:t>
                      </a: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1"/>
            <a:ext cx="835292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strike="noStrike" dirty="0">
                <a:solidFill>
                  <a:srgbClr val="000000"/>
                </a:solidFill>
                <a:latin typeface="Calibri"/>
              </a:rPr>
              <a:t>Анализ существующих предложений по развитию измерительных средств АСПОС ОКП на соответствие имеющимся проблемам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8880" cy="760048"/>
          </a:xfrm>
        </p:spPr>
        <p:txBody>
          <a:bodyPr/>
          <a:lstStyle/>
          <a:p>
            <a:pPr algn="ctr"/>
            <a:r>
              <a:rPr lang="ru-RU" sz="3200" b="1" dirty="0">
                <a:latin typeface="Calibri" pitchFamily="34" charset="0"/>
              </a:rPr>
              <a:t>Выводы-2, часть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1296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Текущая конфигурация измерительных средств позволяет успешно решать задачи АСПОС ОКП в области ГСО.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Идеи, заложенные в комплексы ЭОП-2, базировались на понимании уровня 2010 г. Сейчас становится ясно, что не надо пытаться поддерживать орбиты сотен фрагментов с большим отношением площади к массе – для </a:t>
            </a:r>
            <a:r>
              <a:rPr lang="ru-RU" sz="2300" dirty="0" err="1">
                <a:latin typeface="Calibri" pitchFamily="34" charset="0"/>
              </a:rPr>
              <a:t>АСПОСа</a:t>
            </a:r>
            <a:r>
              <a:rPr lang="ru-RU" sz="2300" dirty="0">
                <a:latin typeface="Calibri" pitchFamily="34" charset="0"/>
              </a:rPr>
              <a:t> это вредно. Если и нужны новые комплексы, то только способные массово повысить точность орбит ярких объектов. Производство новых ЭОП-2 нецелесообразно, тем более, что старая производственная кооперация распалась, комплексы будет необходимо проектировать заново. Высокие риски при минимальном полезном выходе.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Модернизация ЭОП-1 – полезна. Ограниченное количество 65-см телескопов необходимо для обнаружения разрушений и отделения фрагментов. Производство 65-см телескопов – сохранилось. </a:t>
            </a:r>
          </a:p>
          <a:p>
            <a:pPr algn="just"/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688040"/>
          </a:xfrm>
        </p:spPr>
        <p:txBody>
          <a:bodyPr/>
          <a:lstStyle/>
          <a:p>
            <a:pPr algn="ctr"/>
            <a:r>
              <a:rPr lang="ru-RU" sz="3200" b="1" dirty="0">
                <a:latin typeface="Calibri" pitchFamily="34" charset="0"/>
              </a:rPr>
              <a:t>Выводы-2, часть 2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124744"/>
            <a:ext cx="8228880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 </a:t>
            </a:r>
            <a:r>
              <a:rPr lang="ru-RU" sz="2300" dirty="0">
                <a:latin typeface="Calibri" pitchFamily="34" charset="0"/>
              </a:rPr>
              <a:t>Вывозить ЭОП-1 и ЭОП-2 за рубеж нецелесообразно– попарно они обеспечивают необходимый поток измерений даже во время коротких летних ночей.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РКС – тупиковый путь.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Целесообразно установить второй ОЭК ОКМ – в Мексике, например, в обсерватории </a:t>
            </a:r>
            <a:r>
              <a:rPr lang="ru-RU" sz="2300" dirty="0" err="1">
                <a:latin typeface="Calibri" pitchFamily="34" charset="0"/>
              </a:rPr>
              <a:t>Ла</a:t>
            </a:r>
            <a:r>
              <a:rPr lang="ru-RU" sz="2300" dirty="0">
                <a:latin typeface="Calibri" pitchFamily="34" charset="0"/>
              </a:rPr>
              <a:t> Негра, где проводилась рекогносцировка. Тогда вместе с комплексом в Пико </a:t>
            </a:r>
            <a:r>
              <a:rPr lang="ru-RU" sz="2300" dirty="0" err="1">
                <a:latin typeface="Calibri" pitchFamily="34" charset="0"/>
              </a:rPr>
              <a:t>Дос</a:t>
            </a:r>
            <a:r>
              <a:rPr lang="ru-RU" sz="2300" dirty="0">
                <a:latin typeface="Calibri" pitchFamily="34" charset="0"/>
              </a:rPr>
              <a:t> </a:t>
            </a:r>
            <a:r>
              <a:rPr lang="ru-RU" sz="2300" dirty="0" err="1">
                <a:latin typeface="Calibri" pitchFamily="34" charset="0"/>
              </a:rPr>
              <a:t>Диас</a:t>
            </a:r>
            <a:r>
              <a:rPr lang="ru-RU" sz="2300" dirty="0">
                <a:latin typeface="Calibri" pitchFamily="34" charset="0"/>
              </a:rPr>
              <a:t> они обеспечат хорошее долготное перекрытие ГСО полными глубокими обзорами (их поле зрения в 6 раз больше, чем у ОЭК-65).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Необходимы средства для получения быстрой фотометрии. Может быть рекомендован заказ 2-х вторых полукомплектов для ОЭК ОКМ с фотометрией до 100 ГЦ.  Они могут быть установлены рядом с ОЭК ОКМ и быть также средством подхвата новых объектов. </a:t>
            </a:r>
          </a:p>
          <a:p>
            <a:endParaRPr lang="ru-RU" sz="23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760048"/>
          </a:xfrm>
        </p:spPr>
        <p:txBody>
          <a:bodyPr/>
          <a:lstStyle/>
          <a:p>
            <a:pPr algn="ctr"/>
            <a:r>
              <a:rPr lang="ru-RU" sz="3200" b="1" dirty="0">
                <a:latin typeface="Calibri" pitchFamily="34" charset="0"/>
              </a:rPr>
              <a:t>Выводы-2, часть 3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95536" y="1052736"/>
            <a:ext cx="8496944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Рекомендуется вывезти комплекты оборудования из </a:t>
            </a:r>
            <a:r>
              <a:rPr lang="ru-RU" sz="2300" dirty="0" err="1">
                <a:latin typeface="Calibri" pitchFamily="34" charset="0"/>
              </a:rPr>
              <a:t>Бюракана</a:t>
            </a:r>
            <a:r>
              <a:rPr lang="ru-RU" sz="2300" dirty="0">
                <a:latin typeface="Calibri" pitchFamily="34" charset="0"/>
              </a:rPr>
              <a:t> – для установки в Мондах (1,6-м АЗТ-33ВМ, созданный на средства АСПОС ОКП) и в Звенигороде (для испытаний 1-м телескопа комплекса Горизонт)</a:t>
            </a:r>
            <a:r>
              <a:rPr lang="en-US" sz="2300" dirty="0">
                <a:latin typeface="Calibri" pitchFamily="34" charset="0"/>
              </a:rPr>
              <a:t>/</a:t>
            </a:r>
            <a:r>
              <a:rPr lang="ru-RU" sz="2300" dirty="0" err="1">
                <a:latin typeface="Calibri" pitchFamily="34" charset="0"/>
              </a:rPr>
              <a:t>Терсколе</a:t>
            </a:r>
            <a:r>
              <a:rPr lang="ru-RU" sz="2300" dirty="0">
                <a:latin typeface="Calibri" pitchFamily="34" charset="0"/>
              </a:rPr>
              <a:t> (2-м Цейсс-2000). В этом случае могут быть получены важные данные по ненаблюдаемой малоразмерной фракции космического мусора.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Рекомендуется больше привлекать новые зарубежные обсерватории сети НСОИ АФН – это в разы дешевле собственных специализированных средств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Для повышения эффективности использования ОЭС-50 и ОЭС-65 целесообразно вернуть их в эксплуатацию в ИПМ им. М.В. Келдыша РАН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>
                <a:latin typeface="Calibri" pitchFamily="34" charset="0"/>
              </a:rPr>
              <a:t> Крайне необходима разработка новых комплексов обнаружения объектов на СВО и ВЭО. Проработки в этом направлении уже имеются.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95536" y="332656"/>
            <a:ext cx="843528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100" b="1" strike="noStrike" dirty="0">
                <a:solidFill>
                  <a:srgbClr val="000000"/>
                </a:solidFill>
                <a:latin typeface="Calibri"/>
                <a:ea typeface="DejaVu Sans"/>
              </a:rPr>
              <a:t>Информационное наполнение сегмента АСПОС ОКП в ИПМ им. М.В. Келдыша РАН в 2015 г.</a:t>
            </a:r>
            <a:endParaRPr sz="3100" b="1" dirty="0"/>
          </a:p>
        </p:txBody>
      </p:sp>
      <p:sp>
        <p:nvSpPr>
          <p:cNvPr id="150" name="CustomShape 2"/>
          <p:cNvSpPr/>
          <p:nvPr/>
        </p:nvSpPr>
        <p:spPr>
          <a:xfrm>
            <a:off x="251520" y="1556792"/>
            <a:ext cx="8712360" cy="496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За год в ЦСИТО РАН от </a:t>
            </a:r>
            <a:r>
              <a:rPr lang="ru-RU" sz="2600" u="sng" strike="noStrike" dirty="0">
                <a:solidFill>
                  <a:srgbClr val="000000"/>
                </a:solidFill>
                <a:latin typeface="Calibri"/>
                <a:ea typeface="DejaVu Sans"/>
              </a:rPr>
              <a:t>74 телескопов</a:t>
            </a: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было собрано </a:t>
            </a:r>
            <a:r>
              <a:rPr lang="ru-RU" sz="2600" u="sng" strike="noStrike" dirty="0">
                <a:solidFill>
                  <a:srgbClr val="000000"/>
                </a:solidFill>
                <a:latin typeface="Calibri"/>
                <a:ea typeface="DejaVu Sans"/>
              </a:rPr>
              <a:t>15,4 миллиона измерений</a:t>
            </a: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в 2,1 миллионах проводок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trike="noStrike" dirty="0">
                <a:solidFill>
                  <a:srgbClr val="000000"/>
                </a:solidFill>
                <a:latin typeface="Calibri"/>
                <a:ea typeface="DejaVu Sans"/>
              </a:rPr>
              <a:t>35 телескопов</a:t>
            </a: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сети НСОИ АФН (из них 8 привлекалось для АСПОС ОКП, 18 по договору с ПАО «МАК «Вымпел» и 4 в составе сети ПАО «МАК «Вымпел»)</a:t>
            </a:r>
            <a:endParaRPr sz="26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trike="noStrike" dirty="0">
                <a:solidFill>
                  <a:srgbClr val="000000"/>
                </a:solidFill>
                <a:latin typeface="Calibri"/>
                <a:ea typeface="DejaVu Sans"/>
              </a:rPr>
              <a:t>22 телескопа</a:t>
            </a: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Роскосмоса</a:t>
            </a: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(4 ЭОП-1, 2 ЭОП-2, 2 ОЭС, РКС + Цейсс-600 в Архызе)</a:t>
            </a:r>
            <a:endParaRPr sz="26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600" b="1" strike="noStrike" dirty="0">
                <a:solidFill>
                  <a:srgbClr val="000000"/>
                </a:solidFill>
                <a:latin typeface="Calibri"/>
                <a:ea typeface="DejaVu Sans"/>
              </a:rPr>
              <a:t>16 телескопов</a:t>
            </a:r>
            <a:r>
              <a:rPr lang="ru-RU" sz="2600" strike="noStrike" dirty="0">
                <a:solidFill>
                  <a:srgbClr val="000000"/>
                </a:solidFill>
                <a:latin typeface="Calibri"/>
                <a:ea typeface="DejaVu Sans"/>
              </a:rPr>
              <a:t> кооперации ПАО «МАК «Вымпел» (4 ПАО, 8 АНЦ, 4 РАН), используемых для задач оценки космической обстановки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Измерения позволили поддерживать орбиты для 4100 высокоорбитальных КО (1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800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ГСО и 2300 ВЭО)</a:t>
            </a:r>
            <a:endParaRPr lang="ru-RU" sz="2500" u="sng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endParaRPr sz="25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/>
          <p:cNvPicPr/>
          <p:nvPr/>
        </p:nvPicPr>
        <p:blipFill>
          <a:blip r:embed="rId2" cstate="print"/>
          <a:stretch/>
        </p:blipFill>
        <p:spPr>
          <a:xfrm>
            <a:off x="571680" y="1000080"/>
            <a:ext cx="8111520" cy="494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95536" y="188640"/>
            <a:ext cx="8507288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dirty="0"/>
          </a:p>
          <a:p>
            <a:pPr algn="ctr"/>
            <a:r>
              <a:rPr lang="ru-RU" sz="2900" b="1" strike="noStrike" dirty="0">
                <a:solidFill>
                  <a:srgbClr val="000000"/>
                </a:solidFill>
                <a:latin typeface="Calibri"/>
              </a:rPr>
              <a:t>Расположение телескопов, измерения которых собирались ЦСИТО РАН и анализировались в сегменте АСПОС ОКП в ИПМ им. М.В. Келдыша </a:t>
            </a:r>
            <a:endParaRPr sz="2900" b="1" dirty="0"/>
          </a:p>
          <a:p>
            <a:pPr>
              <a:lnSpc>
                <a:spcPct val="100000"/>
              </a:lnSpc>
            </a:pPr>
            <a:endParaRPr sz="2900" b="1" dirty="0"/>
          </a:p>
        </p:txBody>
      </p:sp>
      <p:pic>
        <p:nvPicPr>
          <p:cNvPr id="153" name="Picture 2"/>
          <p:cNvPicPr/>
          <p:nvPr/>
        </p:nvPicPr>
        <p:blipFill>
          <a:blip r:embed="rId2" cstate="print"/>
          <a:stretch/>
        </p:blipFill>
        <p:spPr>
          <a:xfrm>
            <a:off x="323528" y="1628800"/>
            <a:ext cx="8474400" cy="512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000000"/>
                </a:solidFill>
                <a:latin typeface="Calibri"/>
                <a:ea typeface="DejaVu Sans"/>
              </a:rPr>
              <a:t>Соотношение производительности различных сегментов телескопов</a:t>
            </a:r>
            <a:endParaRPr b="1" dirty="0"/>
          </a:p>
        </p:txBody>
      </p:sp>
      <p:pic>
        <p:nvPicPr>
          <p:cNvPr id="155" name="Picture 2"/>
          <p:cNvPicPr/>
          <p:nvPr/>
        </p:nvPicPr>
        <p:blipFill>
          <a:blip r:embed="rId2" cstate="print"/>
          <a:srcRect r="13794" b="18349"/>
          <a:stretch/>
        </p:blipFill>
        <p:spPr>
          <a:xfrm>
            <a:off x="288000" y="1512000"/>
            <a:ext cx="8783640" cy="4858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832056"/>
          </a:xfrm>
        </p:spPr>
        <p:txBody>
          <a:bodyPr/>
          <a:lstStyle/>
          <a:p>
            <a:pPr algn="ctr"/>
            <a:r>
              <a:rPr lang="ru-RU" sz="3200" b="1" dirty="0">
                <a:latin typeface="Calibri" pitchFamily="34" charset="0"/>
              </a:rPr>
              <a:t>Новости развития сети НСОИ АФН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908720"/>
            <a:ext cx="8228880" cy="56886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Новые обсерватории 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Мульта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(Алтай) 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Сайдинг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Спринг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(Австралия)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Подписано соглашение с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Циммервальдом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(Швейцария), идут регулярные обзорные наблюдения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Создана подсистема из 7-ми телескопов для расширенных обзоров ГСО — в интересах АСПОС ОКП — 18 — 19,2 см телескопы с полем зрения 7х7 градусов позволяют получать в несколько раз более длинные проводки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Формируется подсистема для высокоточных измерений сближающихся объектов по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целеуказаниям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Подписано соглашение с университетом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Нуэво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Леоне, Мексика, построен павильон, на июль запланирована экспедиция ставить телескоп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Подготовлен комплект аппаратуры (2х18 см телескоп с полем зрения 14х7 градусов) для вывоза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Макон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в Аргентину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Начато сотрудничество с двумя обсерваториями Казахстана. Проводятся пробные наблюдения на 1-м телескопе на Тянь-Шане, устанавливается 50-см телескоп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Ассы-Тургени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Достигнута договоренность об установке телескопов в Китае, Шри-Ланке, Испании (2 обсерватории), Бразилии, Мексике (2 обсерватории). Ведутся переговоры с Новой Зеландией.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26440"/>
            <a:ext cx="8228880" cy="123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2800" b="1" strike="noStrike" dirty="0">
                <a:latin typeface="Calibri"/>
              </a:rPr>
              <a:t>Перекрытие геостационарной орбиты наблюдениями в период с июля 2015 по март 2016 г. </a:t>
            </a:r>
            <a:endParaRPr b="1" dirty="0"/>
          </a:p>
        </p:txBody>
      </p:sp>
      <p:pic>
        <p:nvPicPr>
          <p:cNvPr id="159" name="Picture 4"/>
          <p:cNvPicPr/>
          <p:nvPr/>
        </p:nvPicPr>
        <p:blipFill>
          <a:blip r:embed="rId2" cstate="print"/>
          <a:stretch/>
        </p:blipFill>
        <p:spPr>
          <a:xfrm>
            <a:off x="47520" y="1519920"/>
            <a:ext cx="9061200" cy="467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1" strike="noStrike" dirty="0">
                <a:latin typeface="Calibri" pitchFamily="34" charset="0"/>
              </a:rPr>
              <a:t>Статистика обнаружений новых КО в 2010 — 2015 гг</a:t>
            </a:r>
            <a:r>
              <a:rPr lang="ru-RU" strike="noStrike" dirty="0">
                <a:latin typeface="Calibri"/>
              </a:rPr>
              <a:t>. </a:t>
            </a:r>
            <a:endParaRPr dirty="0"/>
          </a:p>
        </p:txBody>
      </p:sp>
      <p:pic>
        <p:nvPicPr>
          <p:cNvPr id="4" name="Picture 2" descr="новые"/>
          <p:cNvPicPr>
            <a:picLocks noChangeAspect="1" noChangeArrowheads="1"/>
          </p:cNvPicPr>
          <p:nvPr/>
        </p:nvPicPr>
        <p:blipFill>
          <a:blip r:embed="rId2" cstate="print"/>
          <a:srcRect t="8939"/>
          <a:stretch>
            <a:fillRect/>
          </a:stretch>
        </p:blipFill>
        <p:spPr bwMode="auto">
          <a:xfrm>
            <a:off x="179512" y="1340768"/>
            <a:ext cx="8840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1" strike="noStrike" dirty="0">
                <a:latin typeface="Calibri"/>
              </a:rPr>
              <a:t>Распределение 1742 объектов без TLE по году последнего наблюдения</a:t>
            </a:r>
            <a:endParaRPr sz="3200" b="1" dirty="0"/>
          </a:p>
        </p:txBody>
      </p:sp>
      <p:pic>
        <p:nvPicPr>
          <p:cNvPr id="4" name="Picture 2" descr="важные"/>
          <p:cNvPicPr>
            <a:picLocks noChangeAspect="1" noChangeArrowheads="1"/>
          </p:cNvPicPr>
          <p:nvPr/>
        </p:nvPicPr>
        <p:blipFill>
          <a:blip r:embed="rId2" cstate="print"/>
          <a:srcRect t="13741"/>
          <a:stretch>
            <a:fillRect/>
          </a:stretch>
        </p:blipFill>
        <p:spPr bwMode="auto">
          <a:xfrm>
            <a:off x="179388" y="1628775"/>
            <a:ext cx="88661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1250</Words>
  <Application>Microsoft Office PowerPoint</Application>
  <PresentationFormat>Экран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Новости развития сети НСОИ АФН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Выводы-2, часть 1</vt:lpstr>
      <vt:lpstr>Выводы-2, часть 2</vt:lpstr>
      <vt:lpstr>Выводы-2, часть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 Анатольевич Воропаев</cp:lastModifiedBy>
  <cp:revision>43</cp:revision>
  <dcterms:modified xsi:type="dcterms:W3CDTF">2016-05-26T10:00:48Z</dcterms:modified>
</cp:coreProperties>
</file>