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3" r:id="rId6"/>
    <p:sldId id="262" r:id="rId7"/>
    <p:sldId id="257" r:id="rId8"/>
    <p:sldId id="264" r:id="rId9"/>
    <p:sldId id="265" r:id="rId10"/>
    <p:sldId id="267" r:id="rId11"/>
    <p:sldId id="261" r:id="rId12"/>
    <p:sldId id="268" r:id="rId13"/>
    <p:sldId id="269" r:id="rId14"/>
    <p:sldId id="270" r:id="rId15"/>
    <p:sldId id="271" r:id="rId16"/>
    <p:sldId id="272" r:id="rId17"/>
    <p:sldId id="266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35892-998B-4236-9714-FA0F81702A44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6B70B-FC36-4F86-B84D-8B0D695F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B70B-FC36-4F86-B84D-8B0D695F235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B70B-FC36-4F86-B84D-8B0D695F235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D47E-348A-4568-A88D-B0C3DB4E3FC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F589-4FB8-45EF-81CC-A879132ED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omer.ru/" TargetMode="External"/><Relationship Id="rId2" Type="http://schemas.openxmlformats.org/officeDocument/2006/relationships/hyperlink" Target="mailto:im62@mail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187674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Increasing of new GEO/HEO space debris discovery rate with ISON optical network</a:t>
            </a:r>
            <a:endParaRPr lang="ru-RU" sz="4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7632848" cy="1849760"/>
          </a:xfrm>
        </p:spPr>
        <p:txBody>
          <a:bodyPr>
            <a:normAutofit fontScale="85000" lnSpcReduction="20000"/>
          </a:bodyPr>
          <a:lstStyle/>
          <a:p>
            <a:r>
              <a:rPr lang="en-US" sz="4100" b="1" dirty="0" smtClean="0">
                <a:solidFill>
                  <a:schemeClr val="tx1"/>
                </a:solidFill>
              </a:rPr>
              <a:t>Igor Molotov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Keldysh</a:t>
            </a:r>
            <a:r>
              <a:rPr lang="en-US" dirty="0" smtClean="0">
                <a:solidFill>
                  <a:schemeClr val="tx1"/>
                </a:solidFill>
              </a:rPr>
              <a:t> Institute of Applied Mathematics RAS,</a:t>
            </a:r>
          </a:p>
          <a:p>
            <a:r>
              <a:rPr lang="en-US" dirty="0">
                <a:solidFill>
                  <a:schemeClr val="tx1"/>
                </a:solidFill>
              </a:rPr>
              <a:t>Small innovation enterprise «KIAM Ballistics-Service</a:t>
            </a:r>
            <a:r>
              <a:rPr lang="en-US" dirty="0" smtClean="0">
                <a:solidFill>
                  <a:schemeClr val="tx1"/>
                </a:solidFill>
              </a:rPr>
              <a:t>»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hlinkClick r:id="rId2"/>
              </a:rPr>
              <a:t>im62@mail.ru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hlinkClick r:id="rId3"/>
              </a:rPr>
              <a:t>www.astronomer.ru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4" cstate="print"/>
          <a:srcRect l="11578" t="16754" r="10001" b="25131"/>
          <a:stretch>
            <a:fillRect/>
          </a:stretch>
        </p:blipFill>
        <p:spPr bwMode="auto">
          <a:xfrm>
            <a:off x="7786688" y="0"/>
            <a:ext cx="13573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pm-lab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475656" cy="107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Игорь\Рабочий стол\скачанные файл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3" y="5612724"/>
            <a:ext cx="6768752" cy="1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Subsystem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extended GEO surveys was enlarged with 5 new telescopes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1628800"/>
            <a:ext cx="8661648" cy="23762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4x19.2-cm telescopes systems (</a:t>
            </a:r>
            <a:r>
              <a:rPr lang="ru-RU" sz="2800" dirty="0"/>
              <a:t>9°х14</a:t>
            </a:r>
            <a:r>
              <a:rPr lang="ru-RU" sz="2800" dirty="0" smtClean="0"/>
              <a:t>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Kislovodsk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Blagoveschensk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2x19.2-cm telescopes system (</a:t>
            </a:r>
            <a:r>
              <a:rPr lang="ru-RU" sz="2800" dirty="0"/>
              <a:t>9°х7°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in Nauchniy-3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30-cm telescope </a:t>
            </a:r>
            <a:r>
              <a:rPr lang="en-US" sz="2800" dirty="0" err="1" smtClean="0"/>
              <a:t>GenonMax</a:t>
            </a:r>
            <a:r>
              <a:rPr lang="en-US" sz="2800" dirty="0" smtClean="0"/>
              <a:t> (4.7</a:t>
            </a:r>
            <a:r>
              <a:rPr lang="ru-RU" sz="2800" dirty="0" smtClean="0"/>
              <a:t>°</a:t>
            </a:r>
            <a:r>
              <a:rPr lang="en-US" sz="2800" dirty="0" smtClean="0"/>
              <a:t>x4.7</a:t>
            </a:r>
            <a:r>
              <a:rPr lang="ru-RU" sz="2800" dirty="0" smtClean="0"/>
              <a:t>°</a:t>
            </a:r>
            <a:r>
              <a:rPr lang="en-US" sz="2800" dirty="0" smtClean="0"/>
              <a:t>) in Nauchniy-3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 smtClean="0"/>
              <a:t>+ old five 19.2-cm and one 18-cm telescopes (7</a:t>
            </a:r>
            <a:r>
              <a:rPr lang="ru-RU" sz="2800" dirty="0" smtClean="0"/>
              <a:t>°х7°</a:t>
            </a:r>
            <a:r>
              <a:rPr lang="en-US" sz="2800" dirty="0"/>
              <a:t>)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image008"/>
          <p:cNvPicPr>
            <a:picLocks noChangeAspect="1" noChangeArrowheads="1"/>
          </p:cNvPicPr>
          <p:nvPr/>
        </p:nvPicPr>
        <p:blipFill>
          <a:blip r:embed="rId2" cstate="print"/>
          <a:srcRect t="11150"/>
          <a:stretch>
            <a:fillRect/>
          </a:stretch>
        </p:blipFill>
        <p:spPr bwMode="auto">
          <a:xfrm>
            <a:off x="3563888" y="4437112"/>
            <a:ext cx="2934146" cy="195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Новая папка (2)\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Игорь\Рабочий стол\003.jpg"/>
          <p:cNvPicPr>
            <a:picLocks noChangeAspect="1" noChangeArrowheads="1"/>
          </p:cNvPicPr>
          <p:nvPr/>
        </p:nvPicPr>
        <p:blipFill>
          <a:blip r:embed="rId4" cstate="print"/>
          <a:srcRect l="36150" t="32287" r="29651" b="39498"/>
          <a:stretch>
            <a:fillRect/>
          </a:stretch>
        </p:blipFill>
        <p:spPr bwMode="auto">
          <a:xfrm>
            <a:off x="6732240" y="4221088"/>
            <a:ext cx="21602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график измерений 2003-2015 анг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262938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3" cstate="print"/>
          <a:srcRect l="11578" t="16754" r="10001" b="25131"/>
          <a:stretch>
            <a:fillRect/>
          </a:stretch>
        </p:blipFill>
        <p:spPr bwMode="auto">
          <a:xfrm>
            <a:off x="0" y="6072188"/>
            <a:ext cx="10541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71438" y="357188"/>
            <a:ext cx="8929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 b="1">
                <a:solidFill>
                  <a:schemeClr val="tx2"/>
                </a:solidFill>
                <a:latin typeface="Calibri" pitchFamily="34" charset="0"/>
              </a:rPr>
              <a:t>GEO coverage by ISON in July 2015-March 2016</a:t>
            </a:r>
            <a:endParaRPr lang="ru-RU" sz="3500"/>
          </a:p>
        </p:txBody>
      </p:sp>
      <p:pic>
        <p:nvPicPr>
          <p:cNvPr id="3" name="Picture 4" descr="C:\Users\Игорь\Desktop\Англия\obz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484313"/>
            <a:ext cx="906145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and quantity of ISON observed objects in 2015 quarterly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61975" y="5803900"/>
            <a:ext cx="8229600" cy="8651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Green – GEO, blue – HEO, yellow – LEO</a:t>
            </a:r>
          </a:p>
        </p:txBody>
      </p:sp>
      <p:pic>
        <p:nvPicPr>
          <p:cNvPr id="4" name="Picture 2" descr="по типам"/>
          <p:cNvPicPr>
            <a:picLocks noChangeAspect="1" noChangeArrowheads="1"/>
          </p:cNvPicPr>
          <p:nvPr/>
        </p:nvPicPr>
        <p:blipFill>
          <a:blip r:embed="rId2" cstate="print"/>
          <a:srcRect t="10948" b="6891"/>
          <a:stretch>
            <a:fillRect/>
          </a:stretch>
        </p:blipFill>
        <p:spPr bwMode="auto">
          <a:xfrm>
            <a:off x="468313" y="1555750"/>
            <a:ext cx="83232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332656"/>
            <a:ext cx="8362950" cy="9937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Observed high orbit objects quarterly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1412875"/>
          <a:ext cx="7704135" cy="489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827"/>
                <a:gridCol w="1540827"/>
                <a:gridCol w="1540827"/>
                <a:gridCol w="1540827"/>
                <a:gridCol w="1540827"/>
              </a:tblGrid>
              <a:tr h="94487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Quarter</a:t>
                      </a:r>
                      <a:endParaRPr lang="ru-RU" sz="2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GEO bright</a:t>
                      </a:r>
                      <a:endParaRPr lang="ru-RU" sz="2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GEO faint</a:t>
                      </a:r>
                      <a:endParaRPr lang="ru-RU" sz="2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HEO bright</a:t>
                      </a:r>
                      <a:endParaRPr lang="ru-RU" sz="2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HEO faint</a:t>
                      </a:r>
                      <a:endParaRPr lang="ru-RU" sz="2800" dirty="0"/>
                    </a:p>
                  </a:txBody>
                  <a:tcPr marL="91431" marR="91431" marT="45719" marB="45719"/>
                </a:tc>
              </a:tr>
              <a:tr h="65823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 – 2016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1380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410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1430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370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</a:tr>
              <a:tr h="65823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 –</a:t>
                      </a:r>
                      <a:r>
                        <a:rPr lang="en-US" sz="2800" b="1" baseline="0" dirty="0" smtClean="0"/>
                        <a:t> 2015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1340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380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1520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510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</a:tr>
              <a:tr h="65823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 – 2015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1310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270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1390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440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</a:tr>
              <a:tr h="65823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 –</a:t>
                      </a:r>
                      <a:r>
                        <a:rPr lang="en-US" sz="2800" b="1" baseline="0" dirty="0" smtClean="0"/>
                        <a:t> 2015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1320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220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1230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360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</a:tr>
              <a:tr h="65823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 – 2015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1300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240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1470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370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</a:tr>
              <a:tr h="65823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 – 2014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1280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260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1100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340</a:t>
                      </a:r>
                      <a:endParaRPr lang="ru-RU" sz="2800" b="1" dirty="0"/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937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Annual new objects discovery statistic</a:t>
            </a:r>
            <a:endParaRPr kumimoji="0" 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новые"/>
          <p:cNvPicPr>
            <a:picLocks noChangeAspect="1" noChangeArrowheads="1"/>
          </p:cNvPicPr>
          <p:nvPr/>
        </p:nvPicPr>
        <p:blipFill>
          <a:blip r:embed="rId2" cstate="print"/>
          <a:srcRect t="8939"/>
          <a:stretch>
            <a:fillRect/>
          </a:stretch>
        </p:blipFill>
        <p:spPr bwMode="auto">
          <a:xfrm>
            <a:off x="196850" y="1341438"/>
            <a:ext cx="8840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Distribution of 1742 non-TLE objects on year of last measurements </a:t>
            </a:r>
            <a:endParaRPr kumimoji="0" 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важные"/>
          <p:cNvPicPr>
            <a:picLocks noChangeAspect="1" noChangeArrowheads="1"/>
          </p:cNvPicPr>
          <p:nvPr/>
        </p:nvPicPr>
        <p:blipFill>
          <a:blip r:embed="rId2" cstate="print"/>
          <a:srcRect t="13741"/>
          <a:stretch>
            <a:fillRect/>
          </a:stretch>
        </p:blipFill>
        <p:spPr bwMode="auto">
          <a:xfrm>
            <a:off x="179388" y="1628775"/>
            <a:ext cx="88661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88640"/>
            <a:ext cx="8121569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Display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KIAM RAS space debris database on 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.06.2016 12:13:19 UTC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40" t="6533" r="13830"/>
          <a:stretch>
            <a:fillRect/>
          </a:stretch>
        </p:blipFill>
        <p:spPr bwMode="auto">
          <a:xfrm>
            <a:off x="620742" y="1158048"/>
            <a:ext cx="8055714" cy="55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00434" y="6272768"/>
            <a:ext cx="659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27/32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Inclination - Period distribution of GEO space debris objects in KIAM database</a:t>
            </a:r>
            <a:endParaRPr kumimoji="0" 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горь\Desktop\Англия\GEO(i-T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8950"/>
            <a:ext cx="9161463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Eccentricity – A/m distribution of GEO space debris objects in KIAM database </a:t>
            </a:r>
            <a:endParaRPr kumimoji="0" 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горь\Desktop\Англия\GEO(e-Am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90725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57188" y="1143000"/>
            <a:ext cx="8501062" cy="531033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ISON is an open international project developed to be an independent source of data about </a:t>
            </a:r>
            <a:r>
              <a:rPr lang="en-US" sz="2400" dirty="0" smtClean="0">
                <a:latin typeface="Calibri" pitchFamily="34" charset="0"/>
              </a:rPr>
              <a:t>space </a:t>
            </a:r>
            <a:r>
              <a:rPr lang="en-US" sz="2400" dirty="0">
                <a:latin typeface="Calibri" pitchFamily="34" charset="0"/>
              </a:rPr>
              <a:t>objects for scientific analysis and SSA</a:t>
            </a:r>
            <a:endParaRPr kumimoji="0" lang="ru-RU" altLang="ru-RU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Additional scientific </a:t>
            </a:r>
            <a:r>
              <a:rPr lang="en-US" sz="2400" dirty="0" smtClean="0">
                <a:latin typeface="Calibri" pitchFamily="34" charset="0"/>
              </a:rPr>
              <a:t>goals</a:t>
            </a:r>
            <a:r>
              <a:rPr kumimoji="0" lang="en-US" alt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space debris, asteroids, Gamma-Ray Bursts </a:t>
            </a:r>
            <a:r>
              <a:rPr kumimoji="0" lang="en-US" alt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afterglow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ru-RU" sz="2300" dirty="0" smtClean="0">
                <a:cs typeface="Times New Roman" pitchFamily="18" charset="0"/>
              </a:rPr>
              <a:t>Main area of monitoring: GEO and HEO</a:t>
            </a:r>
            <a:endParaRPr kumimoji="0" lang="en-US" altLang="ru-RU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ISON cooperates with 39 observation facilities of various affiliation with 94 telescopes in 17 countries. Additionally operation of 11 telescopes is in preparation (negotiations are carried out with observatories of 7 countries)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ru-RU" sz="2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Keldysh</a:t>
            </a:r>
            <a:r>
              <a:rPr kumimoji="0" lang="en-US" alt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Institute of Applied Mathematics of the Russian Academy of Sciences (KIAM) coordinates the ISON project,  </a:t>
            </a:r>
            <a:r>
              <a:rPr kumimoji="0" lang="en-US" alt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maintains space objects database and provides conjunction analysis for Russian satellites at high orbits</a:t>
            </a:r>
            <a:endParaRPr kumimoji="0" lang="ru-RU" altLang="ru-RU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chemeClr val="tx2"/>
                </a:solidFill>
              </a:rPr>
              <a:t>International Scientific Optical Network (ISON)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850" y="274638"/>
            <a:ext cx="85693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Eccentricity – Inclination distribution of HEO space debris objects in KIAM database </a:t>
            </a:r>
            <a:endParaRPr kumimoji="0" 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Игорь\Desktop\Англия\HEO(e-i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73238"/>
            <a:ext cx="904081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Eccentricity – A/m distribution of HEO space debris objects in KIAM database </a:t>
            </a:r>
            <a:endParaRPr kumimoji="0" 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горь\Desktop\Англия\HEO(e-Am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19263"/>
            <a:ext cx="90805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>First ISON observations of close approach in Western Hemisphere:  </a:t>
            </a:r>
            <a:r>
              <a:rPr lang="en-US" sz="3500" b="1" u="sng" dirty="0" smtClean="0"/>
              <a:t>Star One C1 + Les 6</a:t>
            </a:r>
            <a:endParaRPr lang="ru-RU" sz="35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5184576" cy="1872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700" dirty="0" smtClean="0"/>
              <a:t>     May 31 – June 8, 2016 with participation of 3 telescopes in two university observatories – Tarija (Bolivia) and </a:t>
            </a:r>
            <a:r>
              <a:rPr lang="en-US" sz="2700" dirty="0" err="1" smtClean="0"/>
              <a:t>Cosala</a:t>
            </a:r>
            <a:r>
              <a:rPr lang="en-US" sz="2700" dirty="0" smtClean="0"/>
              <a:t> (Mexico)</a:t>
            </a:r>
            <a:endParaRPr lang="ru-RU" sz="2700" dirty="0"/>
          </a:p>
        </p:txBody>
      </p:sp>
      <p:pic>
        <p:nvPicPr>
          <p:cNvPr id="4098" name="Picture 2" descr="C:\Documents and Settings\Игорь\Рабочий стол\image028.jpg"/>
          <p:cNvPicPr>
            <a:picLocks noChangeAspect="1" noChangeArrowheads="1"/>
          </p:cNvPicPr>
          <p:nvPr/>
        </p:nvPicPr>
        <p:blipFill>
          <a:blip r:embed="rId2" cstate="print"/>
          <a:srcRect t="2079" b="2225"/>
          <a:stretch>
            <a:fillRect/>
          </a:stretch>
        </p:blipFill>
        <p:spPr bwMode="auto">
          <a:xfrm>
            <a:off x="179512" y="3645024"/>
            <a:ext cx="2160240" cy="3096344"/>
          </a:xfrm>
          <a:prstGeom prst="rect">
            <a:avLst/>
          </a:prstGeom>
          <a:noFill/>
        </p:spPr>
      </p:pic>
      <p:pic>
        <p:nvPicPr>
          <p:cNvPr id="4099" name="Picture 3" descr="C:\Documents and Settings\Игорь\Рабочий стол\image018.jpg"/>
          <p:cNvPicPr>
            <a:picLocks noChangeAspect="1" noChangeArrowheads="1"/>
          </p:cNvPicPr>
          <p:nvPr/>
        </p:nvPicPr>
        <p:blipFill>
          <a:blip r:embed="rId3" cstate="print"/>
          <a:srcRect l="20367" b="11619"/>
          <a:stretch>
            <a:fillRect/>
          </a:stretch>
        </p:blipFill>
        <p:spPr bwMode="auto">
          <a:xfrm>
            <a:off x="2483768" y="5229200"/>
            <a:ext cx="2137920" cy="1584176"/>
          </a:xfrm>
          <a:prstGeom prst="rect">
            <a:avLst/>
          </a:prstGeom>
          <a:noFill/>
        </p:spPr>
      </p:pic>
      <p:pic>
        <p:nvPicPr>
          <p:cNvPr id="4101" name="Picture 5" descr="C:\Documents and Settings\Игорь\Рабочий стол\image002 (2)4.jpg"/>
          <p:cNvPicPr>
            <a:picLocks noChangeAspect="1" noChangeArrowheads="1"/>
          </p:cNvPicPr>
          <p:nvPr/>
        </p:nvPicPr>
        <p:blipFill>
          <a:blip r:embed="rId4" cstate="print"/>
          <a:srcRect t="15777" b="17632"/>
          <a:stretch>
            <a:fillRect/>
          </a:stretch>
        </p:blipFill>
        <p:spPr bwMode="auto">
          <a:xfrm>
            <a:off x="4788024" y="5013176"/>
            <a:ext cx="4236135" cy="1800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19572"/>
            <a:ext cx="2184277" cy="163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C:\Documents and Settings\Игорь\Рабочий стол\32293-1.0001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484784"/>
            <a:ext cx="3490807" cy="349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obtained measurements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1"/>
            <a:ext cx="8928992" cy="1584176"/>
          </a:xfrm>
        </p:spPr>
        <p:txBody>
          <a:bodyPr>
            <a:normAutofit fontScale="92500"/>
          </a:bodyPr>
          <a:lstStyle/>
          <a:p>
            <a:r>
              <a:rPr lang="en-US" sz="2500" dirty="0" smtClean="0"/>
              <a:t>mean square deviation for passive faint Les 6 objects along/cross is 1.53”/2.08” (see projection of covariance matrix errors)</a:t>
            </a:r>
          </a:p>
          <a:p>
            <a:r>
              <a:rPr lang="en-US" sz="2500" dirty="0" smtClean="0"/>
              <a:t>mean square deviation for active bright Star One C1 object along/cross is </a:t>
            </a:r>
            <a:r>
              <a:rPr lang="ru-RU" sz="2500" dirty="0" smtClean="0"/>
              <a:t>0.91</a:t>
            </a:r>
            <a:r>
              <a:rPr lang="en-US" sz="2500" dirty="0" smtClean="0"/>
              <a:t>”</a:t>
            </a:r>
            <a:r>
              <a:rPr lang="ru-RU" sz="2500" dirty="0" smtClean="0"/>
              <a:t>/ 0.31</a:t>
            </a:r>
            <a:r>
              <a:rPr lang="en-US" sz="2500" dirty="0" smtClean="0"/>
              <a:t>” (see projection of covariance matrix errors)</a:t>
            </a:r>
            <a:endParaRPr lang="ru-RU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342551" cy="243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400696" cy="24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1" y="4967752"/>
            <a:ext cx="1944218" cy="184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97152"/>
            <a:ext cx="2088232" cy="196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949713"/>
            <a:ext cx="2016223" cy="18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941168"/>
            <a:ext cx="1872208" cy="18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3" y="188641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836712"/>
            <a:ext cx="8712968" cy="57606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new telescopes were putted in operation for observations during 2015-2016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objects discovery statistics  have been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impoved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- 339 new objects were discovered in 2015 (175 – in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2014).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71 telescopes of 34 observation facilities is producing 15.4 million measurements on space debris in 2015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knowledge on HEO-objects have been </a:t>
            </a:r>
            <a:r>
              <a:rPr lang="en-US" sz="2500" dirty="0" smtClean="0"/>
              <a:t>significantly upgraded.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Currently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KIAM database contains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orbital information on </a:t>
            </a:r>
            <a:r>
              <a:rPr lang="ru-RU" sz="2500" dirty="0"/>
              <a:t>2635 </a:t>
            </a:r>
            <a:r>
              <a:rPr lang="en-US" sz="2500" dirty="0" smtClean="0"/>
              <a:t>HEO, </a:t>
            </a:r>
            <a:r>
              <a:rPr lang="ru-RU" sz="2500" dirty="0" smtClean="0"/>
              <a:t>2094</a:t>
            </a:r>
            <a:r>
              <a:rPr lang="ru-RU" sz="2500" dirty="0"/>
              <a:t>  </a:t>
            </a:r>
            <a:r>
              <a:rPr lang="en-US" sz="2500" dirty="0" smtClean="0"/>
              <a:t>GEO and </a:t>
            </a:r>
            <a:r>
              <a:rPr lang="ru-RU" sz="2500" dirty="0"/>
              <a:t>338 </a:t>
            </a:r>
            <a:r>
              <a:rPr lang="en-US" sz="2500" dirty="0" smtClean="0"/>
              <a:t>MEO objects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/>
              <a:t>First ISON observation of close approach in Western Hemisphere have been arranged. Currently there are 4 telescopes in two observatories in Tarija (Bolivia) and </a:t>
            </a:r>
            <a:r>
              <a:rPr lang="en-US" sz="2500" dirty="0" err="1" smtClean="0"/>
              <a:t>Cosala</a:t>
            </a:r>
            <a:r>
              <a:rPr lang="en-US" sz="2500" dirty="0" smtClean="0"/>
              <a:t> (Mexico). Third observatories is arranging now in Nuevo Leon (Mexico)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500">
                <a:solidFill>
                  <a:schemeClr val="tx2"/>
                </a:solidFill>
                <a:latin typeface="Calibri" pitchFamily="34" charset="0"/>
              </a:rPr>
              <a:t>ISON Research Goals in Space Debris Area</a:t>
            </a:r>
            <a:endParaRPr lang="ru-RU" sz="35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75" y="1071563"/>
            <a:ext cx="87836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Estimation of real population of space debris at high geocentric orbits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Determination of physical properties of discovered space debris objects</a:t>
            </a:r>
            <a:endParaRPr lang="ru-RU" sz="28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Determination of probable sources of newly discovering space debris fragments</a:t>
            </a:r>
            <a:endParaRPr lang="ru-RU" sz="28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Verification of existing evolution models of space debris distribution</a:t>
            </a:r>
            <a:endParaRPr lang="ru-RU" sz="28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High orbit space debris risk assessment</a:t>
            </a:r>
            <a:endParaRPr lang="ru-RU" sz="28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Improvement of technologies of studying of space debris population using optical instruments</a:t>
            </a:r>
            <a:endParaRPr lang="ru-RU" sz="28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Improvement of motion models for space debris objects with complex physical properties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4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8" t="16754" r="10001" b="25131"/>
          <a:stretch>
            <a:fillRect/>
          </a:stretch>
        </p:blipFill>
        <p:spPr bwMode="auto">
          <a:xfrm>
            <a:off x="7956376" y="5972898"/>
            <a:ext cx="1187624" cy="88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214313" y="908050"/>
            <a:ext cx="86788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7 </a:t>
            </a:r>
            <a:r>
              <a:rPr lang="en-US" sz="2800" b="1" dirty="0">
                <a:latin typeface="Calibri" pitchFamily="34" charset="0"/>
              </a:rPr>
              <a:t>telescope </a:t>
            </a:r>
            <a:r>
              <a:rPr lang="en-US" sz="2800" b="1" dirty="0" smtClean="0">
                <a:latin typeface="Calibri" pitchFamily="34" charset="0"/>
              </a:rPr>
              <a:t>subsets: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global GEO survey (down to 15.5</a:t>
            </a:r>
            <a:r>
              <a:rPr lang="en-US" sz="2800" baseline="30000" dirty="0" smtClean="0">
                <a:latin typeface="Calibri" pitchFamily="34" charset="0"/>
              </a:rPr>
              <a:t>m</a:t>
            </a:r>
            <a:r>
              <a:rPr lang="en-US" sz="2800" dirty="0" smtClean="0">
                <a:latin typeface="Calibri" pitchFamily="34" charset="0"/>
              </a:rPr>
              <a:t>) 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extended GEO survey (down to 14</a:t>
            </a:r>
            <a:r>
              <a:rPr lang="en-US" sz="2800" baseline="30000" dirty="0" smtClean="0">
                <a:latin typeface="Calibri" pitchFamily="34" charset="0"/>
              </a:rPr>
              <a:t>m</a:t>
            </a:r>
            <a:r>
              <a:rPr lang="en-US" sz="2800" dirty="0" smtClean="0">
                <a:latin typeface="Calibri" pitchFamily="34" charset="0"/>
              </a:rPr>
              <a:t>) 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deep GEO survey (down to 17</a:t>
            </a:r>
            <a:r>
              <a:rPr lang="en-US" sz="2800" baseline="30000" dirty="0" smtClean="0">
                <a:latin typeface="Calibri" pitchFamily="34" charset="0"/>
              </a:rPr>
              <a:t>m</a:t>
            </a:r>
            <a:r>
              <a:rPr lang="en-US" sz="2800" dirty="0" smtClean="0">
                <a:latin typeface="Calibri" pitchFamily="34" charset="0"/>
              </a:rPr>
              <a:t>) </a:t>
            </a:r>
            <a:endParaRPr lang="ru-RU" sz="2800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-   tracking the faint (fainter than 15.5</a:t>
            </a:r>
            <a:r>
              <a:rPr lang="en-US" sz="2800" baseline="30000" dirty="0" smtClean="0">
                <a:latin typeface="Calibri" pitchFamily="34" charset="0"/>
              </a:rPr>
              <a:t>m</a:t>
            </a:r>
            <a:r>
              <a:rPr lang="en-US" sz="2800" dirty="0" smtClean="0">
                <a:latin typeface="Calibri" pitchFamily="34" charset="0"/>
              </a:rPr>
              <a:t>) space debris at GEO and GTO</a:t>
            </a:r>
            <a:endParaRPr lang="ru-RU" sz="2800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tracking the bright GEO and GTO objects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tracking the bright LEO and HEO objects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for observation of asteroids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*one telescope provides survey of the </a:t>
            </a:r>
            <a:r>
              <a:rPr lang="en-US" sz="2800" dirty="0" err="1" smtClean="0">
                <a:latin typeface="Calibri" pitchFamily="34" charset="0"/>
              </a:rPr>
              <a:t>Molnya</a:t>
            </a:r>
            <a:r>
              <a:rPr lang="en-US" sz="2800" dirty="0" smtClean="0">
                <a:latin typeface="Calibri" pitchFamily="34" charset="0"/>
              </a:rPr>
              <a:t>-type orbits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**extended GEO surveys produce HEO object detections</a:t>
            </a:r>
          </a:p>
          <a:p>
            <a:pPr>
              <a:spcBef>
                <a:spcPct val="20000"/>
              </a:spcBef>
            </a:pPr>
            <a:endParaRPr lang="en-US" sz="2800" dirty="0">
              <a:latin typeface="Calibri" pitchFamily="34" charset="0"/>
            </a:endParaRPr>
          </a:p>
        </p:txBody>
      </p:sp>
      <p:pic>
        <p:nvPicPr>
          <p:cNvPr id="3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8" t="16754" r="10001" b="25131"/>
          <a:stretch>
            <a:fillRect/>
          </a:stretch>
        </p:blipFill>
        <p:spPr bwMode="auto">
          <a:xfrm>
            <a:off x="7802563" y="0"/>
            <a:ext cx="13414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60350"/>
            <a:ext cx="7272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ISON </a:t>
            </a:r>
            <a:r>
              <a:rPr lang="en-US" sz="3200" b="1" dirty="0" smtClean="0">
                <a:latin typeface="Calibri" pitchFamily="34" charset="0"/>
              </a:rPr>
              <a:t>structure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082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observations conducted upon user’s requests</a:t>
            </a:r>
            <a:endParaRPr kumimoji="0" lang="ru-RU" altLang="ru-RU" sz="3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625" y="1500188"/>
            <a:ext cx="8229600" cy="4714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of conjunction analysis (</a:t>
            </a:r>
            <a:r>
              <a:rPr kumimoji="0" lang="en-US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Roscosmos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TsNIIMash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 situation analysis (</a:t>
            </a:r>
            <a:r>
              <a:rPr kumimoji="0" lang="en-US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Vimpel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Corporation)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support of the GEO launch operations (</a:t>
            </a:r>
            <a:r>
              <a:rPr kumimoji="0" lang="en-US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Reshetnev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ISS company)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Observation of </a:t>
            </a:r>
            <a:r>
              <a:rPr kumimoji="0" lang="en-US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Radioastron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mission, observations of the launches of Galileo at MEO (</a:t>
            </a:r>
            <a:r>
              <a:rPr kumimoji="0" lang="en-US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Lavochkin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Association)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Observations of Yamal-300K at Far East GEO slot (</a:t>
            </a:r>
            <a:r>
              <a:rPr kumimoji="0" lang="en-US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Gazprom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 systems)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88640"/>
            <a:ext cx="8229600" cy="50405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altLang="ru-RU" sz="3500" dirty="0" smtClean="0">
                <a:latin typeface="+mj-lt"/>
                <a:ea typeface="+mj-ea"/>
                <a:cs typeface="+mj-cs"/>
              </a:rPr>
              <a:t>ISON managerial news:</a:t>
            </a:r>
          </a:p>
          <a:p>
            <a:pPr lvl="0" algn="ctr">
              <a:spcBef>
                <a:spcPct val="0"/>
              </a:spcBef>
            </a:pPr>
            <a:endParaRPr lang="en-US" altLang="ru-RU" sz="35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836712"/>
            <a:ext cx="8784976" cy="57355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ru-RU" sz="2300" dirty="0" smtClean="0"/>
              <a:t>New company «Small innovation enterprise «KIAM Ballistics-Service» have been established </a:t>
            </a:r>
            <a:r>
              <a:rPr lang="en-US" altLang="ru-RU" sz="2300" dirty="0"/>
              <a:t>to </a:t>
            </a:r>
            <a:r>
              <a:rPr lang="en-US" altLang="ru-RU" sz="2300" dirty="0" smtClean="0"/>
              <a:t>separate the scientific and commercial aspects of the ISON activities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ru-RU" sz="2300" dirty="0" smtClean="0"/>
              <a:t>Quantity of ISON telescopes is already too much, therefore it have been divided on three segments with own  scheduling centers under supervising of six companies : SIE KIAM BS (14 </a:t>
            </a:r>
            <a:r>
              <a:rPr lang="en-US" altLang="ru-RU" sz="2300" dirty="0" err="1" smtClean="0"/>
              <a:t>pcs</a:t>
            </a:r>
            <a:r>
              <a:rPr lang="en-US" altLang="ru-RU" sz="2300" dirty="0" smtClean="0"/>
              <a:t>), ASC (9), NCT (8), </a:t>
            </a:r>
            <a:r>
              <a:rPr lang="en-US" altLang="ru-RU" sz="2300" dirty="0" err="1" smtClean="0"/>
              <a:t>Vimpel</a:t>
            </a:r>
            <a:r>
              <a:rPr lang="en-US" altLang="ru-RU" sz="2300" dirty="0" smtClean="0"/>
              <a:t> Corp. (8), KIAM RAS (3+ 11 </a:t>
            </a:r>
            <a:r>
              <a:rPr lang="en-US" altLang="ru-RU" sz="2300" dirty="0" err="1" smtClean="0"/>
              <a:t>pcs</a:t>
            </a:r>
            <a:r>
              <a:rPr lang="en-US" altLang="ru-RU" sz="2300" dirty="0" smtClean="0"/>
              <a:t>. of contributing observatories)  21 telescopes of </a:t>
            </a:r>
            <a:r>
              <a:rPr lang="en-US" altLang="ru-RU" sz="2300" dirty="0" err="1" smtClean="0"/>
              <a:t>TsNIIMash</a:t>
            </a:r>
            <a:r>
              <a:rPr lang="en-US" altLang="ru-RU" sz="2300" dirty="0" smtClean="0"/>
              <a:t> (6 observatories EOP-1, EOP-2 + 3 </a:t>
            </a:r>
            <a:r>
              <a:rPr lang="en-US" altLang="ru-RU" sz="2300" dirty="0" err="1" smtClean="0"/>
              <a:t>pcs</a:t>
            </a:r>
            <a:r>
              <a:rPr lang="en-US" altLang="ru-RU" sz="2300" dirty="0" smtClean="0"/>
              <a:t>):</a:t>
            </a:r>
            <a:endParaRPr lang="en-US" altLang="ru-RU" sz="2300" dirty="0"/>
          </a:p>
          <a:p>
            <a:pPr marL="342900" indent="-342900">
              <a:spcBef>
                <a:spcPct val="20000"/>
              </a:spcBef>
            </a:pPr>
            <a:r>
              <a:rPr lang="en-US" altLang="ru-RU" sz="2300" dirty="0" smtClean="0"/>
              <a:t>	- Support of conjunction analysis – 29 telescopes – </a:t>
            </a:r>
            <a:r>
              <a:rPr lang="en-US" altLang="ru-RU" sz="2300" dirty="0" err="1" smtClean="0"/>
              <a:t>TsNIIMash</a:t>
            </a:r>
            <a:r>
              <a:rPr lang="en-US" altLang="ru-RU" sz="2300" dirty="0" smtClean="0"/>
              <a:t> (31% data) + NCT (9%)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ru-RU" sz="2300" dirty="0" smtClean="0"/>
              <a:t>	- Space situation analysis – 17 telescopes of </a:t>
            </a:r>
            <a:r>
              <a:rPr lang="en-US" altLang="ru-RU" sz="2300" dirty="0" err="1" smtClean="0"/>
              <a:t>Vimpel</a:t>
            </a:r>
            <a:r>
              <a:rPr lang="en-US" altLang="ru-RU" sz="2300" dirty="0" smtClean="0"/>
              <a:t> Corp. (4%) and ASC (13%)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ru-RU" sz="2300" dirty="0"/>
              <a:t>	</a:t>
            </a:r>
            <a:r>
              <a:rPr lang="en-US" altLang="ru-RU" sz="2300" dirty="0" smtClean="0"/>
              <a:t>- Study of space debris population, provision of services for other users – 28 telescopes (43% data), core of the ISON project  - KIAM cooperation  + SIE KIAM BS </a:t>
            </a:r>
            <a:endParaRPr lang="ru-RU" altLang="ru-RU" sz="2300" dirty="0" smtClean="0"/>
          </a:p>
          <a:p>
            <a:pPr marL="342900" indent="-342900">
              <a:spcBef>
                <a:spcPct val="20000"/>
              </a:spcBef>
            </a:pPr>
            <a:endParaRPr lang="en-US" altLang="ru-RU" sz="2400" dirty="0" smtClean="0"/>
          </a:p>
          <a:p>
            <a:pPr marL="342900" indent="-342900">
              <a:spcBef>
                <a:spcPct val="20000"/>
              </a:spcBef>
            </a:pPr>
            <a:endParaRPr lang="en-US" altLang="ru-RU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ru-RU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ru-RU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2" cstate="print"/>
          <a:srcRect l="11578" t="16754" r="10001" b="25131"/>
          <a:stretch>
            <a:fillRect/>
          </a:stretch>
        </p:blipFill>
        <p:spPr bwMode="auto">
          <a:xfrm>
            <a:off x="8089900" y="0"/>
            <a:ext cx="1054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25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 of ISON observatories</a:t>
            </a: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Игорь\Desktop\ISON-OWNERS-ENG-201509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09663"/>
            <a:ext cx="9074150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3" cstate="print"/>
          <a:srcRect l="11578" t="16754" r="10001" b="25131"/>
          <a:stretch>
            <a:fillRect/>
          </a:stretch>
        </p:blipFill>
        <p:spPr bwMode="auto">
          <a:xfrm>
            <a:off x="179512" y="5589240"/>
            <a:ext cx="1054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43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3200" b="1" dirty="0" smtClean="0"/>
              <a:t>Map of observatories</a:t>
            </a:r>
            <a:r>
              <a:rPr lang="ru-RU" altLang="ru-RU" sz="3200" b="1" dirty="0" smtClean="0"/>
              <a:t> </a:t>
            </a:r>
            <a:r>
              <a:rPr lang="en-US" altLang="ru-RU" sz="3200" b="1" dirty="0" smtClean="0"/>
              <a:t>of collaborating with KIAM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Comparable</a:t>
            </a:r>
            <a:r>
              <a:rPr kumimoji="0" lang="en-US" alt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</a:t>
            </a:r>
            <a:r>
              <a:rPr kumimoji="0" lang="en-US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roductivities of segments of ISON telescopes in 2015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Documents and Settings\Admin\Рабочий стол\Diagram 02.png"/>
          <p:cNvPicPr>
            <a:picLocks noChangeAspect="1" noChangeArrowheads="1"/>
          </p:cNvPicPr>
          <p:nvPr/>
        </p:nvPicPr>
        <p:blipFill>
          <a:blip r:embed="rId2" cstate="print"/>
          <a:srcRect l="12206" r="22694" b="20444"/>
          <a:stretch>
            <a:fillRect/>
          </a:stretch>
        </p:blipFill>
        <p:spPr bwMode="auto">
          <a:xfrm>
            <a:off x="827088" y="1611313"/>
            <a:ext cx="748982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88913"/>
            <a:ext cx="8640960" cy="7064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new telescopes for faint GEO objects observations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836712"/>
            <a:ext cx="8229600" cy="331301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80-cm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telescope K-800 (55’x55’) in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Terskol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/>
              <a:t>(North Caucasus) </a:t>
            </a:r>
            <a:r>
              <a:rPr lang="en-US" sz="2400" dirty="0" smtClean="0"/>
              <a:t> and one 60-cm Ceiss-600 </a:t>
            </a:r>
            <a:r>
              <a:rPr lang="en-US" sz="2400" dirty="0"/>
              <a:t>(</a:t>
            </a:r>
            <a:r>
              <a:rPr lang="en-US" sz="2400" dirty="0" smtClean="0"/>
              <a:t>50’x50’) in Tarija, Bolivia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65-cm SANTEL-650 telescopes (2.2</a:t>
            </a:r>
            <a:r>
              <a:rPr lang="ru-RU" sz="2400" dirty="0" smtClean="0"/>
              <a:t>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x2.2</a:t>
            </a:r>
            <a:r>
              <a:rPr lang="ru-RU" sz="2400" dirty="0" smtClean="0"/>
              <a:t>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Kislovodsk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(North Caucasus)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Blagoveschensk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(Far East)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50-cm ORI-50ML telescopes (2</a:t>
            </a:r>
            <a:r>
              <a:rPr lang="ru-RU" sz="2400" dirty="0" smtClean="0"/>
              <a:t>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x2</a:t>
            </a:r>
            <a:r>
              <a:rPr lang="ru-RU" sz="2400" dirty="0" smtClean="0"/>
              <a:t>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Kislovodsk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(North Caucasus) and Nauchniy-3 (Crimea)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 40-cm telescopes ORI-40 (2.3</a:t>
            </a:r>
            <a:r>
              <a:rPr lang="ru-RU" sz="2400" dirty="0" smtClean="0"/>
              <a:t>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x2.3</a:t>
            </a:r>
            <a:r>
              <a:rPr lang="ru-RU" sz="2400" dirty="0" smtClean="0"/>
              <a:t>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in Nauchniy-3,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Kislovodsk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Blagoveschensk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:\Documents and Settings\Admin\Рабочий стол\Новая папка (2)\image002.jpg"/>
          <p:cNvPicPr>
            <a:picLocks noChangeAspect="1" noChangeArrowheads="1"/>
          </p:cNvPicPr>
          <p:nvPr/>
        </p:nvPicPr>
        <p:blipFill>
          <a:blip r:embed="rId2" cstate="print"/>
          <a:srcRect l="6822" r="7899"/>
          <a:stretch>
            <a:fillRect/>
          </a:stretch>
        </p:blipFill>
        <p:spPr bwMode="auto">
          <a:xfrm>
            <a:off x="3399770" y="4509120"/>
            <a:ext cx="2756406" cy="215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Игорь\Рабочий стол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09120"/>
            <a:ext cx="2856317" cy="2142238"/>
          </a:xfrm>
          <a:prstGeom prst="rect">
            <a:avLst/>
          </a:prstGeom>
          <a:noFill/>
        </p:spPr>
      </p:pic>
      <p:pic>
        <p:nvPicPr>
          <p:cNvPr id="2051" name="Picture 3" descr="C:\Documents and Settings\Игорь\Рабочий стол\IMG_2792.JPG"/>
          <p:cNvPicPr>
            <a:picLocks noChangeAspect="1" noChangeArrowheads="1"/>
          </p:cNvPicPr>
          <p:nvPr/>
        </p:nvPicPr>
        <p:blipFill>
          <a:blip r:embed="rId4" cstate="print"/>
          <a:srcRect r="10767"/>
          <a:stretch>
            <a:fillRect/>
          </a:stretch>
        </p:blipFill>
        <p:spPr bwMode="auto">
          <a:xfrm>
            <a:off x="22538" y="4509120"/>
            <a:ext cx="3325326" cy="209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961</Words>
  <Application>Microsoft Office PowerPoint</Application>
  <PresentationFormat>Экран (4:3)</PresentationFormat>
  <Paragraphs>120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Increasing of new GEO/HEO space debris discovery rate with ISON optical network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First ISON observations of close approach in Western Hemisphere:  Star One C1 + Les 6</vt:lpstr>
      <vt:lpstr>Analysis of obtained measurements 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2016-09-15T18:08:08Z</dcterms:created>
  <dcterms:modified xsi:type="dcterms:W3CDTF">2016-10-14T23:16:47Z</dcterms:modified>
</cp:coreProperties>
</file>