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19" r:id="rId2"/>
    <p:sldId id="1298" r:id="rId3"/>
    <p:sldId id="1299" r:id="rId4"/>
    <p:sldId id="1308" r:id="rId5"/>
    <p:sldId id="1305" r:id="rId6"/>
    <p:sldId id="1312" r:id="rId7"/>
    <p:sldId id="1310" r:id="rId8"/>
    <p:sldId id="1304" r:id="rId9"/>
    <p:sldId id="1303" r:id="rId10"/>
    <p:sldId id="1306" r:id="rId11"/>
    <p:sldId id="1301" r:id="rId12"/>
    <p:sldId id="1307" r:id="rId13"/>
    <p:sldId id="1309" r:id="rId14"/>
    <p:sldId id="1137" r:id="rId15"/>
  </p:sldIdLst>
  <p:sldSz cx="9144000" cy="6858000" type="screen4x3"/>
  <p:notesSz cx="6856413" cy="9750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">
          <p15:clr>
            <a:srgbClr val="A4A3A4"/>
          </p15:clr>
        </p15:guide>
        <p15:guide id="2" orient="horz" pos="3825">
          <p15:clr>
            <a:srgbClr val="A4A3A4"/>
          </p15:clr>
        </p15:guide>
        <p15:guide id="3" pos="189">
          <p15:clr>
            <a:srgbClr val="A4A3A4"/>
          </p15:clr>
        </p15:guide>
        <p15:guide id="4" pos="1458">
          <p15:clr>
            <a:srgbClr val="A4A3A4"/>
          </p15:clr>
        </p15:guide>
        <p15:guide id="5" pos="2834">
          <p15:clr>
            <a:srgbClr val="A4A3A4"/>
          </p15:clr>
        </p15:guide>
        <p15:guide id="6" pos="4184">
          <p15:clr>
            <a:srgbClr val="A4A3A4"/>
          </p15:clr>
        </p15:guide>
        <p15:guide id="7" pos="4285">
          <p15:clr>
            <a:srgbClr val="A4A3A4"/>
          </p15:clr>
        </p15:guide>
        <p15:guide id="8" pos="5560">
          <p15:clr>
            <a:srgbClr val="A4A3A4"/>
          </p15:clr>
        </p15:guide>
        <p15:guide id="9" pos="1554">
          <p15:clr>
            <a:srgbClr val="A4A3A4"/>
          </p15:clr>
        </p15:guide>
        <p15:guide id="10" pos="29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FFFF00"/>
    <a:srgbClr val="3366CC"/>
    <a:srgbClr val="000099"/>
    <a:srgbClr val="FFFFCC"/>
    <a:srgbClr val="FFCC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799" autoAdjust="0"/>
  </p:normalViewPr>
  <p:slideViewPr>
    <p:cSldViewPr snapToGrid="0" snapToObjects="1">
      <p:cViewPr varScale="1">
        <p:scale>
          <a:sx n="68" d="100"/>
          <a:sy n="68" d="100"/>
        </p:scale>
        <p:origin x="1218" y="72"/>
      </p:cViewPr>
      <p:guideLst>
        <p:guide orient="horz" pos="177"/>
        <p:guide orient="horz" pos="3825"/>
        <p:guide pos="189"/>
        <p:guide pos="1458"/>
        <p:guide pos="2834"/>
        <p:guide pos="4184"/>
        <p:guide pos="4285"/>
        <p:guide pos="5560"/>
        <p:guide pos="1554"/>
        <p:guide pos="29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2058" y="114"/>
      </p:cViewPr>
      <p:guideLst>
        <p:guide orient="horz" pos="3071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algn="ctr" defTabSz="928688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© GMV, 2006 Property of GMV</a:t>
            </a:r>
          </a:p>
          <a:p>
            <a:pPr>
              <a:defRPr/>
            </a:pPr>
            <a:r>
              <a:rPr lang="en-US"/>
              <a:t>All rights reserved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altLang="es-ES"/>
              <a:t>Page </a:t>
            </a:r>
            <a:fld id="{D9F62FD8-2A53-4FC1-B9E4-E817E01987CB}" type="slidenum">
              <a:rPr lang="en-US" altLang="es-ES"/>
              <a:pPr/>
              <a:t>‹#›</a:t>
            </a:fld>
            <a:endParaRPr lang="en-US" altLang="es-ES"/>
          </a:p>
        </p:txBody>
      </p:sp>
      <p:pic>
        <p:nvPicPr>
          <p:cNvPr id="15366" name="Picture 7" descr="Logo-G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4300"/>
            <a:ext cx="1322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78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632325"/>
            <a:ext cx="502126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fld id="{BCA79D24-140B-4C47-946E-6E93EE30C9A5}" type="slidenum">
              <a:rPr lang="en-US" altLang="es-ES"/>
              <a:pPr/>
              <a:t>‹#›</a:t>
            </a:fld>
            <a:endParaRPr lang="en-US" altLang="es-ES"/>
          </a:p>
        </p:txBody>
      </p:sp>
      <p:pic>
        <p:nvPicPr>
          <p:cNvPr id="14344" name="Picture 8" descr="Logo-G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4300"/>
            <a:ext cx="1322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54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40000"/>
      </a:spcBef>
      <a:spcAft>
        <a:spcPct val="20000"/>
      </a:spcAft>
      <a:defRPr sz="1200" kern="1200">
        <a:solidFill>
          <a:schemeClr val="tx1"/>
        </a:solidFill>
        <a:latin typeface="Myriad Landor" pitchFamily="1" charset="0"/>
        <a:ea typeface="+mn-ea"/>
        <a:cs typeface="+mn-cs"/>
      </a:defRPr>
    </a:lvl1pPr>
    <a:lvl2pPr marL="234950" indent="-2333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200" kern="1200">
        <a:solidFill>
          <a:schemeClr val="tx1"/>
        </a:solidFill>
        <a:latin typeface="Myriad Landor" pitchFamily="1" charset="0"/>
        <a:ea typeface="+mn-ea"/>
        <a:cs typeface="+mn-cs"/>
      </a:defRPr>
    </a:lvl2pPr>
    <a:lvl3pPr marL="457200" indent="-2206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200" kern="1200">
        <a:solidFill>
          <a:schemeClr val="tx1"/>
        </a:solidFill>
        <a:latin typeface="Myriad Landor" pitchFamily="1" charset="0"/>
        <a:ea typeface="+mn-ea"/>
        <a:cs typeface="+mn-cs"/>
      </a:defRPr>
    </a:lvl3pPr>
    <a:lvl4pPr marL="692150" indent="-2333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000" kern="1200">
        <a:solidFill>
          <a:schemeClr val="tx1"/>
        </a:solidFill>
        <a:latin typeface="Myriad Landor" pitchFamily="1" charset="0"/>
        <a:ea typeface="+mn-ea"/>
        <a:cs typeface="+mn-cs"/>
      </a:defRPr>
    </a:lvl4pPr>
    <a:lvl5pPr marL="887413" indent="-193675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000" kern="1200">
        <a:solidFill>
          <a:schemeClr val="tx1"/>
        </a:solidFill>
        <a:latin typeface="Myriad Landor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2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78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11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0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12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27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13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5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3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6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4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0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5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3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6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7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7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1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8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9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8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fld id="{F0B46B05-A2A6-425B-8149-D774BC5AFDED}" type="slidenum">
              <a:rPr lang="en-US" altLang="es-ES" sz="1200">
                <a:solidFill>
                  <a:schemeClr val="tx1"/>
                </a:solidFill>
                <a:latin typeface="Myriad Landor" pitchFamily="1" charset="0"/>
              </a:rPr>
              <a:pPr/>
              <a:t>10</a:t>
            </a:fld>
            <a:endParaRPr lang="en-US" altLang="es-ES" sz="1200">
              <a:solidFill>
                <a:schemeClr val="tx1"/>
              </a:solidFill>
              <a:latin typeface="Myriad Lando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1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5599113"/>
            <a:ext cx="204311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1"/>
          <p:cNvSpPr txBox="1">
            <a:spLocks noChangeArrowheads="1"/>
          </p:cNvSpPr>
          <p:nvPr userDrawn="1"/>
        </p:nvSpPr>
        <p:spPr bwMode="auto">
          <a:xfrm>
            <a:off x="344488" y="5937250"/>
            <a:ext cx="1882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900" dirty="0" smtClean="0">
                <a:solidFill>
                  <a:schemeClr val="tx1"/>
                </a:solidFill>
              </a:rPr>
              <a:t>© GMV, 2017 Property of GMV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900" dirty="0" smtClean="0">
                <a:solidFill>
                  <a:schemeClr val="tx1"/>
                </a:solidFill>
              </a:rPr>
              <a:t>All rights reserved</a:t>
            </a:r>
          </a:p>
        </p:txBody>
      </p:sp>
      <p:sp>
        <p:nvSpPr>
          <p:cNvPr id="177195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265113" y="657225"/>
            <a:ext cx="8561387" cy="2549525"/>
          </a:xfrm>
        </p:spPr>
        <p:txBody>
          <a:bodyPr/>
          <a:lstStyle>
            <a:lvl1pPr>
              <a:lnSpc>
                <a:spcPct val="85000"/>
              </a:lnSpc>
              <a:tabLst/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96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285750" y="155575"/>
            <a:ext cx="8540750" cy="641350"/>
          </a:xfrm>
        </p:spPr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 sz="3200">
                <a:solidFill>
                  <a:srgbClr val="8B8D8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94" y="5429322"/>
            <a:ext cx="1519491" cy="11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1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250" y="231775"/>
            <a:ext cx="2139950" cy="5837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31775"/>
            <a:ext cx="6267450" cy="5837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9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231775"/>
            <a:ext cx="8548687" cy="100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9400" y="1189038"/>
            <a:ext cx="8534400" cy="487997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24732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231775"/>
            <a:ext cx="8548687" cy="100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9400" y="1189038"/>
            <a:ext cx="4191000" cy="487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89038"/>
            <a:ext cx="4191000" cy="487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9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06" y="6414792"/>
            <a:ext cx="545369" cy="4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2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50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189038"/>
            <a:ext cx="41910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89038"/>
            <a:ext cx="41910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68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6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0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05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02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3" descr="banda-inferior c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6663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189038"/>
            <a:ext cx="85344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231775"/>
            <a:ext cx="85486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Line 65"/>
          <p:cNvSpPr>
            <a:spLocks noChangeShapeType="1"/>
          </p:cNvSpPr>
          <p:nvPr userDrawn="1"/>
        </p:nvSpPr>
        <p:spPr bwMode="auto">
          <a:xfrm>
            <a:off x="3033713" y="6499225"/>
            <a:ext cx="0" cy="2794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/>
          <a:lstStyle/>
          <a:p>
            <a:endParaRPr lang="de-AT"/>
          </a:p>
        </p:txBody>
      </p:sp>
      <p:sp>
        <p:nvSpPr>
          <p:cNvPr id="1030" name="Line 67"/>
          <p:cNvSpPr>
            <a:spLocks noChangeShapeType="1"/>
          </p:cNvSpPr>
          <p:nvPr userDrawn="1"/>
        </p:nvSpPr>
        <p:spPr bwMode="auto">
          <a:xfrm>
            <a:off x="3973513" y="6499225"/>
            <a:ext cx="0" cy="2794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/>
          <a:lstStyle/>
          <a:p>
            <a:endParaRPr lang="de-AT"/>
          </a:p>
        </p:txBody>
      </p:sp>
      <p:sp>
        <p:nvSpPr>
          <p:cNvPr id="1031" name="Text Box 74"/>
          <p:cNvSpPr txBox="1">
            <a:spLocks noChangeArrowheads="1"/>
          </p:cNvSpPr>
          <p:nvPr userDrawn="1"/>
        </p:nvSpPr>
        <p:spPr bwMode="auto">
          <a:xfrm>
            <a:off x="4676775" y="6584950"/>
            <a:ext cx="892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© GMV, 2017</a:t>
            </a:r>
          </a:p>
        </p:txBody>
      </p:sp>
      <p:sp>
        <p:nvSpPr>
          <p:cNvPr id="1032" name="Line 75"/>
          <p:cNvSpPr>
            <a:spLocks noChangeShapeType="1"/>
          </p:cNvSpPr>
          <p:nvPr userDrawn="1"/>
        </p:nvSpPr>
        <p:spPr bwMode="auto">
          <a:xfrm>
            <a:off x="4649788" y="6508750"/>
            <a:ext cx="0" cy="2794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/>
          <a:lstStyle/>
          <a:p>
            <a:endParaRPr lang="de-AT"/>
          </a:p>
        </p:txBody>
      </p:sp>
      <p:sp>
        <p:nvSpPr>
          <p:cNvPr id="1033" name="Text Box 74"/>
          <p:cNvSpPr txBox="1">
            <a:spLocks noChangeArrowheads="1"/>
          </p:cNvSpPr>
          <p:nvPr userDrawn="1"/>
        </p:nvSpPr>
        <p:spPr bwMode="auto">
          <a:xfrm>
            <a:off x="290513" y="6461125"/>
            <a:ext cx="2686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GMV/ISON COMBINED OPTICAL CAMPAIGNS</a:t>
            </a:r>
          </a:p>
          <a:p>
            <a:pPr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ESDC</a:t>
            </a:r>
          </a:p>
        </p:txBody>
      </p:sp>
      <p:sp>
        <p:nvSpPr>
          <p:cNvPr id="1034" name="Text Box 74"/>
          <p:cNvSpPr txBox="1">
            <a:spLocks noChangeArrowheads="1"/>
          </p:cNvSpPr>
          <p:nvPr userDrawn="1"/>
        </p:nvSpPr>
        <p:spPr bwMode="auto">
          <a:xfrm>
            <a:off x="3973513" y="6548438"/>
            <a:ext cx="6762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900"/>
              <a:t>Page </a:t>
            </a:r>
            <a:fld id="{690D856E-BC9B-4D4F-94DE-246B14325CBE}" type="slidenum">
              <a:rPr lang="es-ES" altLang="en-US" sz="900"/>
              <a:pPr algn="ctr" eaLnBrk="1" hangingPunct="1">
                <a:spcBef>
                  <a:spcPct val="50000"/>
                </a:spcBef>
              </a:pPr>
              <a:t>‹#›</a:t>
            </a:fld>
            <a:endParaRPr lang="es-ES" altLang="en-US" sz="900"/>
          </a:p>
        </p:txBody>
      </p:sp>
      <p:sp>
        <p:nvSpPr>
          <p:cNvPr id="1035" name="Text Box 74"/>
          <p:cNvSpPr txBox="1">
            <a:spLocks noChangeArrowheads="1"/>
          </p:cNvSpPr>
          <p:nvPr userDrawn="1"/>
        </p:nvSpPr>
        <p:spPr bwMode="auto">
          <a:xfrm>
            <a:off x="3081338" y="6548438"/>
            <a:ext cx="7880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20/04/2017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06" y="6414792"/>
            <a:ext cx="545369" cy="405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4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  <p:sldLayoutId id="2147484475" r:id="rId12"/>
    <p:sldLayoutId id="2147484476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0"/>
        </a:spcBef>
        <a:spcAft>
          <a:spcPct val="2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8B8D8E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457200" indent="-2206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692150" indent="-2333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SzPct val="70000"/>
        <a:buChar char="•"/>
        <a:defRPr sz="1600">
          <a:solidFill>
            <a:schemeClr val="tx1"/>
          </a:solidFill>
          <a:latin typeface="+mn-lt"/>
        </a:defRPr>
      </a:lvl4pPr>
      <a:lvl5pPr marL="887413" indent="-193675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5pPr>
      <a:lvl6pPr marL="1344613" indent="-193675" algn="l" rtl="0" fontAlgn="base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6pPr>
      <a:lvl7pPr marL="1801813" indent="-193675" algn="l" rtl="0" fontAlgn="base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7pPr>
      <a:lvl8pPr marL="2259013" indent="-193675" algn="l" rtl="0" fontAlgn="base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8pPr>
      <a:lvl9pPr marL="2716213" indent="-193675" algn="l" rtl="0" fontAlgn="base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65113" y="919163"/>
            <a:ext cx="8401050" cy="2773606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cap="all" dirty="0" smtClean="0"/>
              <a:t>GMV/ISON COMBINED </a:t>
            </a:r>
            <a:br>
              <a:rPr lang="en-GB" sz="4800" cap="all" dirty="0" smtClean="0"/>
            </a:br>
            <a:r>
              <a:rPr lang="en-GB" sz="4800" cap="all" dirty="0" smtClean="0"/>
              <a:t>OPTICAL CAMPAIGNS</a:t>
            </a:r>
            <a:endParaRPr lang="es-ES" altLang="en-US" sz="4800" dirty="0" smtClean="0"/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85750" y="357188"/>
            <a:ext cx="8540750" cy="42545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</a:pPr>
            <a:r>
              <a:rPr lang="es-ES" altLang="en-US" sz="4000" dirty="0" smtClean="0"/>
              <a:t>ESDC 2017</a:t>
            </a: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463490" y="3714017"/>
            <a:ext cx="2897065" cy="3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600"/>
              </a:spcBef>
            </a:pPr>
            <a:r>
              <a:rPr lang="en-GB" altLang="en-US" dirty="0" smtClean="0"/>
              <a:t>April 20</a:t>
            </a:r>
            <a:r>
              <a:rPr lang="en-GB" altLang="en-US" baseline="30000" dirty="0" smtClean="0"/>
              <a:t>th</a:t>
            </a:r>
            <a:r>
              <a:rPr lang="en-GB" altLang="en-US" dirty="0" smtClean="0"/>
              <a:t> </a:t>
            </a:r>
            <a:r>
              <a:rPr lang="en-GB" altLang="en-US" dirty="0"/>
              <a:t>2017, ESOC</a:t>
            </a: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5992447" y="3203686"/>
            <a:ext cx="26737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u="sng" dirty="0" smtClean="0">
                <a:solidFill>
                  <a:schemeClr val="tx1"/>
                </a:solidFill>
              </a:rPr>
              <a:t>D. Escobar, PhD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F. Ayuga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A. Antón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A. Águeda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I. Molotov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Meteosat-7 end-of-life support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513" y="858520"/>
            <a:ext cx="847756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EUMETSAT has recently performed </a:t>
            </a:r>
            <a:r>
              <a:rPr lang="en-GB" altLang="en-US" sz="1800" b="1" kern="0" dirty="0" smtClean="0"/>
              <a:t>de-orbiting operations</a:t>
            </a:r>
            <a:r>
              <a:rPr lang="en-GB" altLang="en-US" sz="1800" kern="0" dirty="0" smtClean="0"/>
              <a:t> on </a:t>
            </a:r>
            <a:r>
              <a:rPr lang="en-GB" altLang="en-US" sz="1800" b="1" kern="0" dirty="0" smtClean="0"/>
              <a:t>Meteosat-7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/>
              <a:t>Support needed due to the availability of </a:t>
            </a:r>
            <a:r>
              <a:rPr lang="en-GB" altLang="en-US" sz="1800" kern="0" dirty="0" smtClean="0"/>
              <a:t>only </a:t>
            </a:r>
            <a:r>
              <a:rPr lang="en-GB" altLang="en-US" sz="1800" b="1" kern="0" dirty="0" smtClean="0"/>
              <a:t>one </a:t>
            </a:r>
            <a:r>
              <a:rPr lang="en-GB" altLang="en-US" sz="1800" b="1" kern="0" dirty="0"/>
              <a:t>ranging station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200"/>
              </a:spcAft>
              <a:defRPr/>
            </a:pPr>
            <a:r>
              <a:rPr lang="en-GB" altLang="en-US" sz="1800" kern="0" dirty="0" smtClean="0"/>
              <a:t>GMV/ISON have provided </a:t>
            </a:r>
            <a:r>
              <a:rPr lang="en-GB" altLang="en-US" sz="1800" b="1" kern="0" dirty="0" smtClean="0"/>
              <a:t>operational support</a:t>
            </a:r>
            <a:r>
              <a:rPr lang="en-GB" altLang="en-US" sz="1800" kern="0" dirty="0" smtClean="0"/>
              <a:t> through the </a:t>
            </a:r>
            <a:r>
              <a:rPr lang="en-GB" altLang="en-US" sz="1800" b="1" kern="0" dirty="0" smtClean="0"/>
              <a:t>daily</a:t>
            </a:r>
            <a:r>
              <a:rPr lang="en-GB" altLang="en-US" sz="1800" kern="0" dirty="0" smtClean="0"/>
              <a:t> </a:t>
            </a:r>
            <a:r>
              <a:rPr lang="en-GB" altLang="en-US" sz="1800" b="1" kern="0" dirty="0" smtClean="0"/>
              <a:t>provision</a:t>
            </a:r>
            <a:r>
              <a:rPr lang="en-GB" altLang="en-US" sz="1800" kern="0" dirty="0" smtClean="0"/>
              <a:t> of: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200"/>
              </a:spcAft>
              <a:defRPr/>
            </a:pPr>
            <a:r>
              <a:rPr lang="en-GB" altLang="en-US" sz="1600" b="1" kern="0" dirty="0" smtClean="0"/>
              <a:t>Optical tracking data</a:t>
            </a:r>
            <a:r>
              <a:rPr lang="en-GB" altLang="en-US" sz="1600" kern="0" dirty="0" smtClean="0"/>
              <a:t> transformed to azimuth/elevation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200"/>
              </a:spcAft>
              <a:defRPr/>
            </a:pPr>
            <a:r>
              <a:rPr lang="en-GB" altLang="en-US" sz="1600" b="1" kern="0" dirty="0" smtClean="0"/>
              <a:t>Estimated orbit</a:t>
            </a:r>
            <a:r>
              <a:rPr lang="en-GB" altLang="en-US" sz="1600" kern="0" dirty="0" smtClean="0"/>
              <a:t> from data fusion of optical data provided by ISON and ranging data provided by EUMETSAT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200"/>
              </a:spcAft>
              <a:defRPr/>
            </a:pPr>
            <a:r>
              <a:rPr lang="en-GB" altLang="en-US" sz="1600" b="1" kern="0" dirty="0" smtClean="0"/>
              <a:t>Estimated manoeuvres</a:t>
            </a:r>
            <a:r>
              <a:rPr lang="en-GB" altLang="en-US" sz="1600" kern="0" dirty="0" smtClean="0"/>
              <a:t> for under/over-performance analysis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200"/>
              </a:spcAft>
              <a:defRPr/>
            </a:pPr>
            <a:r>
              <a:rPr lang="en-GB" altLang="en-US" sz="1600" b="1" kern="0" dirty="0" smtClean="0"/>
              <a:t>Report </a:t>
            </a:r>
            <a:r>
              <a:rPr lang="en-GB" altLang="en-US" sz="1600" kern="0" dirty="0" smtClean="0"/>
              <a:t>with main results of the operational activities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Daily provision of predicted orbit (considering manoeuvre plan) to ISON for telescope </a:t>
            </a:r>
            <a:r>
              <a:rPr lang="en-GB" altLang="en-US" sz="1800" b="1" kern="0" dirty="0" smtClean="0"/>
              <a:t>tasking</a:t>
            </a:r>
            <a:endParaRPr lang="en-GB" altLang="en-US" sz="1800" kern="0" dirty="0" smtClean="0"/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800" b="1" kern="0" dirty="0" smtClean="0"/>
              <a:t>Processing </a:t>
            </a:r>
            <a:r>
              <a:rPr lang="en-GB" altLang="en-US" sz="1800" kern="0" dirty="0" smtClean="0"/>
              <a:t>performed by GMV with: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600" b="1" i="1" kern="0" dirty="0" smtClean="0"/>
              <a:t>catmai</a:t>
            </a:r>
            <a:r>
              <a:rPr lang="en-GB" altLang="en-US" sz="1600" kern="0" dirty="0" smtClean="0"/>
              <a:t> </a:t>
            </a:r>
            <a:r>
              <a:rPr lang="en-GB" altLang="en-US" sz="1600" kern="0" dirty="0" smtClean="0">
                <a:sym typeface="Wingdings" panose="05000000000000000000" pitchFamily="2" charset="2"/>
              </a:rPr>
              <a:t> </a:t>
            </a:r>
            <a:r>
              <a:rPr lang="en-GB" altLang="en-US" sz="1600" kern="0" dirty="0" smtClean="0"/>
              <a:t>optical data correlation (from survey sensors)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600" b="1" i="1" kern="0" dirty="0" smtClean="0"/>
              <a:t>sstod</a:t>
            </a:r>
            <a:r>
              <a:rPr lang="en-GB" altLang="en-US" sz="1600" kern="0" dirty="0" smtClean="0"/>
              <a:t> </a:t>
            </a:r>
            <a:r>
              <a:rPr lang="en-GB" altLang="en-US" sz="1600" kern="0" dirty="0">
                <a:sym typeface="Wingdings" panose="05000000000000000000" pitchFamily="2" charset="2"/>
              </a:rPr>
              <a:t> </a:t>
            </a:r>
            <a:r>
              <a:rPr lang="en-GB" altLang="en-US" sz="1600" kern="0" dirty="0" smtClean="0"/>
              <a:t>orbit determination with optical and ranging data</a:t>
            </a:r>
            <a:endParaRPr lang="en-GB" altLang="en-US" sz="1600" kern="0" dirty="0"/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6058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Meteosat-7 end-of-life support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513" y="917575"/>
            <a:ext cx="8712200" cy="523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Main </a:t>
            </a:r>
            <a:r>
              <a:rPr lang="en-GB" altLang="en-US" sz="1800" b="1" kern="0" dirty="0" smtClean="0"/>
              <a:t>results</a:t>
            </a:r>
            <a:r>
              <a:rPr lang="en-GB" altLang="en-US" sz="1800" kern="0" dirty="0" smtClean="0"/>
              <a:t> of the campaign:</a:t>
            </a:r>
            <a:endParaRPr lang="en-GB" altLang="en-US" sz="2400" kern="0" dirty="0"/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b="1" kern="0" dirty="0" smtClean="0"/>
              <a:t>15+ </a:t>
            </a:r>
            <a:r>
              <a:rPr lang="en-GB" altLang="en-US" sz="1800" b="1" kern="0" dirty="0"/>
              <a:t>survey telescopes </a:t>
            </a:r>
            <a:r>
              <a:rPr lang="en-GB" altLang="en-US" sz="1800" kern="0" dirty="0"/>
              <a:t>providing optical </a:t>
            </a:r>
            <a:r>
              <a:rPr lang="en-GB" altLang="en-US" sz="1800" kern="0" dirty="0" smtClean="0"/>
              <a:t>data from well before the actual de-orbiting operations until the end</a:t>
            </a:r>
            <a:endParaRPr lang="en-GB" altLang="en-US" sz="1800" kern="0" dirty="0"/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b="1" kern="0" dirty="0" smtClean="0"/>
              <a:t>10+ </a:t>
            </a:r>
            <a:r>
              <a:rPr lang="en-GB" altLang="en-US" sz="1800" b="1" kern="0" dirty="0"/>
              <a:t>tracking telescopes</a:t>
            </a:r>
            <a:r>
              <a:rPr lang="en-GB" altLang="en-US" sz="1800" kern="0" dirty="0"/>
              <a:t> providing optical </a:t>
            </a:r>
            <a:r>
              <a:rPr lang="en-GB" altLang="en-US" sz="1800" kern="0" dirty="0" smtClean="0"/>
              <a:t>data during de-orbiting operations lasting initially 5 days</a:t>
            </a:r>
            <a:endParaRPr lang="en-GB" altLang="en-US" sz="1800" kern="0" dirty="0"/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More than </a:t>
            </a:r>
            <a:r>
              <a:rPr lang="en-GB" altLang="en-US" sz="1800" b="1" kern="0" dirty="0" smtClean="0"/>
              <a:t>11000 optical observations</a:t>
            </a:r>
            <a:r>
              <a:rPr lang="en-GB" altLang="en-US" sz="1800" kern="0" dirty="0" smtClean="0"/>
              <a:t> </a:t>
            </a:r>
            <a:r>
              <a:rPr lang="en-GB" altLang="en-US" sz="1800" kern="0" dirty="0"/>
              <a:t>(pairs of </a:t>
            </a:r>
            <a:r>
              <a:rPr lang="en-GB" altLang="en-US" sz="1800" kern="0" dirty="0" smtClean="0"/>
              <a:t>RA-Dec measurements) </a:t>
            </a:r>
            <a:r>
              <a:rPr lang="en-GB" altLang="en-US" sz="1800" kern="0" dirty="0"/>
              <a:t>obtained </a:t>
            </a:r>
            <a:r>
              <a:rPr lang="en-GB" altLang="en-US" sz="1800" kern="0" dirty="0" smtClean="0"/>
              <a:t>by ISON for </a:t>
            </a:r>
            <a:r>
              <a:rPr lang="en-GB" altLang="en-US" sz="1800" kern="0" dirty="0"/>
              <a:t>Meteosat-7 during the deorbiting </a:t>
            </a:r>
            <a:r>
              <a:rPr lang="en-GB" altLang="en-US" sz="1800" kern="0" dirty="0" smtClean="0"/>
              <a:t>operations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Optical residual RMS in the order of </a:t>
            </a:r>
            <a:r>
              <a:rPr lang="en-GB" altLang="en-US" sz="1800" b="1" kern="0" dirty="0" smtClean="0"/>
              <a:t>1 arcsec</a:t>
            </a:r>
            <a:r>
              <a:rPr lang="en-GB" altLang="en-US" sz="1800" kern="0" dirty="0" smtClean="0"/>
              <a:t> for all telescopes</a:t>
            </a:r>
            <a:endParaRPr lang="en-GB" altLang="en-US" sz="1800" kern="0" dirty="0"/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b="1" kern="0" dirty="0" smtClean="0"/>
              <a:t>7 </a:t>
            </a:r>
            <a:r>
              <a:rPr lang="en-GB" altLang="en-US" sz="1800" b="1" kern="0" dirty="0"/>
              <a:t>manoeuvres estimated</a:t>
            </a:r>
            <a:r>
              <a:rPr lang="en-GB" altLang="en-US" sz="1800" kern="0" dirty="0"/>
              <a:t> within the same orbit determination process plus two pseudo-manoeuvres due to venting activities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Provision </a:t>
            </a:r>
            <a:r>
              <a:rPr lang="en-GB" altLang="en-US" sz="1800" kern="0" dirty="0"/>
              <a:t>of tracking data and orbital products to the </a:t>
            </a:r>
            <a:r>
              <a:rPr lang="en-GB" altLang="en-US" sz="1800" kern="0" dirty="0" smtClean="0"/>
              <a:t>EUMETSAT </a:t>
            </a:r>
            <a:r>
              <a:rPr lang="en-GB" altLang="en-US" sz="1800" kern="0" dirty="0"/>
              <a:t>only </a:t>
            </a:r>
            <a:r>
              <a:rPr lang="en-GB" altLang="en-US" sz="1800" b="1" kern="0" dirty="0"/>
              <a:t>few hours after local </a:t>
            </a:r>
            <a:r>
              <a:rPr lang="en-GB" altLang="en-US" sz="1800" b="1" kern="0" dirty="0" smtClean="0"/>
              <a:t>dawn </a:t>
            </a:r>
            <a:r>
              <a:rPr lang="en-GB" altLang="en-US" sz="1800" kern="0" dirty="0" smtClean="0"/>
              <a:t>for EUMETSAT OD activities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b="1" kern="0" dirty="0" smtClean="0"/>
              <a:t>Successful deorbiting of Meteosat-7 by EUMETSAT !</a:t>
            </a:r>
            <a:endParaRPr lang="en-GB" altLang="en-US" sz="1800" b="1" kern="0" dirty="0"/>
          </a:p>
        </p:txBody>
      </p:sp>
    </p:spTree>
    <p:extLst>
      <p:ext uri="{BB962C8B-B14F-4D97-AF65-F5344CB8AC3E}">
        <p14:creationId xmlns:p14="http://schemas.microsoft.com/office/powerpoint/2010/main" val="24205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Meteosat-7 end-of-life support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9100"/>
            <a:ext cx="3289300" cy="32893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81956" y="5121275"/>
            <a:ext cx="58689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6537" lvl="2" indent="0" algn="ctr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1600" dirty="0" smtClean="0"/>
              <a:t>Animated GIF </a:t>
            </a:r>
            <a:r>
              <a:rPr lang="en-GB" sz="1600" dirty="0"/>
              <a:t>of Meteosat-7 </a:t>
            </a:r>
            <a:r>
              <a:rPr lang="en-GB" sz="1600" dirty="0" smtClean="0"/>
              <a:t>generated by </a:t>
            </a:r>
            <a:r>
              <a:rPr lang="en-GB" sz="1600" dirty="0" err="1" smtClean="0"/>
              <a:t>CrAO</a:t>
            </a:r>
            <a:r>
              <a:rPr lang="en-GB" sz="1600" dirty="0" smtClean="0"/>
              <a:t> observatory during the de-orbiting phase</a:t>
            </a: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14944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Conclusions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513" y="917575"/>
            <a:ext cx="8712200" cy="521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800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2913" y="907415"/>
            <a:ext cx="839628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b="1" kern="0" dirty="0" smtClean="0"/>
              <a:t>ISON</a:t>
            </a:r>
            <a:r>
              <a:rPr lang="en-GB" altLang="en-US" sz="1800" kern="0" dirty="0" smtClean="0"/>
              <a:t> and </a:t>
            </a:r>
            <a:r>
              <a:rPr lang="en-GB" altLang="en-US" sz="1800" b="1" kern="0" dirty="0" smtClean="0"/>
              <a:t>GMV</a:t>
            </a:r>
            <a:r>
              <a:rPr lang="en-GB" altLang="en-US" sz="1800" kern="0" dirty="0" smtClean="0"/>
              <a:t> have been cooperated in </a:t>
            </a:r>
            <a:r>
              <a:rPr lang="en-GB" altLang="en-US" sz="1800" b="1" kern="0" dirty="0" smtClean="0"/>
              <a:t>several optical campaigns</a:t>
            </a:r>
            <a:r>
              <a:rPr lang="en-GB" altLang="en-US" sz="1800" kern="0" dirty="0" smtClean="0"/>
              <a:t> in a very fruitful way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ISON network has shown </a:t>
            </a:r>
            <a:r>
              <a:rPr lang="en-GB" altLang="en-US" sz="1800" b="1" kern="0" dirty="0" smtClean="0"/>
              <a:t>high-availability</a:t>
            </a:r>
            <a:r>
              <a:rPr lang="en-GB" altLang="en-US" sz="1800" kern="0" dirty="0" smtClean="0"/>
              <a:t>, </a:t>
            </a:r>
            <a:r>
              <a:rPr lang="en-GB" altLang="en-US" sz="1800" b="1" kern="0" dirty="0" smtClean="0"/>
              <a:t>high-accuracy</a:t>
            </a:r>
            <a:r>
              <a:rPr lang="en-GB" altLang="en-US" sz="1800" kern="0" dirty="0" smtClean="0"/>
              <a:t> and </a:t>
            </a:r>
            <a:r>
              <a:rPr lang="en-GB" altLang="en-US" sz="1800" b="1" kern="0" dirty="0" smtClean="0"/>
              <a:t>high flexibility</a:t>
            </a:r>
            <a:r>
              <a:rPr lang="en-GB" altLang="en-US" sz="1800" kern="0" dirty="0" smtClean="0"/>
              <a:t> in terms of telescope dedication, provision of </a:t>
            </a:r>
            <a:r>
              <a:rPr lang="en-GB" altLang="en-US" sz="1800" kern="0" dirty="0" smtClean="0"/>
              <a:t>additional available </a:t>
            </a:r>
            <a:r>
              <a:rPr lang="en-GB" altLang="en-US" sz="1800" b="1" kern="0" dirty="0" smtClean="0"/>
              <a:t>survey data</a:t>
            </a:r>
            <a:r>
              <a:rPr lang="en-GB" altLang="en-US" sz="1800" kern="0" dirty="0" smtClean="0"/>
              <a:t>, and reaction against bad weather conditions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ISON optical data and GMV processing in combination have been proved to be successful in </a:t>
            </a:r>
            <a:r>
              <a:rPr lang="en-GB" altLang="en-US" sz="1800" b="1" kern="0" dirty="0" smtClean="0"/>
              <a:t>operational</a:t>
            </a:r>
            <a:r>
              <a:rPr lang="en-GB" altLang="en-US" sz="1800" kern="0" dirty="0" smtClean="0"/>
              <a:t> campaigns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b="1" kern="0" dirty="0"/>
              <a:t>Several scenarios</a:t>
            </a:r>
            <a:r>
              <a:rPr lang="en-GB" altLang="en-US" sz="1800" kern="0" dirty="0"/>
              <a:t> have been executed:</a:t>
            </a:r>
            <a:endParaRPr lang="en-GB" altLang="en-US" sz="1800" b="1" kern="0" dirty="0" smtClean="0"/>
          </a:p>
          <a:p>
            <a:pPr lvl="2" eaLnBrk="1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altLang="en-US" sz="1600" kern="0" dirty="0"/>
              <a:t>Orbit determination with data fusion</a:t>
            </a:r>
          </a:p>
          <a:p>
            <a:pPr lvl="2" eaLnBrk="1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altLang="en-US" sz="1600" kern="0" dirty="0"/>
              <a:t>Ranging station calibration</a:t>
            </a:r>
          </a:p>
          <a:p>
            <a:pPr lvl="2" eaLnBrk="1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altLang="en-US" sz="1600" kern="0" dirty="0"/>
              <a:t>Collision risk evaluation </a:t>
            </a:r>
          </a:p>
          <a:p>
            <a:pPr lvl="2" eaLnBrk="1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altLang="en-US" sz="1600" kern="0" dirty="0"/>
              <a:t>End-of-life operations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More </a:t>
            </a:r>
            <a:r>
              <a:rPr lang="en-GB" altLang="en-US" sz="1800" b="1" kern="0" dirty="0" smtClean="0"/>
              <a:t>operational campaigns</a:t>
            </a:r>
            <a:r>
              <a:rPr lang="en-GB" altLang="en-US" sz="1800" kern="0" dirty="0" smtClean="0"/>
              <a:t> are on-going </a:t>
            </a:r>
            <a:r>
              <a:rPr lang="en-GB" altLang="en-US" sz="1800" kern="0" dirty="0" smtClean="0"/>
              <a:t>and </a:t>
            </a:r>
            <a:r>
              <a:rPr lang="en-GB" altLang="en-US" sz="1800" kern="0" dirty="0" smtClean="0"/>
              <a:t>coming</a:t>
            </a:r>
          </a:p>
          <a:p>
            <a:pPr lvl="2" eaLnBrk="1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GB" alt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0906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s-ES" altLang="en-US" smtClean="0"/>
          </a:p>
        </p:txBody>
      </p:sp>
      <p:pic>
        <p:nvPicPr>
          <p:cNvPr id="31748" name="Picture 22" descr="C:\Disco_D\gmv-new\24_powerpoint\images\contra 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4" descr="C:\Disco_D\gmv-new\24_powerpoint\images\contra-ima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4241800" y="1779588"/>
            <a:ext cx="460375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4800" dirty="0">
                <a:solidFill>
                  <a:schemeClr val="bg1"/>
                </a:solidFill>
              </a:rPr>
              <a:t>Thank you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	</a:t>
            </a:r>
            <a:r>
              <a:rPr lang="en-US" altLang="en-US" u="sng" dirty="0" smtClean="0">
                <a:solidFill>
                  <a:schemeClr val="bg1"/>
                </a:solidFill>
              </a:rPr>
              <a:t>D. Escobar, PhD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dirty="0" smtClean="0">
                <a:solidFill>
                  <a:schemeClr val="bg1"/>
                </a:solidFill>
              </a:rPr>
              <a:t>F. Ayuga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dirty="0" smtClean="0">
                <a:solidFill>
                  <a:schemeClr val="bg1"/>
                </a:solidFill>
              </a:rPr>
              <a:t>A. Antón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dirty="0" smtClean="0">
                <a:solidFill>
                  <a:schemeClr val="bg1"/>
                </a:solidFill>
              </a:rPr>
              <a:t>A. Águeda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dirty="0" smtClean="0">
                <a:solidFill>
                  <a:schemeClr val="bg1"/>
                </a:solidFill>
              </a:rPr>
              <a:t>I. Molotov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95" y="5584563"/>
            <a:ext cx="1068505" cy="79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Outline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513" y="917575"/>
            <a:ext cx="87122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400" kern="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2913" y="1069975"/>
            <a:ext cx="830738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400" kern="0" dirty="0" smtClean="0"/>
              <a:t>ISON telescope network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400" kern="0" dirty="0" smtClean="0"/>
              <a:t>GMV/ISON campaigns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400" kern="0" dirty="0" smtClean="0"/>
              <a:t>Use cases: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Orbit determination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Ranging station calibration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Collision risk evaluation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End-of-life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ISON telescope network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513" y="917575"/>
            <a:ext cx="87122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b="1" kern="0" dirty="0" smtClean="0"/>
              <a:t>World-wide</a:t>
            </a:r>
            <a:r>
              <a:rPr lang="en-GB" altLang="en-US" kern="0" dirty="0" smtClean="0"/>
              <a:t> </a:t>
            </a:r>
            <a:r>
              <a:rPr lang="en-GB" altLang="en-US" kern="0" dirty="0" smtClean="0"/>
              <a:t>coverage, with telescopes in both hemispheres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b="1" kern="0" dirty="0" smtClean="0"/>
              <a:t>High-availability</a:t>
            </a:r>
            <a:r>
              <a:rPr lang="en-GB" altLang="en-US" kern="0" dirty="0" smtClean="0"/>
              <a:t> thanks to high number of telescopes with de-correlated weather conditions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b="1" kern="0" dirty="0" smtClean="0"/>
              <a:t>High-accuracy</a:t>
            </a:r>
            <a:r>
              <a:rPr lang="en-GB" altLang="en-US" kern="0" dirty="0" smtClean="0"/>
              <a:t> of optical </a:t>
            </a:r>
            <a:r>
              <a:rPr lang="en-GB" altLang="en-US" kern="0" dirty="0"/>
              <a:t>data </a:t>
            </a:r>
            <a:r>
              <a:rPr lang="en-GB" altLang="en-US" kern="0" dirty="0" smtClean="0"/>
              <a:t>(~ 1 arcsec)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High number of both </a:t>
            </a:r>
            <a:r>
              <a:rPr lang="en-GB" altLang="en-US" b="1" kern="0" dirty="0" smtClean="0"/>
              <a:t>survey</a:t>
            </a:r>
            <a:r>
              <a:rPr lang="en-GB" altLang="en-US" kern="0" dirty="0" smtClean="0"/>
              <a:t> and </a:t>
            </a:r>
            <a:r>
              <a:rPr lang="en-GB" altLang="en-US" b="1" kern="0" dirty="0" smtClean="0"/>
              <a:t>tracking</a:t>
            </a:r>
            <a:r>
              <a:rPr lang="en-GB" altLang="en-US" kern="0" dirty="0" smtClean="0"/>
              <a:t> </a:t>
            </a:r>
            <a:r>
              <a:rPr lang="en-GB" altLang="en-US" kern="0" dirty="0"/>
              <a:t>telescopes </a:t>
            </a:r>
            <a:r>
              <a:rPr lang="en-GB" altLang="en-US" kern="0" dirty="0" smtClean="0"/>
              <a:t>(&gt;</a:t>
            </a:r>
            <a:r>
              <a:rPr lang="en-GB" altLang="en-US" kern="0" dirty="0"/>
              <a:t>9</a:t>
            </a:r>
            <a:r>
              <a:rPr lang="en-GB" altLang="en-US" kern="0" dirty="0" smtClean="0"/>
              <a:t>0</a:t>
            </a:r>
            <a:r>
              <a:rPr lang="en-GB" altLang="en-US" kern="0" dirty="0"/>
              <a:t>)</a:t>
            </a:r>
            <a:endParaRPr lang="en-GB" altLang="en-US" kern="0" dirty="0" smtClean="0"/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ISON sub-network devoted to provide </a:t>
            </a:r>
            <a:r>
              <a:rPr lang="en-GB" altLang="en-US" b="1" kern="0" dirty="0"/>
              <a:t>commercial </a:t>
            </a:r>
            <a:r>
              <a:rPr lang="en-GB" altLang="en-US" b="1" kern="0" dirty="0" smtClean="0"/>
              <a:t>services</a:t>
            </a:r>
            <a:endParaRPr lang="en-GB" altLang="en-US" kern="0" dirty="0"/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Use </a:t>
            </a:r>
            <a:r>
              <a:rPr lang="en-GB" altLang="en-US" kern="0" dirty="0" smtClean="0"/>
              <a:t>for </a:t>
            </a:r>
            <a:r>
              <a:rPr lang="en-GB" altLang="en-US" b="1" kern="0" dirty="0" smtClean="0"/>
              <a:t>operational </a:t>
            </a:r>
            <a:r>
              <a:rPr lang="en-GB" altLang="en-US" b="1" kern="0" dirty="0" smtClean="0"/>
              <a:t>support</a:t>
            </a:r>
            <a:r>
              <a:rPr lang="en-GB" altLang="en-US" kern="0" dirty="0"/>
              <a:t/>
            </a:r>
            <a:br>
              <a:rPr lang="en-GB" altLang="en-US" kern="0" dirty="0"/>
            </a:br>
            <a:r>
              <a:rPr lang="en-GB" altLang="en-US" kern="0" dirty="0" smtClean="0"/>
              <a:t>in </a:t>
            </a:r>
            <a:r>
              <a:rPr lang="en-GB" altLang="en-US" kern="0" dirty="0" smtClean="0"/>
              <a:t>various scenarios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800" kern="0" dirty="0"/>
              <a:t>Orbit </a:t>
            </a:r>
            <a:r>
              <a:rPr lang="en-GB" altLang="en-US" sz="1800" kern="0" dirty="0" smtClean="0"/>
              <a:t>determination with data fusion</a:t>
            </a:r>
            <a:endParaRPr lang="en-GB" altLang="en-US" sz="1800" kern="0" dirty="0"/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800" kern="0" dirty="0"/>
              <a:t>Ranging station </a:t>
            </a:r>
            <a:r>
              <a:rPr lang="en-GB" altLang="en-US" sz="1800" kern="0" dirty="0" smtClean="0"/>
              <a:t>calibration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800" kern="0" dirty="0" smtClean="0"/>
              <a:t>Collision risk evaluation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800" kern="0" dirty="0" smtClean="0"/>
              <a:t>LEOP, IOT, EOL</a:t>
            </a:r>
            <a:r>
              <a:rPr lang="en-GB" altLang="en-US" sz="1800" kern="0" dirty="0"/>
              <a:t>,</a:t>
            </a:r>
            <a:r>
              <a:rPr lang="en-GB" altLang="en-US" sz="1800" kern="0" dirty="0" smtClean="0"/>
              <a:t> contingency,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06" y="3770142"/>
            <a:ext cx="3674940" cy="222267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18080" y="5992813"/>
            <a:ext cx="4179902" cy="33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6537" lvl="2" indent="0" algn="ctr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1400" kern="0" dirty="0" smtClean="0"/>
              <a:t>World-map of ISON telescope network</a:t>
            </a:r>
            <a:endParaRPr lang="en-GB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9160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GMV/ISON campaigns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0352" y="813435"/>
            <a:ext cx="8722971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b="1" kern="0" dirty="0" smtClean="0"/>
              <a:t>GMV and ISON</a:t>
            </a:r>
            <a:r>
              <a:rPr lang="en-GB" altLang="en-US" sz="1800" kern="0" dirty="0" smtClean="0"/>
              <a:t> have cooperated in </a:t>
            </a:r>
            <a:r>
              <a:rPr lang="en-GB" altLang="en-US" sz="1800" kern="0" dirty="0" smtClean="0"/>
              <a:t>dedicated </a:t>
            </a:r>
            <a:r>
              <a:rPr lang="en-GB" altLang="en-US" sz="1800" b="1" kern="0" dirty="0" smtClean="0"/>
              <a:t>optical </a:t>
            </a:r>
            <a:r>
              <a:rPr lang="en-GB" altLang="en-US" sz="1800" b="1" kern="0" dirty="0" smtClean="0"/>
              <a:t>campaigns</a:t>
            </a:r>
            <a:r>
              <a:rPr lang="en-GB" altLang="en-US" sz="1800" kern="0" dirty="0" smtClean="0"/>
              <a:t> </a:t>
            </a:r>
            <a:r>
              <a:rPr lang="en-GB" altLang="en-US" sz="1800" kern="0" dirty="0" smtClean="0"/>
              <a:t>in 2016 </a:t>
            </a:r>
            <a:r>
              <a:rPr lang="en-GB" altLang="en-US" sz="1800" kern="0" dirty="0" smtClean="0"/>
              <a:t>(</a:t>
            </a:r>
            <a:r>
              <a:rPr lang="en-GB" altLang="en-US" sz="1800" kern="0" dirty="0" smtClean="0"/>
              <a:t>Apr, </a:t>
            </a:r>
            <a:r>
              <a:rPr lang="en-GB" altLang="en-US" sz="1800" kern="0" dirty="0" smtClean="0"/>
              <a:t>May, </a:t>
            </a:r>
            <a:r>
              <a:rPr lang="en-GB" altLang="en-US" sz="1800" kern="0" dirty="0" smtClean="0"/>
              <a:t>Jun, Jul) </a:t>
            </a:r>
            <a:r>
              <a:rPr lang="en-GB" altLang="en-US" sz="1800" kern="0" dirty="0" smtClean="0"/>
              <a:t>and 2017 (</a:t>
            </a:r>
            <a:r>
              <a:rPr lang="en-GB" altLang="en-US" sz="1800" kern="0" dirty="0" smtClean="0"/>
              <a:t>Apr) </a:t>
            </a:r>
            <a:r>
              <a:rPr lang="en-GB" altLang="en-US" sz="1800" kern="0" dirty="0" smtClean="0"/>
              <a:t>(list per satellite-group):</a:t>
            </a:r>
          </a:p>
          <a:p>
            <a:pPr lvl="2"/>
            <a:r>
              <a:rPr lang="en-GB" sz="1400" b="1" dirty="0" smtClean="0"/>
              <a:t>A1, B1	</a:t>
            </a:r>
            <a:r>
              <a:rPr lang="en-GB" sz="1400" dirty="0" smtClean="0"/>
              <a:t>07/04/2016-18/04/2016</a:t>
            </a:r>
            <a:r>
              <a:rPr lang="en-GB" sz="1400" dirty="0" smtClean="0">
                <a:sym typeface="Wingdings" panose="05000000000000000000" pitchFamily="2" charset="2"/>
              </a:rPr>
              <a:t>  station calibration</a:t>
            </a:r>
            <a:endParaRPr lang="en-GB" sz="1400" dirty="0" smtClean="0"/>
          </a:p>
          <a:p>
            <a:pPr lvl="2"/>
            <a:r>
              <a:rPr lang="en-GB" sz="1400" b="1" dirty="0" smtClean="0"/>
              <a:t>B2		</a:t>
            </a:r>
            <a:r>
              <a:rPr lang="en-GB" sz="1400" dirty="0" smtClean="0"/>
              <a:t>15/04/2016-20/04/2016</a:t>
            </a:r>
            <a:r>
              <a:rPr lang="en-GB" sz="1400" dirty="0" smtClean="0">
                <a:sym typeface="Wingdings" panose="05000000000000000000" pitchFamily="2" charset="2"/>
              </a:rPr>
              <a:t>  station calibration and manoeuvre estimation</a:t>
            </a:r>
            <a:endParaRPr lang="en-GB" sz="1400" dirty="0" smtClean="0"/>
          </a:p>
          <a:p>
            <a:pPr lvl="2"/>
            <a:r>
              <a:rPr lang="en-GB" sz="1400" b="1" dirty="0" smtClean="0"/>
              <a:t>C2		</a:t>
            </a:r>
            <a:r>
              <a:rPr lang="en-GB" sz="1400" dirty="0" smtClean="0"/>
              <a:t>09/05/2016-17/05/2016</a:t>
            </a:r>
            <a:r>
              <a:rPr lang="en-GB" sz="1400" dirty="0" smtClean="0">
                <a:sym typeface="Wingdings" panose="05000000000000000000" pitchFamily="2" charset="2"/>
              </a:rPr>
              <a:t>  station calibration</a:t>
            </a:r>
            <a:endParaRPr lang="en-GB" sz="1400" dirty="0" smtClean="0"/>
          </a:p>
          <a:p>
            <a:pPr lvl="2"/>
            <a:r>
              <a:rPr lang="en-GB" sz="1400" b="1" dirty="0" smtClean="0"/>
              <a:t>D2, D3</a:t>
            </a:r>
            <a:r>
              <a:rPr lang="en-GB" sz="1400" dirty="0"/>
              <a:t>	</a:t>
            </a:r>
            <a:r>
              <a:rPr lang="en-GB" sz="1400" dirty="0" smtClean="0"/>
              <a:t>06/05/2016-17/05/2016</a:t>
            </a:r>
            <a:r>
              <a:rPr lang="en-GB" sz="1400" dirty="0" smtClean="0">
                <a:sym typeface="Wingdings" panose="05000000000000000000" pitchFamily="2" charset="2"/>
              </a:rPr>
              <a:t>  station calibration</a:t>
            </a:r>
            <a:endParaRPr lang="en-GB" sz="1400" dirty="0" smtClean="0"/>
          </a:p>
          <a:p>
            <a:pPr lvl="2"/>
            <a:r>
              <a:rPr lang="en-GB" sz="1400" b="1" dirty="0"/>
              <a:t>E1, </a:t>
            </a:r>
            <a:r>
              <a:rPr lang="en-GB" sz="1400" b="1" dirty="0" smtClean="0"/>
              <a:t>E2, F1</a:t>
            </a:r>
            <a:r>
              <a:rPr lang="en-GB" sz="1400" dirty="0" smtClean="0"/>
              <a:t> 	31/05/2016-08/06/2016 </a:t>
            </a:r>
            <a:r>
              <a:rPr lang="en-GB" sz="1400" dirty="0" smtClean="0">
                <a:sym typeface="Wingdings" panose="05000000000000000000" pitchFamily="2" charset="2"/>
              </a:rPr>
              <a:t> collision avoidance (proof-of-concept)</a:t>
            </a:r>
            <a:endParaRPr lang="en-GB" sz="1400" dirty="0" smtClean="0"/>
          </a:p>
          <a:p>
            <a:pPr lvl="2"/>
            <a:r>
              <a:rPr lang="en-GB" sz="1400" b="1" dirty="0" smtClean="0"/>
              <a:t>B3</a:t>
            </a:r>
            <a:r>
              <a:rPr lang="en-GB" sz="1400" dirty="0"/>
              <a:t>	</a:t>
            </a:r>
            <a:r>
              <a:rPr lang="en-GB" sz="1400" dirty="0" smtClean="0"/>
              <a:t>	08/06/2016-16/06/2016 </a:t>
            </a:r>
            <a:r>
              <a:rPr lang="en-GB" sz="1400" dirty="0" smtClean="0">
                <a:sym typeface="Wingdings" panose="05000000000000000000" pitchFamily="2" charset="2"/>
              </a:rPr>
              <a:t> collision avoidance</a:t>
            </a:r>
            <a:endParaRPr lang="en-GB" sz="1400" dirty="0" smtClean="0"/>
          </a:p>
          <a:p>
            <a:pPr lvl="2"/>
            <a:r>
              <a:rPr lang="en-GB" sz="1400" b="1" dirty="0"/>
              <a:t>D1, </a:t>
            </a:r>
            <a:r>
              <a:rPr lang="en-GB" sz="1400" b="1" dirty="0" smtClean="0"/>
              <a:t>D4</a:t>
            </a:r>
            <a:r>
              <a:rPr lang="en-GB" sz="1400" dirty="0"/>
              <a:t>	</a:t>
            </a:r>
            <a:r>
              <a:rPr lang="en-GB" sz="1400" dirty="0" smtClean="0"/>
              <a:t>26/06/2016-08/07/2016</a:t>
            </a:r>
            <a:r>
              <a:rPr lang="en-GB" sz="1400" dirty="0" smtClean="0">
                <a:sym typeface="Wingdings" panose="05000000000000000000" pitchFamily="2" charset="2"/>
              </a:rPr>
              <a:t>  station calibration</a:t>
            </a:r>
            <a:endParaRPr lang="en-GB" sz="1400" dirty="0" smtClean="0"/>
          </a:p>
          <a:p>
            <a:pPr lvl="2"/>
            <a:r>
              <a:rPr lang="en-GB" sz="1400" b="1" dirty="0"/>
              <a:t>G1, </a:t>
            </a:r>
            <a:r>
              <a:rPr lang="en-GB" sz="1400" b="1" dirty="0" smtClean="0"/>
              <a:t>G2</a:t>
            </a:r>
            <a:r>
              <a:rPr lang="en-GB" sz="1400" dirty="0"/>
              <a:t>	</a:t>
            </a:r>
            <a:r>
              <a:rPr lang="en-GB" sz="1400" dirty="0" smtClean="0"/>
              <a:t>01/07/2016-08/07/2016</a:t>
            </a:r>
            <a:r>
              <a:rPr lang="en-GB" sz="1400" dirty="0" smtClean="0">
                <a:sym typeface="Wingdings" panose="05000000000000000000" pitchFamily="2" charset="2"/>
              </a:rPr>
              <a:t>  station calibration and manoeuvre estimation</a:t>
            </a:r>
            <a:endParaRPr lang="en-GB" sz="1400" dirty="0" smtClean="0"/>
          </a:p>
          <a:p>
            <a:pPr lvl="2"/>
            <a:r>
              <a:rPr lang="en-GB" sz="1400" b="1" dirty="0" smtClean="0"/>
              <a:t>M7</a:t>
            </a:r>
            <a:r>
              <a:rPr lang="en-GB" sz="1400" dirty="0"/>
              <a:t>	</a:t>
            </a:r>
            <a:r>
              <a:rPr lang="en-GB" sz="1400" dirty="0" smtClean="0"/>
              <a:t>	01/04/2017-10/04/2017 </a:t>
            </a:r>
            <a:r>
              <a:rPr lang="en-GB" sz="1400" dirty="0" smtClean="0">
                <a:sym typeface="Wingdings" panose="05000000000000000000" pitchFamily="2" charset="2"/>
              </a:rPr>
              <a:t> de-orbiting operations of Meteosat-7</a:t>
            </a:r>
          </a:p>
          <a:p>
            <a:pPr lvl="2"/>
            <a:r>
              <a:rPr lang="en-GB" sz="1400" b="1" dirty="0">
                <a:sym typeface="Wingdings" panose="05000000000000000000" pitchFamily="2" charset="2"/>
              </a:rPr>
              <a:t>H</a:t>
            </a:r>
            <a:r>
              <a:rPr lang="en-GB" sz="1400" b="1" dirty="0" smtClean="0">
                <a:sym typeface="Wingdings" panose="05000000000000000000" pitchFamily="2" charset="2"/>
              </a:rPr>
              <a:t>1</a:t>
            </a:r>
            <a:r>
              <a:rPr lang="en-GB" sz="1400" b="1" dirty="0" smtClean="0">
                <a:sym typeface="Wingdings" panose="05000000000000000000" pitchFamily="2" charset="2"/>
              </a:rPr>
              <a:t>		</a:t>
            </a:r>
            <a:r>
              <a:rPr lang="en-GB" sz="1400" dirty="0" smtClean="0">
                <a:sym typeface="Wingdings" panose="05000000000000000000" pitchFamily="2" charset="2"/>
              </a:rPr>
              <a:t>12</a:t>
            </a:r>
            <a:r>
              <a:rPr lang="en-GB" sz="1400" dirty="0" smtClean="0"/>
              <a:t>/04/2017-21/04/2017 </a:t>
            </a:r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sym typeface="Wingdings" panose="05000000000000000000" pitchFamily="2" charset="2"/>
              </a:rPr>
              <a:t>station </a:t>
            </a:r>
            <a:r>
              <a:rPr lang="en-GB" sz="1400" dirty="0" smtClean="0">
                <a:sym typeface="Wingdings" panose="05000000000000000000" pitchFamily="2" charset="2"/>
              </a:rPr>
              <a:t>calibration during IOT</a:t>
            </a:r>
            <a:endParaRPr lang="en-GB" sz="1400" b="1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900" b="1" kern="0" dirty="0" smtClean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800" kern="0" dirty="0" smtClean="0"/>
              <a:t>ISON s</a:t>
            </a:r>
            <a:r>
              <a:rPr lang="en-GB" altLang="en-US" sz="1800" kern="0" dirty="0" smtClean="0"/>
              <a:t>ub-network used providing commercial services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800" b="1" kern="0" dirty="0" smtClean="0"/>
              <a:t>Processing </a:t>
            </a:r>
            <a:r>
              <a:rPr lang="en-GB" altLang="en-US" sz="1800" kern="0" dirty="0"/>
              <a:t>performed by GMV </a:t>
            </a:r>
            <a:r>
              <a:rPr lang="en-GB" altLang="en-US" sz="1800" kern="0" dirty="0" smtClean="0"/>
              <a:t>with in-house software:</a:t>
            </a:r>
            <a:endParaRPr lang="en-GB" altLang="en-US" sz="1800" kern="0" dirty="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600" b="1" i="1" kern="0" dirty="0"/>
              <a:t>catmai</a:t>
            </a:r>
            <a:r>
              <a:rPr lang="en-GB" altLang="en-US" sz="1600" kern="0" dirty="0"/>
              <a:t> </a:t>
            </a:r>
            <a:r>
              <a:rPr lang="en-GB" altLang="en-US" sz="1600" kern="0" dirty="0">
                <a:sym typeface="Wingdings" panose="05000000000000000000" pitchFamily="2" charset="2"/>
              </a:rPr>
              <a:t> </a:t>
            </a:r>
            <a:r>
              <a:rPr lang="en-GB" altLang="en-US" sz="1600" kern="0" dirty="0"/>
              <a:t>optical data correlation (from survey </a:t>
            </a:r>
            <a:r>
              <a:rPr lang="en-GB" altLang="en-US" sz="1600" kern="0" dirty="0" smtClean="0"/>
              <a:t>telescopes)</a:t>
            </a:r>
            <a:endParaRPr lang="en-GB" altLang="en-US" sz="1600" kern="0" dirty="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600" b="1" i="1" kern="0" dirty="0" smtClean="0"/>
              <a:t>sstod</a:t>
            </a:r>
            <a:r>
              <a:rPr lang="en-GB" altLang="en-US" sz="1600" kern="0" dirty="0" smtClean="0"/>
              <a:t> </a:t>
            </a:r>
            <a:r>
              <a:rPr lang="en-GB" altLang="en-US" sz="1600" kern="0" dirty="0" smtClean="0">
                <a:sym typeface="Wingdings" panose="05000000000000000000" pitchFamily="2" charset="2"/>
              </a:rPr>
              <a:t> </a:t>
            </a:r>
            <a:r>
              <a:rPr lang="en-GB" altLang="en-US" sz="1600" kern="0" dirty="0"/>
              <a:t>orbit determination with optical and ranging </a:t>
            </a:r>
            <a:r>
              <a:rPr lang="en-GB" altLang="en-US" sz="1600" kern="0" dirty="0" smtClean="0"/>
              <a:t>data, station bias calibration and manoeuvre estimation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1600" b="1" i="1" kern="0" dirty="0" smtClean="0"/>
              <a:t>closeap</a:t>
            </a:r>
            <a:r>
              <a:rPr lang="en-GB" altLang="en-US" sz="1600" kern="0" dirty="0" smtClean="0"/>
              <a:t> </a:t>
            </a:r>
            <a:r>
              <a:rPr lang="en-GB" altLang="en-US" sz="1600" kern="0" dirty="0">
                <a:sym typeface="Wingdings" panose="05000000000000000000" pitchFamily="2" charset="2"/>
              </a:rPr>
              <a:t> </a:t>
            </a:r>
            <a:r>
              <a:rPr lang="en-GB" altLang="en-US" sz="1600" kern="0" dirty="0" smtClean="0">
                <a:sym typeface="Wingdings" panose="05000000000000000000" pitchFamily="2" charset="2"/>
              </a:rPr>
              <a:t>conjunction detection and </a:t>
            </a:r>
            <a:r>
              <a:rPr lang="en-GB" altLang="en-US" sz="1600" kern="0" dirty="0" smtClean="0"/>
              <a:t>collision risk evaluation</a:t>
            </a:r>
            <a:endParaRPr lang="en-GB" sz="1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28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Orbit determination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513" y="917575"/>
            <a:ext cx="87122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GB" altLang="en-US" kern="0" dirty="0" smtClean="0"/>
          </a:p>
        </p:txBody>
      </p:sp>
      <p:pic>
        <p:nvPicPr>
          <p:cNvPr id="7" name="Imagen 4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1"/>
          <a:stretch/>
        </p:blipFill>
        <p:spPr bwMode="auto">
          <a:xfrm>
            <a:off x="5039360" y="4206240"/>
            <a:ext cx="3799840" cy="1953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0513" y="917575"/>
            <a:ext cx="8548687" cy="27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GEO operators use </a:t>
            </a:r>
            <a:r>
              <a:rPr lang="en-GB" altLang="en-US" b="1" kern="0" dirty="0" smtClean="0"/>
              <a:t>ranging stations</a:t>
            </a:r>
            <a:r>
              <a:rPr lang="en-GB" altLang="en-US" kern="0" dirty="0" smtClean="0"/>
              <a:t> for orbit determination purposes</a:t>
            </a:r>
            <a:endParaRPr lang="en-GB" altLang="en-US" b="1" kern="0" dirty="0" smtClean="0"/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Ranging data from </a:t>
            </a:r>
            <a:r>
              <a:rPr lang="en-GB" altLang="en-US" b="1" kern="0" dirty="0" smtClean="0"/>
              <a:t>2 stations</a:t>
            </a:r>
            <a:r>
              <a:rPr lang="en-GB" altLang="en-US" kern="0" dirty="0" smtClean="0"/>
              <a:t> with different longitudes are normally used</a:t>
            </a:r>
            <a:endParaRPr lang="en-GB" altLang="en-US" b="1" kern="0" dirty="0" smtClean="0"/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Optical telescopes can provide </a:t>
            </a:r>
            <a:r>
              <a:rPr lang="en-GB" altLang="en-US" b="1" kern="0" dirty="0" smtClean="0"/>
              <a:t>angular data</a:t>
            </a:r>
            <a:r>
              <a:rPr lang="en-GB" altLang="en-US" kern="0" dirty="0" smtClean="0"/>
              <a:t>, quite </a:t>
            </a:r>
            <a:r>
              <a:rPr lang="en-GB" altLang="en-US" b="1" kern="0" dirty="0" smtClean="0"/>
              <a:t>complementary</a:t>
            </a:r>
            <a:r>
              <a:rPr lang="en-GB" altLang="en-US" kern="0" dirty="0" smtClean="0"/>
              <a:t> to ranging data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b="1" kern="0" dirty="0" smtClean="0"/>
              <a:t>Data fusion </a:t>
            </a:r>
            <a:r>
              <a:rPr lang="en-GB" altLang="en-US" kern="0" dirty="0" smtClean="0"/>
              <a:t>as part of orbit determination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b="1" kern="0" dirty="0" smtClean="0"/>
              <a:t>Optical-only</a:t>
            </a:r>
            <a:r>
              <a:rPr lang="en-GB" altLang="en-US" kern="0" dirty="0" smtClean="0"/>
              <a:t> orbit solutions are also possible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0513" y="4206240"/>
            <a:ext cx="38025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Potential use in </a:t>
            </a:r>
            <a:r>
              <a:rPr lang="en-GB" altLang="en-US" b="1" kern="0" dirty="0" smtClean="0"/>
              <a:t>nominal and non-nominal operations</a:t>
            </a:r>
            <a:r>
              <a:rPr lang="en-GB" altLang="en-US" kern="0" dirty="0" smtClean="0"/>
              <a:t> (LEOP, manoeuvres, station unavailability)</a:t>
            </a:r>
          </a:p>
        </p:txBody>
      </p:sp>
    </p:spTree>
    <p:extLst>
      <p:ext uri="{BB962C8B-B14F-4D97-AF65-F5344CB8AC3E}">
        <p14:creationId xmlns:p14="http://schemas.microsoft.com/office/powerpoint/2010/main" val="25891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31775"/>
            <a:ext cx="8548687" cy="57054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Orbit determination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513" y="917575"/>
            <a:ext cx="87122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kern="0" dirty="0" smtClean="0"/>
              <a:t>ISON optical telescopes have been used for OD: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kern="0" dirty="0" smtClean="0"/>
              <a:t>With optical measurements only</a:t>
            </a:r>
            <a:r>
              <a:rPr lang="en-GB" altLang="en-US" kern="0" dirty="0"/>
              <a:t> </a:t>
            </a:r>
            <a:r>
              <a:rPr lang="en-GB" altLang="en-US" kern="0" dirty="0" smtClean="0"/>
              <a:t>(</a:t>
            </a:r>
            <a:r>
              <a:rPr lang="en-GB" altLang="en-US" b="1" kern="0" dirty="0" smtClean="0"/>
              <a:t>optical-only OD</a:t>
            </a:r>
            <a:r>
              <a:rPr lang="en-GB" altLang="en-US" kern="0" dirty="0" smtClean="0"/>
              <a:t>)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kern="0" dirty="0" smtClean="0"/>
              <a:t>In combination with ranging data (</a:t>
            </a:r>
            <a:r>
              <a:rPr lang="en-GB" altLang="en-US" b="1" kern="0" dirty="0" smtClean="0"/>
              <a:t>data fusion OD</a:t>
            </a:r>
            <a:r>
              <a:rPr lang="en-GB" altLang="en-US" kern="0" dirty="0" smtClean="0"/>
              <a:t>)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b="1" kern="0" dirty="0" smtClean="0"/>
              <a:t>Estimating manoeuvres</a:t>
            </a:r>
            <a:r>
              <a:rPr lang="en-GB" altLang="en-US" kern="0" dirty="0" smtClean="0"/>
              <a:t> if executed (indicated with * below)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b="1" kern="0" dirty="0" smtClean="0"/>
              <a:t>Main results</a:t>
            </a:r>
            <a:r>
              <a:rPr lang="en-GB" altLang="en-US" kern="0" dirty="0" smtClean="0"/>
              <a:t>:</a:t>
            </a:r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kern="0" dirty="0"/>
              <a:t>Varying number of sensors </a:t>
            </a:r>
            <a:r>
              <a:rPr lang="en-GB" altLang="en-US" kern="0" dirty="0" smtClean="0"/>
              <a:t>used (optical/ranging)</a:t>
            </a:r>
            <a:endParaRPr lang="en-GB" altLang="en-US" kern="0" dirty="0"/>
          </a:p>
          <a:p>
            <a:pPr lvl="2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kern="0" dirty="0" smtClean="0"/>
              <a:t>Optical data residuals RMS around </a:t>
            </a:r>
            <a:r>
              <a:rPr lang="en-GB" altLang="en-US" b="1" kern="0" dirty="0" smtClean="0"/>
              <a:t>1 arcsec </a:t>
            </a:r>
            <a:r>
              <a:rPr lang="en-GB" altLang="en-US" kern="0" dirty="0" smtClean="0"/>
              <a:t>(0.27 millideg)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78764"/>
              </p:ext>
            </p:extLst>
          </p:nvPr>
        </p:nvGraphicFramePr>
        <p:xfrm>
          <a:off x="1728946" y="3627437"/>
          <a:ext cx="5835333" cy="2416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798"/>
                <a:gridCol w="54673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</a:tblGrid>
              <a:tr h="1250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Satellite ID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Optical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Range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 smtClean="0">
                          <a:effectLst/>
                        </a:rPr>
                        <a:t>Optical-only OD residuals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Data fusion </a:t>
                      </a:r>
                      <a:r>
                        <a:rPr lang="en-GB" sz="900" spc="-40" dirty="0" smtClean="0">
                          <a:effectLst/>
                        </a:rPr>
                        <a:t>OD residuals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50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Sensors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Obs. #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Stations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Obs. #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R. A. RMS [mDeg]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Dec. RMS [mDeg]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R. A. RMS [</a:t>
                      </a:r>
                      <a:r>
                        <a:rPr lang="en-GB" sz="900" spc="-40" dirty="0" err="1">
                          <a:effectLst/>
                        </a:rPr>
                        <a:t>mDeg</a:t>
                      </a:r>
                      <a:r>
                        <a:rPr lang="en-GB" sz="900" spc="-40" dirty="0">
                          <a:effectLst/>
                        </a:rPr>
                        <a:t>]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Dec. RMS [mDeg]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Range RMS</a:t>
                      </a:r>
                      <a:endParaRPr lang="en-GB" sz="700" spc="-4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[m]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A1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1184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408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3.6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B1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989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144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5.2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B2</a:t>
                      </a:r>
                      <a:r>
                        <a:rPr lang="en-GB" sz="1000" baseline="30000">
                          <a:effectLst/>
                        </a:rPr>
                        <a:t>*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460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94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2.2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C2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2024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176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7.4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D2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3281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239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0.18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0.18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1.9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D3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3671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241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0.19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0.19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1.0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F1</a:t>
                      </a:r>
                      <a:r>
                        <a:rPr lang="en-GB" sz="1000" baseline="30000">
                          <a:effectLst/>
                        </a:rPr>
                        <a:t>*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1028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215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5.1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D1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1302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251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0.9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D4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1472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286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0.20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1.8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28946" y="6037613"/>
            <a:ext cx="5868987" cy="31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6537" lvl="2" indent="0" algn="ctr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1600" dirty="0" smtClean="0"/>
              <a:t>Orbit determination statistics</a:t>
            </a:r>
            <a:endParaRPr lang="en-GB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5656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Ranging station calibration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513" y="917575"/>
            <a:ext cx="4362767" cy="54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Ranging stations used by GEO operators are affected by </a:t>
            </a:r>
            <a:r>
              <a:rPr lang="en-GB" altLang="en-US" b="1" kern="0" dirty="0" smtClean="0"/>
              <a:t>biases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These biases impact orbit determination solutions with an </a:t>
            </a:r>
            <a:r>
              <a:rPr lang="en-GB" altLang="en-US" b="1" kern="0" dirty="0" smtClean="0"/>
              <a:t>along track orbital bias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/>
              <a:t>Uncalibrated stations degrade orbital solutions and increase </a:t>
            </a:r>
            <a:r>
              <a:rPr lang="en-GB" altLang="en-US" b="1" kern="0" dirty="0"/>
              <a:t>collision risk uncertainty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Ranging stations thus need accurate </a:t>
            </a:r>
            <a:r>
              <a:rPr lang="en-GB" altLang="en-US" b="1" kern="0" dirty="0" smtClean="0"/>
              <a:t>calibration </a:t>
            </a:r>
            <a:r>
              <a:rPr lang="en-GB" altLang="en-US" kern="0" dirty="0" smtClean="0"/>
              <a:t>(~1m)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kern="0" dirty="0" smtClean="0"/>
              <a:t>One way of performing the calibration is the </a:t>
            </a:r>
            <a:r>
              <a:rPr lang="en-GB" altLang="en-US" b="1" kern="0" dirty="0" smtClean="0"/>
              <a:t>data fusion</a:t>
            </a:r>
            <a:r>
              <a:rPr lang="en-GB" altLang="en-US" kern="0" dirty="0" smtClean="0"/>
              <a:t> with optical data obtained from the ISON network </a:t>
            </a:r>
          </a:p>
        </p:txBody>
      </p:sp>
      <p:pic>
        <p:nvPicPr>
          <p:cNvPr id="4" name="Imagen 21" descr="C:\Users\traadm\Desktop\Imagen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1241425"/>
            <a:ext cx="3840480" cy="2619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63941"/>
              </p:ext>
            </p:extLst>
          </p:nvPr>
        </p:nvGraphicFramePr>
        <p:xfrm>
          <a:off x="5635307" y="4251642"/>
          <a:ext cx="2221865" cy="1468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"/>
                <a:gridCol w="593725"/>
                <a:gridCol w="751840"/>
                <a:gridCol w="762000"/>
              </a:tblGrid>
              <a:tr h="36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 smtClean="0">
                          <a:effectLst/>
                        </a:rPr>
                        <a:t>Orbital </a:t>
                      </a:r>
                      <a:r>
                        <a:rPr lang="en-GB" sz="900" spc="-40" dirty="0">
                          <a:effectLst/>
                        </a:rPr>
                        <a:t>Biases [m]</a:t>
                      </a:r>
                      <a:endParaRPr lang="en-GB" sz="9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Radial</a:t>
                      </a:r>
                      <a:endParaRPr lang="en-GB" sz="9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Along-track</a:t>
                      </a:r>
                      <a:endParaRPr lang="en-GB" sz="9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Cross-track</a:t>
                      </a:r>
                      <a:endParaRPr lang="en-GB" sz="9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3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1.4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352.8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-2.8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73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2.2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238.9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-2.9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73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-6.6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472.5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-6.6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73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3.0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221.0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-4.2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Ranging station calibration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0673" y="917575"/>
            <a:ext cx="87122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b="1" kern="0" dirty="0"/>
              <a:t>Orbit comparisons</a:t>
            </a:r>
            <a:r>
              <a:rPr lang="en-GB" altLang="en-US" kern="0" dirty="0"/>
              <a:t> show benefits of ranging station </a:t>
            </a:r>
            <a:r>
              <a:rPr lang="en-GB" altLang="en-US" kern="0" dirty="0" smtClean="0"/>
              <a:t>calibration</a:t>
            </a:r>
          </a:p>
          <a:p>
            <a:pPr marL="236537" lvl="2" indent="0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1800" kern="0" dirty="0"/>
              <a:t>a) </a:t>
            </a:r>
            <a:r>
              <a:rPr lang="en-GB" altLang="en-US" sz="1800" kern="0" dirty="0" smtClean="0"/>
              <a:t>Orbit estimated with ranging data using </a:t>
            </a:r>
            <a:r>
              <a:rPr lang="en-GB" altLang="en-US" sz="1800" b="1" kern="0" dirty="0" smtClean="0"/>
              <a:t>operator biases</a:t>
            </a:r>
            <a:endParaRPr lang="en-GB" altLang="en-US" sz="1800" b="1" kern="0" dirty="0"/>
          </a:p>
          <a:p>
            <a:pPr marL="236537" lvl="2" indent="0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1800" kern="0" dirty="0"/>
              <a:t>b) Orbit estimated</a:t>
            </a:r>
            <a:r>
              <a:rPr lang="en-GB" altLang="en-US" sz="1800" kern="0" dirty="0" smtClean="0"/>
              <a:t> </a:t>
            </a:r>
            <a:r>
              <a:rPr lang="en-GB" altLang="en-US" sz="1800" kern="0" dirty="0"/>
              <a:t>with </a:t>
            </a:r>
            <a:r>
              <a:rPr lang="en-GB" altLang="en-US" sz="1800" b="1" kern="0" dirty="0"/>
              <a:t>data fusion</a:t>
            </a:r>
            <a:r>
              <a:rPr lang="en-GB" altLang="en-US" sz="1800" kern="0" dirty="0"/>
              <a:t> using </a:t>
            </a:r>
            <a:r>
              <a:rPr lang="en-GB" altLang="en-US" sz="1800" kern="0" dirty="0" smtClean="0"/>
              <a:t>calibrated </a:t>
            </a:r>
            <a:r>
              <a:rPr lang="en-GB" altLang="en-US" sz="1800" kern="0" dirty="0"/>
              <a:t>biases</a:t>
            </a:r>
          </a:p>
          <a:p>
            <a:pPr marL="236537" lvl="2" indent="0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1800" kern="0" dirty="0"/>
              <a:t>c) Orbit estimated</a:t>
            </a:r>
            <a:r>
              <a:rPr lang="en-GB" altLang="en-US" sz="1800" kern="0" dirty="0" smtClean="0"/>
              <a:t> </a:t>
            </a:r>
            <a:r>
              <a:rPr lang="en-GB" altLang="en-US" sz="1800" kern="0" dirty="0"/>
              <a:t>with ranging data </a:t>
            </a:r>
            <a:r>
              <a:rPr lang="en-GB" altLang="en-US" sz="1800" kern="0" dirty="0" smtClean="0"/>
              <a:t>using </a:t>
            </a:r>
            <a:r>
              <a:rPr lang="en-GB" altLang="en-US" sz="1800" b="1" kern="0" dirty="0" smtClean="0"/>
              <a:t>calibrated biases</a:t>
            </a:r>
            <a:r>
              <a:rPr lang="en-GB" altLang="en-US" sz="1800" kern="0" dirty="0" smtClean="0"/>
              <a:t> </a:t>
            </a:r>
            <a:endParaRPr lang="en-GB" altLang="en-US" sz="1800" kern="0" dirty="0"/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b="1" kern="0" dirty="0" smtClean="0"/>
              <a:t>Biases</a:t>
            </a:r>
            <a:r>
              <a:rPr lang="en-GB" altLang="en-US" sz="1800" kern="0" dirty="0" smtClean="0"/>
              <a:t> depend on software/models </a:t>
            </a:r>
            <a:r>
              <a:rPr lang="en-GB" altLang="en-US" sz="1800" kern="0" dirty="0" smtClean="0">
                <a:sym typeface="Wingdings" panose="05000000000000000000" pitchFamily="2" charset="2"/>
              </a:rPr>
              <a:t> calibration must be performed with operator’s </a:t>
            </a:r>
            <a:r>
              <a:rPr lang="en-GB" altLang="en-US" sz="1800" kern="0" dirty="0">
                <a:sym typeface="Wingdings" panose="05000000000000000000" pitchFamily="2" charset="2"/>
              </a:rPr>
              <a:t>flight </a:t>
            </a:r>
            <a:r>
              <a:rPr lang="en-GB" altLang="en-US" sz="1800" kern="0" dirty="0" smtClean="0">
                <a:sym typeface="Wingdings" panose="05000000000000000000" pitchFamily="2" charset="2"/>
              </a:rPr>
              <a:t>dynamics system</a:t>
            </a:r>
            <a:endParaRPr lang="en-GB" altLang="en-US" sz="1800" kern="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831043"/>
              </p:ext>
            </p:extLst>
          </p:nvPr>
        </p:nvGraphicFramePr>
        <p:xfrm>
          <a:off x="297656" y="3538537"/>
          <a:ext cx="8534400" cy="2308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4512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Satellite ID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Provided Range Bias vs Data Fusion (b vs a)</a:t>
                      </a:r>
                      <a:endParaRPr lang="en-GB" sz="700" spc="-4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 smtClean="0">
                          <a:effectLst/>
                        </a:rPr>
                        <a:t>Mean </a:t>
                      </a:r>
                      <a:r>
                        <a:rPr lang="en-GB" sz="900" spc="-40" dirty="0">
                          <a:effectLst/>
                        </a:rPr>
                        <a:t>[m]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Estimated Range Bias  vs Data Fusion (c vs a)</a:t>
                      </a:r>
                      <a:endParaRPr lang="en-GB" sz="700" spc="-4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 smtClean="0">
                          <a:effectLst/>
                        </a:rPr>
                        <a:t>Mean </a:t>
                      </a:r>
                      <a:r>
                        <a:rPr lang="en-GB" sz="900" spc="-40" dirty="0">
                          <a:effectLst/>
                        </a:rPr>
                        <a:t>[m]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27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Radial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Along-track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Cross-track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Radial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Along-track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Cross-track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A1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0.0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410.2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0.5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0.1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3.6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-0.5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B1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-1.5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-862.6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0.1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1.5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32.9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-0.1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B2</a:t>
                      </a:r>
                      <a:r>
                        <a:rPr lang="en-GB" sz="900" baseline="30000">
                          <a:effectLst/>
                        </a:rPr>
                        <a:t>*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-0.1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2598.0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1.5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0.5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16.3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-2.1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6.5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-784.0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0.3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-6.6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229.2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-0.5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D2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0.2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583.8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0.6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0.0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31.0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-0.6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D3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-4.3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727.5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0.2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0.0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1.9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-0.3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F1</a:t>
                      </a:r>
                      <a:r>
                        <a:rPr lang="en-GB" sz="900" baseline="30000">
                          <a:effectLst/>
                        </a:rPr>
                        <a:t>*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-1.1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465.1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-28.6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1.5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9.6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29.4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D1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-5.9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843.9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10.1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-0.1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-7.0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0.7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D4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0.0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590.2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0.2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-0.3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-2.5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-0.3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0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0513" y="917575"/>
            <a:ext cx="8712200" cy="21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b="1" kern="0" dirty="0" smtClean="0"/>
              <a:t>GEO satellites </a:t>
            </a:r>
            <a:r>
              <a:rPr lang="en-GB" altLang="en-US" sz="1800" kern="0" dirty="0" smtClean="0"/>
              <a:t>have </a:t>
            </a:r>
            <a:r>
              <a:rPr lang="en-GB" altLang="en-US" sz="1800" b="1" kern="0" dirty="0" smtClean="0"/>
              <a:t>high-risk collisions </a:t>
            </a:r>
            <a:r>
              <a:rPr lang="en-GB" altLang="en-US" sz="1800" kern="0" dirty="0" smtClean="0"/>
              <a:t>with space debris orbiting the GEO </a:t>
            </a:r>
            <a:r>
              <a:rPr lang="en-GB" altLang="en-US" sz="1800" kern="0" dirty="0"/>
              <a:t>regime 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~ </a:t>
            </a:r>
            <a:r>
              <a:rPr lang="en-GB" altLang="en-US" sz="1800" b="1" kern="0" dirty="0" smtClean="0"/>
              <a:t>2-3 events per year and satellite</a:t>
            </a:r>
            <a:r>
              <a:rPr lang="en-GB" altLang="en-US" sz="1800" kern="0" dirty="0" smtClean="0"/>
              <a:t> require refined analysis with current population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kern="0" dirty="0" smtClean="0"/>
              <a:t>Refinement may be performed with </a:t>
            </a:r>
            <a:r>
              <a:rPr lang="en-GB" altLang="en-US" sz="1800" b="1" kern="0" dirty="0" smtClean="0"/>
              <a:t>optical tracking campaigns</a:t>
            </a:r>
            <a:r>
              <a:rPr lang="en-GB" altLang="en-US" sz="1800" kern="0" dirty="0" smtClean="0"/>
              <a:t> on target and chaser, to ensure same processing in both orbit solutions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Collision risk evaluation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73019"/>
              </p:ext>
            </p:extLst>
          </p:nvPr>
        </p:nvGraphicFramePr>
        <p:xfrm>
          <a:off x="5063489" y="3561175"/>
          <a:ext cx="3613151" cy="1099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051"/>
                <a:gridCol w="546735"/>
                <a:gridCol w="598150"/>
                <a:gridCol w="913815"/>
                <a:gridCol w="914400"/>
              </a:tblGrid>
              <a:tr h="3112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Chaser ID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Optical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Optical </a:t>
                      </a:r>
                      <a:r>
                        <a:rPr lang="en-GB" sz="900" spc="-40" dirty="0" smtClean="0">
                          <a:effectLst/>
                        </a:rPr>
                        <a:t>data residual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50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Sensors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Obs. #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R. A. RMS [</a:t>
                      </a:r>
                      <a:r>
                        <a:rPr lang="en-GB" sz="900" spc="-40" dirty="0" err="1">
                          <a:effectLst/>
                        </a:rPr>
                        <a:t>mDeg</a:t>
                      </a:r>
                      <a:r>
                        <a:rPr lang="en-GB" sz="900" spc="-40" dirty="0">
                          <a:effectLst/>
                        </a:rPr>
                        <a:t>]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Dec. RMS [</a:t>
                      </a:r>
                      <a:r>
                        <a:rPr lang="en-GB" sz="900" spc="-40" dirty="0" err="1">
                          <a:effectLst/>
                        </a:rPr>
                        <a:t>mDeg</a:t>
                      </a:r>
                      <a:r>
                        <a:rPr lang="en-GB" sz="900" spc="-40" dirty="0">
                          <a:effectLst/>
                        </a:rPr>
                        <a:t>]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03431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116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0.335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0.416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20650" algn="l"/>
                          <a:tab pos="210820" algn="ctr"/>
                        </a:tabLst>
                      </a:pPr>
                      <a:r>
                        <a:rPr lang="en-GB" sz="900">
                          <a:effectLst/>
                        </a:rPr>
                        <a:t>20693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769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0.300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0.270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02717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650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0.219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0.203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10681"/>
              </p:ext>
            </p:extLst>
          </p:nvPr>
        </p:nvGraphicFramePr>
        <p:xfrm>
          <a:off x="2100563" y="4994084"/>
          <a:ext cx="6576077" cy="998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"/>
                <a:gridCol w="789440"/>
                <a:gridCol w="772526"/>
                <a:gridCol w="788525"/>
                <a:gridCol w="779455"/>
                <a:gridCol w="758263"/>
                <a:gridCol w="1278861"/>
                <a:gridCol w="1294707"/>
              </a:tblGrid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Chaser </a:t>
                      </a:r>
                      <a:r>
                        <a:rPr lang="en-GB" sz="900" spc="-40" dirty="0" err="1">
                          <a:effectLst/>
                        </a:rPr>
                        <a:t>Norad</a:t>
                      </a:r>
                      <a:r>
                        <a:rPr lang="en-GB" sz="900" spc="-40" dirty="0">
                          <a:effectLst/>
                        </a:rPr>
                        <a:t> Id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Target RMS [m]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Chaser RMS [m]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TLE Prediction TCA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Estimated TCA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 dirty="0">
                          <a:effectLst/>
                        </a:rPr>
                        <a:t>TLE Prediction Miss Distance [km]</a:t>
                      </a:r>
                      <a:endParaRPr lang="en-GB" sz="700" b="1" spc="-4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spc="-40">
                          <a:effectLst/>
                        </a:rPr>
                        <a:t>Estimated Miss Distance [km]</a:t>
                      </a:r>
                      <a:endParaRPr lang="en-GB" sz="700" b="1" spc="-4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03431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142.0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178.1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20:15:00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20:15:14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36.5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20693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181.8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213.4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02:53:33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02:53:31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20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32.6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02717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144.2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133.9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15:58:40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15:58:35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>
                          <a:effectLst/>
                        </a:rPr>
                        <a:t>14.5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>
                          <a:effectLst/>
                        </a:rPr>
                        <a:t>15.7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0513" y="3217069"/>
            <a:ext cx="4362767" cy="11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457200" indent="-2206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692150" indent="-2333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936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800" b="1" kern="0" dirty="0" smtClean="0"/>
              <a:t>3 collision risk evaluation campaigns</a:t>
            </a:r>
            <a:r>
              <a:rPr lang="en-GB" altLang="en-US" sz="1800" kern="0" dirty="0" smtClean="0"/>
              <a:t> have been executed by GMV and ISON together</a:t>
            </a:r>
            <a:endParaRPr lang="en-GB" altLang="en-US" sz="1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4219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dor Brand Architecture">
  <a:themeElements>
    <a:clrScheme name="">
      <a:dk1>
        <a:srgbClr val="000000"/>
      </a:dk1>
      <a:lt1>
        <a:srgbClr val="FFFFFF"/>
      </a:lt1>
      <a:dk2>
        <a:srgbClr val="8B8D8E"/>
      </a:dk2>
      <a:lt2>
        <a:srgbClr val="8B8D8E"/>
      </a:lt2>
      <a:accent1>
        <a:srgbClr val="E00034"/>
      </a:accent1>
      <a:accent2>
        <a:srgbClr val="8B8D8E"/>
      </a:accent2>
      <a:accent3>
        <a:srgbClr val="FFFFFF"/>
      </a:accent3>
      <a:accent4>
        <a:srgbClr val="000000"/>
      </a:accent4>
      <a:accent5>
        <a:srgbClr val="EDAAAE"/>
      </a:accent5>
      <a:accent6>
        <a:srgbClr val="7D7F80"/>
      </a:accent6>
      <a:hlink>
        <a:srgbClr val="000000"/>
      </a:hlink>
      <a:folHlink>
        <a:srgbClr val="F4A700"/>
      </a:folHlink>
    </a:clrScheme>
    <a:fontScheme name="Landor Brand Architect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rgbClr val="000099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rgbClr val="000099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or Brand Architecture 1">
        <a:dk1>
          <a:srgbClr val="000000"/>
        </a:dk1>
        <a:lt1>
          <a:srgbClr val="FFFFFF"/>
        </a:lt1>
        <a:dk2>
          <a:srgbClr val="8B8D8E"/>
        </a:dk2>
        <a:lt2>
          <a:srgbClr val="8B8D8E"/>
        </a:lt2>
        <a:accent1>
          <a:srgbClr val="E00034"/>
        </a:accent1>
        <a:accent2>
          <a:srgbClr val="8B8D8E"/>
        </a:accent2>
        <a:accent3>
          <a:srgbClr val="FFFFFF"/>
        </a:accent3>
        <a:accent4>
          <a:srgbClr val="000000"/>
        </a:accent4>
        <a:accent5>
          <a:srgbClr val="EDAAAE"/>
        </a:accent5>
        <a:accent6>
          <a:srgbClr val="7D7F80"/>
        </a:accent6>
        <a:hlink>
          <a:srgbClr val="000000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1166</Words>
  <Application>Microsoft Office PowerPoint</Application>
  <PresentationFormat>On-screen Show (4:3)</PresentationFormat>
  <Paragraphs>375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Myriad Landor</vt:lpstr>
      <vt:lpstr>Times New Roman</vt:lpstr>
      <vt:lpstr>Verdana</vt:lpstr>
      <vt:lpstr>Wingdings</vt:lpstr>
      <vt:lpstr>Landor Brand Architecture</vt:lpstr>
      <vt:lpstr>GMV/ISON COMBINED  OPTICAL CAMPAIGNS</vt:lpstr>
      <vt:lpstr>Outline</vt:lpstr>
      <vt:lpstr>ISON telescope network</vt:lpstr>
      <vt:lpstr>GMV/ISON campaigns</vt:lpstr>
      <vt:lpstr>Orbit determination</vt:lpstr>
      <vt:lpstr>Orbit determination</vt:lpstr>
      <vt:lpstr>Ranging station calibration</vt:lpstr>
      <vt:lpstr>Ranging station calibration</vt:lpstr>
      <vt:lpstr>Collision risk evaluation</vt:lpstr>
      <vt:lpstr>Meteosat-7 end-of-life support</vt:lpstr>
      <vt:lpstr>Meteosat-7 end-of-life support</vt:lpstr>
      <vt:lpstr>Meteosat-7 end-of-life support</vt:lpstr>
      <vt:lpstr>Conclusions</vt:lpstr>
      <vt:lpstr>PowerPoint Presentation</vt:lpstr>
    </vt:vector>
  </TitlesOfParts>
  <Company>GMV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Jaime Fernández Sánchez</dc:creator>
  <cp:lastModifiedBy>Alberto Águeda Maté</cp:lastModifiedBy>
  <cp:revision>991</cp:revision>
  <cp:lastPrinted>2006-07-06T11:26:19Z</cp:lastPrinted>
  <dcterms:created xsi:type="dcterms:W3CDTF">2006-03-07T16:16:04Z</dcterms:created>
  <dcterms:modified xsi:type="dcterms:W3CDTF">2017-04-18T18:32:10Z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entario">
    <vt:lpwstr>Plantilla para presentaciones en Inglés.ppt</vt:lpwstr>
  </property>
  <property fmtid="{D5CDD505-2E9C-101B-9397-08002B2CF9AE}" pid="3" name="Tipo de Material">
    <vt:lpwstr>Plantillas</vt:lpwstr>
  </property>
  <property fmtid="{D5CDD505-2E9C-101B-9397-08002B2CF9AE}" pid="4" name="ContentType">
    <vt:lpwstr>Material Corporativo</vt:lpwstr>
  </property>
  <property fmtid="{D5CDD505-2E9C-101B-9397-08002B2CF9AE}" pid="5" name="Nombre Empresa">
    <vt:lpwstr>7</vt:lpwstr>
  </property>
</Properties>
</file>