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8" r:id="rId2"/>
    <p:sldId id="257" r:id="rId3"/>
    <p:sldId id="261" r:id="rId4"/>
    <p:sldId id="262" r:id="rId5"/>
    <p:sldId id="263" r:id="rId6"/>
    <p:sldId id="275" r:id="rId7"/>
    <p:sldId id="276" r:id="rId8"/>
    <p:sldId id="265" r:id="rId9"/>
    <p:sldId id="267" r:id="rId10"/>
    <p:sldId id="266" r:id="rId11"/>
    <p:sldId id="268" r:id="rId12"/>
    <p:sldId id="269" r:id="rId13"/>
    <p:sldId id="270" r:id="rId14"/>
    <p:sldId id="272" r:id="rId15"/>
    <p:sldId id="274" r:id="rId16"/>
    <p:sldId id="260"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303" autoAdjust="0"/>
  </p:normalViewPr>
  <p:slideViewPr>
    <p:cSldViewPr snapToGrid="0" snapToObjects="1">
      <p:cViewPr>
        <p:scale>
          <a:sx n="70" d="100"/>
          <a:sy n="70" d="100"/>
        </p:scale>
        <p:origin x="-13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2860084-1ECA-414C-987F-D51EFA4874DB}" type="datetimeFigureOut">
              <a:rPr lang="en-US" smtClean="0">
                <a:latin typeface="Arial"/>
              </a:rPr>
              <a:pPr/>
              <a:t>4/20/2017</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B0159A-24DA-2E4A-A2FF-A2F53B07BBE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xmlns="" val="2253247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35479711-6421-784A-9C9B-7551BF0C8FEC}" type="datetimeFigureOut">
              <a:rPr lang="en-US" smtClean="0"/>
              <a:pPr/>
              <a:t>4/20/2017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221D32B5-DEA9-9D43-BF01-60E7386E0C01}" type="slidenum">
              <a:rPr lang="en-US" smtClean="0"/>
              <a:pPr/>
              <a:t>‹#›</a:t>
            </a:fld>
            <a:endParaRPr lang="en-US" dirty="0"/>
          </a:p>
        </p:txBody>
      </p:sp>
    </p:spTree>
    <p:extLst>
      <p:ext uri="{BB962C8B-B14F-4D97-AF65-F5344CB8AC3E}">
        <p14:creationId xmlns:p14="http://schemas.microsoft.com/office/powerpoint/2010/main" xmlns="" val="15623388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1D32B5-DEA9-9D43-BF01-60E7386E0C01}" type="slidenum">
              <a:rPr lang="en-US" smtClean="0"/>
              <a:pPr/>
              <a:t>7</a:t>
            </a:fld>
            <a:endParaRPr lang="en-US" dirty="0"/>
          </a:p>
        </p:txBody>
      </p:sp>
    </p:spTree>
    <p:extLst>
      <p:ext uri="{BB962C8B-B14F-4D97-AF65-F5344CB8AC3E}">
        <p14:creationId xmlns:p14="http://schemas.microsoft.com/office/powerpoint/2010/main" xmlns="" val="157322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1D32B5-DEA9-9D43-BF01-60E7386E0C01}" type="slidenum">
              <a:rPr lang="en-US" smtClean="0"/>
              <a:pPr/>
              <a:t>13</a:t>
            </a:fld>
            <a:endParaRPr lang="en-US" dirty="0"/>
          </a:p>
        </p:txBody>
      </p:sp>
    </p:spTree>
    <p:extLst>
      <p:ext uri="{BB962C8B-B14F-4D97-AF65-F5344CB8AC3E}">
        <p14:creationId xmlns:p14="http://schemas.microsoft.com/office/powerpoint/2010/main" xmlns="" val="161741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94364"/>
            <a:ext cx="7772400" cy="800483"/>
          </a:xfrm>
        </p:spPr>
        <p:txBody>
          <a:bodyPr anchor="t">
            <a:normAutofit/>
          </a:bodyPr>
          <a:lstStyle>
            <a:lvl1pPr>
              <a:defRPr sz="28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886200"/>
            <a:ext cx="7772400" cy="739679"/>
          </a:xfrm>
        </p:spPr>
        <p:txBody>
          <a:bodyPr anchor="t">
            <a:normAutofit/>
          </a:bodyPr>
          <a:lstStyle>
            <a:lvl1pPr marL="0" indent="0" algn="ctr">
              <a:buNone/>
              <a:defRPr sz="28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Content Placeholder 2"/>
          <p:cNvSpPr>
            <a:spLocks noGrp="1"/>
          </p:cNvSpPr>
          <p:nvPr>
            <p:ph idx="10"/>
          </p:nvPr>
        </p:nvSpPr>
        <p:spPr>
          <a:xfrm>
            <a:off x="457200" y="6172972"/>
            <a:ext cx="8229600" cy="491982"/>
          </a:xfrm>
        </p:spPr>
        <p:txBody>
          <a:bodyPr anchor="b">
            <a:normAutofit/>
          </a:bodyPr>
          <a:lstStyle>
            <a:lvl1pPr marL="0" indent="0" algn="ctr">
              <a:buNone/>
              <a:defRPr sz="1400"/>
            </a:lvl1pPr>
          </a:lstStyle>
          <a:p>
            <a:pPr lvl="0"/>
            <a:r>
              <a:rPr lang="en-US" smtClean="0"/>
              <a:t>Click to edit Master text styles</a:t>
            </a:r>
          </a:p>
        </p:txBody>
      </p:sp>
    </p:spTree>
    <p:extLst>
      <p:ext uri="{BB962C8B-B14F-4D97-AF65-F5344CB8AC3E}">
        <p14:creationId xmlns:p14="http://schemas.microsoft.com/office/powerpoint/2010/main" xmlns="" val="6567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1" y="6392976"/>
            <a:ext cx="1152126" cy="291872"/>
          </a:xfrm>
          <a:prstGeom prst="rect">
            <a:avLst/>
          </a:prstGeom>
        </p:spPr>
      </p:pic>
    </p:spTree>
    <p:extLst>
      <p:ext uri="{BB962C8B-B14F-4D97-AF65-F5344CB8AC3E}">
        <p14:creationId xmlns:p14="http://schemas.microsoft.com/office/powerpoint/2010/main" xmlns="" val="365016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ext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p:txBody>
          <a:bodyPr/>
          <a:lstStyle/>
          <a:p>
            <a:fld id="{FAB719E3-267A-664C-8E75-35B8F4AF588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1" y="6392976"/>
            <a:ext cx="1152126" cy="291872"/>
          </a:xfrm>
          <a:prstGeom prst="rect">
            <a:avLst/>
          </a:prstGeom>
        </p:spPr>
      </p:pic>
    </p:spTree>
    <p:extLst>
      <p:ext uri="{BB962C8B-B14F-4D97-AF65-F5344CB8AC3E}">
        <p14:creationId xmlns:p14="http://schemas.microsoft.com/office/powerpoint/2010/main" xmlns="" val="62157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941388"/>
            <a:ext cx="7772400" cy="1500187"/>
          </a:xfrm>
        </p:spPr>
        <p:txBody>
          <a:bodyPr anchor="b">
            <a:normAutofit/>
          </a:bodyPr>
          <a:lstStyle>
            <a:lvl1pPr marL="0" indent="0" algn="ctr">
              <a:buNone/>
              <a:defRPr lang="en-US" sz="1200" baseline="0" smtClean="0">
                <a:solidFill>
                  <a:schemeClr val="tx1">
                    <a:lumMod val="50000"/>
                    <a:lumOff val="50000"/>
                  </a:schemeClr>
                </a:solidFil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31029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1" y="6392976"/>
            <a:ext cx="1152126" cy="291872"/>
          </a:xfrm>
          <a:prstGeom prst="rect">
            <a:avLst/>
          </a:prstGeom>
        </p:spPr>
      </p:pic>
    </p:spTree>
    <p:extLst>
      <p:ext uri="{BB962C8B-B14F-4D97-AF65-F5344CB8AC3E}">
        <p14:creationId xmlns:p14="http://schemas.microsoft.com/office/powerpoint/2010/main" xmlns="" val="78175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p:txBody>
          <a:bodyPr/>
          <a:lstStyle/>
          <a:p>
            <a:fld id="{FAB719E3-267A-664C-8E75-35B8F4AF5885}"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1" y="6392976"/>
            <a:ext cx="1152126" cy="291872"/>
          </a:xfrm>
          <a:prstGeom prst="rect">
            <a:avLst/>
          </a:prstGeom>
        </p:spPr>
      </p:pic>
    </p:spTree>
    <p:extLst>
      <p:ext uri="{BB962C8B-B14F-4D97-AF65-F5344CB8AC3E}">
        <p14:creationId xmlns:p14="http://schemas.microsoft.com/office/powerpoint/2010/main" xmlns="" val="203208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p:txBody>
          <a:bodyPr/>
          <a:lstStyle/>
          <a:p>
            <a:fld id="{FAB719E3-267A-664C-8E75-35B8F4AF5885}"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1" y="6392976"/>
            <a:ext cx="1152126" cy="291872"/>
          </a:xfrm>
          <a:prstGeom prst="rect">
            <a:avLst/>
          </a:prstGeom>
        </p:spPr>
      </p:pic>
    </p:spTree>
    <p:extLst>
      <p:ext uri="{BB962C8B-B14F-4D97-AF65-F5344CB8AC3E}">
        <p14:creationId xmlns:p14="http://schemas.microsoft.com/office/powerpoint/2010/main" xmlns="" val="424879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4900C490-7E3F-4502-AF44-3FCC684C5EF4}" type="datetimeFigureOut">
              <a:rPr lang="ru-RU" smtClean="0"/>
              <a:pPr/>
              <a:t>20.04.2017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4E74C8-76EC-4526-ADB7-5696F1686490}" type="slidenum">
              <a:rPr lang="ru-RU" smtClean="0"/>
              <a:pPr/>
              <a:t>‹#›</a:t>
            </a:fld>
            <a:endParaRPr lang="ru-RU"/>
          </a:p>
        </p:txBody>
      </p:sp>
    </p:spTree>
    <p:extLst>
      <p:ext uri="{BB962C8B-B14F-4D97-AF65-F5344CB8AC3E}">
        <p14:creationId xmlns:p14="http://schemas.microsoft.com/office/powerpoint/2010/main" xmlns="" val="84318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rner1.png"/>
          <p:cNvPicPr>
            <a:picLocks noChangeAspect="1"/>
          </p:cNvPicPr>
          <p:nvPr/>
        </p:nvPicPr>
        <p:blipFill>
          <a:blip r:embed="rId10" cstate="print">
            <a:alphaModFix amt="36000"/>
            <a:extLst>
              <a:ext uri="{28A0092B-C50C-407E-A947-70E740481C1C}">
                <a14:useLocalDpi xmlns:a14="http://schemas.microsoft.com/office/drawing/2010/main" xmlns="" val="0"/>
              </a:ext>
            </a:extLst>
          </a:blip>
          <a:stretch>
            <a:fillRect/>
          </a:stretch>
        </p:blipFill>
        <p:spPr>
          <a:xfrm flipH="1">
            <a:off x="5991076" y="105427"/>
            <a:ext cx="3045420" cy="1124743"/>
          </a:xfrm>
          <a:prstGeom prst="rect">
            <a:avLst/>
          </a:prstGeom>
        </p:spPr>
      </p:pic>
      <p:pic>
        <p:nvPicPr>
          <p:cNvPr id="8" name="Picture 7" descr="Corner1.png"/>
          <p:cNvPicPr>
            <a:picLocks noChangeAspect="1"/>
          </p:cNvPicPr>
          <p:nvPr/>
        </p:nvPicPr>
        <p:blipFill>
          <a:blip r:embed="rId10" cstate="print">
            <a:alphaModFix amt="36000"/>
            <a:extLst>
              <a:ext uri="{28A0092B-C50C-407E-A947-70E740481C1C}">
                <a14:useLocalDpi xmlns:a14="http://schemas.microsoft.com/office/drawing/2010/main" xmlns="" val="0"/>
              </a:ext>
            </a:extLst>
          </a:blip>
          <a:stretch>
            <a:fillRect/>
          </a:stretch>
        </p:blipFill>
        <p:spPr>
          <a:xfrm>
            <a:off x="107504" y="105427"/>
            <a:ext cx="3045420" cy="1124743"/>
          </a:xfrm>
          <a:prstGeom prst="rect">
            <a:avLst/>
          </a:prstGeom>
        </p:spPr>
      </p:pic>
      <p:pic>
        <p:nvPicPr>
          <p:cNvPr id="9" name="Picture 8" descr="Corner1.png"/>
          <p:cNvPicPr>
            <a:picLocks noChangeAspect="1"/>
          </p:cNvPicPr>
          <p:nvPr/>
        </p:nvPicPr>
        <p:blipFill>
          <a:blip r:embed="rId10" cstate="print">
            <a:alphaModFix amt="36000"/>
            <a:extLst>
              <a:ext uri="{28A0092B-C50C-407E-A947-70E740481C1C}">
                <a14:useLocalDpi xmlns:a14="http://schemas.microsoft.com/office/drawing/2010/main" xmlns="" val="0"/>
              </a:ext>
            </a:extLst>
          </a:blip>
          <a:stretch>
            <a:fillRect/>
          </a:stretch>
        </p:blipFill>
        <p:spPr>
          <a:xfrm rot="10800000" flipH="1">
            <a:off x="86419" y="5632674"/>
            <a:ext cx="3045420" cy="1124743"/>
          </a:xfrm>
          <a:prstGeom prst="rect">
            <a:avLst/>
          </a:prstGeom>
        </p:spPr>
      </p:pic>
      <p:pic>
        <p:nvPicPr>
          <p:cNvPr id="10" name="Picture 9" descr="Corner1.png"/>
          <p:cNvPicPr>
            <a:picLocks noChangeAspect="1"/>
          </p:cNvPicPr>
          <p:nvPr/>
        </p:nvPicPr>
        <p:blipFill>
          <a:blip r:embed="rId10" cstate="print">
            <a:alphaModFix amt="36000"/>
            <a:extLst>
              <a:ext uri="{28A0092B-C50C-407E-A947-70E740481C1C}">
                <a14:useLocalDpi xmlns:a14="http://schemas.microsoft.com/office/drawing/2010/main" xmlns="" val="0"/>
              </a:ext>
            </a:extLst>
          </a:blip>
          <a:stretch>
            <a:fillRect/>
          </a:stretch>
        </p:blipFill>
        <p:spPr>
          <a:xfrm rot="10800000">
            <a:off x="6012160" y="5632673"/>
            <a:ext cx="3045420" cy="1124743"/>
          </a:xfrm>
          <a:prstGeom prst="rect">
            <a:avLst/>
          </a:prstGeom>
        </p:spPr>
      </p:pic>
      <p:sp>
        <p:nvSpPr>
          <p:cNvPr id="2" name="Title Placeholder 1"/>
          <p:cNvSpPr>
            <a:spLocks noGrp="1"/>
          </p:cNvSpPr>
          <p:nvPr>
            <p:ph type="title"/>
          </p:nvPr>
        </p:nvSpPr>
        <p:spPr>
          <a:xfrm>
            <a:off x="457200" y="274638"/>
            <a:ext cx="8229600" cy="8491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23758"/>
            <a:ext cx="8229600" cy="50024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6830292" y="6356350"/>
            <a:ext cx="21336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rial"/>
              </a:defRPr>
            </a:lvl1pPr>
          </a:lstStyle>
          <a:p>
            <a:fld id="{FAB719E3-267A-664C-8E75-35B8F4AF5885}" type="slidenum">
              <a:rPr lang="en-US" smtClean="0"/>
              <a:pPr/>
              <a:t>‹#›</a:t>
            </a:fld>
            <a:endParaRPr lang="en-US" dirty="0"/>
          </a:p>
        </p:txBody>
      </p:sp>
      <p:sp>
        <p:nvSpPr>
          <p:cNvPr id="12" name="Footer Placeholder 4"/>
          <p:cNvSpPr>
            <a:spLocks noGrp="1"/>
          </p:cNvSpPr>
          <p:nvPr>
            <p:ph type="ftr" sz="quarter" idx="3"/>
          </p:nvPr>
        </p:nvSpPr>
        <p:spPr>
          <a:xfrm>
            <a:off x="3124200" y="6356350"/>
            <a:ext cx="2895600" cy="365125"/>
          </a:xfrm>
          <a:prstGeom prst="rect">
            <a:avLst/>
          </a:prstGeom>
        </p:spPr>
        <p:txBody>
          <a:bodyPr/>
          <a:lstStyle>
            <a:lvl1pPr algn="ctr">
              <a:defRPr sz="1200">
                <a:solidFill>
                  <a:schemeClr val="tx1">
                    <a:lumMod val="50000"/>
                    <a:lumOff val="50000"/>
                  </a:schemeClr>
                </a:solidFill>
                <a:latin typeface="Arial"/>
              </a:defRPr>
            </a:lvl1pPr>
          </a:lstStyle>
          <a:p>
            <a:endParaRPr lang="en-US" dirty="0"/>
          </a:p>
        </p:txBody>
      </p:sp>
    </p:spTree>
    <p:extLst>
      <p:ext uri="{BB962C8B-B14F-4D97-AF65-F5344CB8AC3E}">
        <p14:creationId xmlns:p14="http://schemas.microsoft.com/office/powerpoint/2010/main" xmlns="" val="341905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1" r:id="rId5"/>
    <p:sldLayoutId id="2147483652" r:id="rId6"/>
    <p:sldLayoutId id="2147483657" r:id="rId7"/>
    <p:sldLayoutId id="2147483658" r:id="rId8"/>
  </p:sldLayoutIdLst>
  <p:hf hdr="0" ftr="0" dt="0"/>
  <p:txStyles>
    <p:titleStyle>
      <a:lvl1pPr algn="ctr" defTabSz="457200" rtl="0" eaLnBrk="1" latinLnBrk="0" hangingPunct="1">
        <a:spcBef>
          <a:spcPct val="0"/>
        </a:spcBef>
        <a:buNone/>
        <a:defRPr sz="2000" kern="1200">
          <a:solidFill>
            <a:schemeClr val="tx1">
              <a:lumMod val="65000"/>
              <a:lumOff val="35000"/>
            </a:schemeClr>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1800" kern="1200">
          <a:solidFill>
            <a:srgbClr val="595959"/>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rgbClr val="595959"/>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rgbClr val="595959"/>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rgbClr val="595959"/>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png"/><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microsoft.com/office/2007/relationships/hdphoto" Target="../media/hdphoto1.wdp"/><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package" Target="../embeddings/_________Microsoft_Office_Word1.docx"/><Relationship Id="rId3" Type="http://schemas.openxmlformats.org/officeDocument/2006/relationships/notesSlide" Target="../notesSlides/notesSlide2.xml"/><Relationship Id="rId7" Type="http://schemas.openxmlformats.org/officeDocument/2006/relationships/image" Target="../media/image36.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5.emf"/><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tsniimash.r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image" Target="../media/image22.emf"/><Relationship Id="rId4" Type="http://schemas.microsoft.com/office/2007/relationships/hdphoto" Target="../media/hdphoto1.wdp"/><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image" Target="../media/image25.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833293"/>
            <a:ext cx="9143998" cy="1404669"/>
          </a:xfrm>
        </p:spPr>
        <p:txBody>
          <a:bodyPr>
            <a:noAutofit/>
          </a:bodyPr>
          <a:lstStyle/>
          <a:p>
            <a:r>
              <a:rPr lang="ru-RU" sz="1800" dirty="0" smtClean="0"/>
              <a:t/>
            </a:r>
            <a:br>
              <a:rPr lang="ru-RU" sz="1800" dirty="0" smtClean="0"/>
            </a:br>
            <a:r>
              <a:rPr lang="en-US" sz="1800" dirty="0" smtClean="0"/>
              <a:t>IMPROVEMENT OF SPACE DEBRIS MODEL IN MEO AND GEO REGIONS ACCORDING TO THE CATALOG OF KELDYSH INSTITUTE OF APPLIED MATHEMATICS (RUSSIAN ACADEMY OF SCIENCES)</a:t>
            </a:r>
            <a:r>
              <a:rPr lang="ru-RU" sz="2000" dirty="0" smtClean="0"/>
              <a:t/>
            </a:r>
            <a:br>
              <a:rPr lang="ru-RU" sz="2000" dirty="0" smtClean="0"/>
            </a:br>
            <a:r>
              <a:rPr lang="en-US" sz="1200" u="sng" dirty="0">
                <a:latin typeface="Arial" panose="020B0604020202020204" pitchFamily="34" charset="0"/>
                <a:cs typeface="Arial" panose="020B0604020202020204" pitchFamily="34" charset="0"/>
              </a:rPr>
              <a:t>PhD I. </a:t>
            </a:r>
            <a:r>
              <a:rPr lang="en-US" sz="1200" u="sng" dirty="0" err="1" smtClean="0">
                <a:latin typeface="Arial" panose="020B0604020202020204" pitchFamily="34" charset="0"/>
                <a:cs typeface="Arial" panose="020B0604020202020204" pitchFamily="34" charset="0"/>
              </a:rPr>
              <a:t>Usovik</a:t>
            </a:r>
            <a:r>
              <a:rPr lang="en-US" sz="1200" u="sng"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 </a:t>
            </a:r>
            <a:r>
              <a:rPr lang="en-US" sz="1200" dirty="0" err="1" smtClean="0">
                <a:latin typeface="Arial" panose="020B0604020202020204" pitchFamily="34" charset="0"/>
                <a:cs typeface="Arial" panose="020B0604020202020204" pitchFamily="34" charset="0"/>
              </a:rPr>
              <a:t>Stepanov</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PhD V. </a:t>
            </a:r>
            <a:r>
              <a:rPr lang="en-US" sz="1200" dirty="0" err="1" smtClean="0">
                <a:latin typeface="Arial" panose="020B0604020202020204" pitchFamily="34" charset="0"/>
                <a:cs typeface="Arial" panose="020B0604020202020204" pitchFamily="34" charset="0"/>
              </a:rPr>
              <a:t>Stepanyants</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PhD M. </a:t>
            </a:r>
            <a:r>
              <a:rPr lang="en-US" sz="1200" dirty="0" err="1" smtClean="0">
                <a:latin typeface="Arial" panose="020B0604020202020204" pitchFamily="34" charset="0"/>
                <a:cs typeface="Arial" panose="020B0604020202020204" pitchFamily="34" charset="0"/>
              </a:rPr>
              <a:t>Zakhvatkin</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 </a:t>
            </a:r>
            <a:r>
              <a:rPr lang="en-US" sz="1200" dirty="0" smtClean="0">
                <a:latin typeface="Arial" panose="020B0604020202020204" pitchFamily="34" charset="0"/>
                <a:cs typeface="Arial" panose="020B0604020202020204" pitchFamily="34" charset="0"/>
              </a:rPr>
              <a:t>Molotov </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Dr. Prof. A. </a:t>
            </a:r>
            <a:r>
              <a:rPr lang="en-US" sz="1200" dirty="0" err="1">
                <a:latin typeface="Arial" panose="020B0604020202020204" pitchFamily="34" charset="0"/>
                <a:cs typeface="Arial" panose="020B0604020202020204" pitchFamily="34" charset="0"/>
              </a:rPr>
              <a:t>Nazarenko</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ru-RU" dirty="0" smtClean="0"/>
              <a:t/>
            </a:r>
            <a:br>
              <a:rPr lang="ru-RU" dirty="0" smtClean="0"/>
            </a:br>
            <a:endParaRPr lang="en-US" dirty="0"/>
          </a:p>
        </p:txBody>
      </p:sp>
      <p:sp>
        <p:nvSpPr>
          <p:cNvPr id="4" name="Content Placeholder 3"/>
          <p:cNvSpPr>
            <a:spLocks noGrp="1"/>
          </p:cNvSpPr>
          <p:nvPr>
            <p:ph idx="10"/>
          </p:nvPr>
        </p:nvSpPr>
        <p:spPr>
          <a:xfrm>
            <a:off x="0" y="6237962"/>
            <a:ext cx="9143999" cy="620038"/>
          </a:xfrm>
        </p:spPr>
        <p:txBody>
          <a:bodyPr>
            <a:normAutofit/>
          </a:bodyPr>
          <a:lstStyle/>
          <a:p>
            <a:r>
              <a:rPr lang="en-US" sz="1200" b="1" i="1" dirty="0" smtClean="0">
                <a:effectLst>
                  <a:outerShdw blurRad="38100" dist="38100" dir="2700000" algn="tl">
                    <a:srgbClr val="FFFFFF"/>
                  </a:outerShdw>
                </a:effectLst>
                <a:latin typeface="Arial" charset="0"/>
              </a:rPr>
              <a:t>7-th European Space Debris Conference</a:t>
            </a:r>
          </a:p>
          <a:p>
            <a:r>
              <a:rPr lang="ru-RU" sz="1200" b="1" dirty="0" smtClean="0">
                <a:solidFill>
                  <a:schemeClr val="tx1">
                    <a:lumMod val="65000"/>
                    <a:lumOff val="35000"/>
                  </a:schemeClr>
                </a:solidFill>
              </a:rPr>
              <a:t>201</a:t>
            </a:r>
            <a:r>
              <a:rPr lang="en-US" sz="1200" b="1" dirty="0" smtClean="0">
                <a:solidFill>
                  <a:schemeClr val="tx1">
                    <a:lumMod val="65000"/>
                    <a:lumOff val="35000"/>
                  </a:schemeClr>
                </a:solidFill>
              </a:rPr>
              <a:t>7</a:t>
            </a:r>
            <a:endParaRPr lang="en-US" sz="1200" b="1" dirty="0">
              <a:solidFill>
                <a:schemeClr val="tx1">
                  <a:lumMod val="65000"/>
                  <a:lumOff val="35000"/>
                </a:schemeClr>
              </a:solidFill>
            </a:endParaRPr>
          </a:p>
        </p:txBody>
      </p:sp>
      <p:pic>
        <p:nvPicPr>
          <p:cNvPr id="6" name="Picture 8" descr="logo_ROSKOSMOS-2_bw_2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496" y="25878"/>
            <a:ext cx="1296144" cy="1399836"/>
          </a:xfrm>
          <a:prstGeom prst="rect">
            <a:avLst/>
          </a:prstGeom>
          <a:ln>
            <a:noFill/>
          </a:ln>
          <a:effectLst>
            <a:softEdge rad="112500"/>
          </a:effectLst>
        </p:spPr>
      </p:pic>
      <p:grpSp>
        <p:nvGrpSpPr>
          <p:cNvPr id="8" name="Group 6"/>
          <p:cNvGrpSpPr>
            <a:grpSpLocks/>
          </p:cNvGrpSpPr>
          <p:nvPr/>
        </p:nvGrpSpPr>
        <p:grpSpPr bwMode="auto">
          <a:xfrm>
            <a:off x="7568558" y="116632"/>
            <a:ext cx="1454060" cy="813228"/>
            <a:chOff x="4075" y="1697"/>
            <a:chExt cx="567" cy="312"/>
          </a:xfrm>
        </p:grpSpPr>
        <p:sp>
          <p:nvSpPr>
            <p:cNvPr id="9"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10"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2"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3"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5"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6"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7"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8"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9" name="Rectangle 16"/>
            <p:cNvSpPr>
              <a:spLocks noChangeArrowheads="1"/>
            </p:cNvSpPr>
            <p:nvPr/>
          </p:nvSpPr>
          <p:spPr bwMode="auto">
            <a:xfrm>
              <a:off x="4285" y="1751"/>
              <a:ext cx="35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600" b="1" i="1" dirty="0">
                  <a:solidFill>
                    <a:schemeClr val="bg1">
                      <a:lumMod val="65000"/>
                    </a:schemeClr>
                  </a:solidFill>
                  <a:latin typeface="Arial Narrow" pitchFamily="34" charset="0"/>
                </a:rPr>
                <a:t>ЦНИИМАШ</a:t>
              </a:r>
              <a:endParaRPr lang="ru-RU" altLang="ru-RU" sz="1600" dirty="0">
                <a:solidFill>
                  <a:schemeClr val="bg1">
                    <a:lumMod val="65000"/>
                  </a:schemeClr>
                </a:solidFill>
                <a:latin typeface="Calibri" pitchFamily="34" charset="0"/>
              </a:endParaRPr>
            </a:p>
          </p:txBody>
        </p:sp>
        <p:sp>
          <p:nvSpPr>
            <p:cNvPr id="20" name="Rectangle 17"/>
            <p:cNvSpPr>
              <a:spLocks noChangeArrowheads="1"/>
            </p:cNvSpPr>
            <p:nvPr/>
          </p:nvSpPr>
          <p:spPr bwMode="auto">
            <a:xfrm>
              <a:off x="4263" y="1851"/>
              <a:ext cx="36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600" b="1" i="1" dirty="0">
                  <a:solidFill>
                    <a:schemeClr val="bg1">
                      <a:lumMod val="65000"/>
                    </a:schemeClr>
                  </a:solidFill>
                  <a:latin typeface="Arial Narrow" pitchFamily="34" charset="0"/>
                </a:rPr>
                <a:t>TSNIIMASH</a:t>
              </a:r>
              <a:endParaRPr lang="ru-RU" altLang="ru-RU" sz="1600" dirty="0">
                <a:solidFill>
                  <a:schemeClr val="bg1">
                    <a:lumMod val="65000"/>
                  </a:schemeClr>
                </a:solidFill>
                <a:latin typeface="Calibri" pitchFamily="34" charset="0"/>
              </a:endParaRPr>
            </a:p>
          </p:txBody>
        </p:sp>
        <p:sp>
          <p:nvSpPr>
            <p:cNvPr id="21"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pic>
        <p:nvPicPr>
          <p:cNvPr id="22" name="Рисунок 21" descr="G:\Диссертация\Картинки\2013 г. обработка каталога\emf\Мусор.png"/>
          <p:cNvPicPr>
            <a:picLocks noChangeAspect="1"/>
          </p:cNvPicPr>
          <p:nvPr/>
        </p:nvPicPr>
        <p:blipFill>
          <a:blip r:embed="rId3" cstate="print"/>
          <a:srcRect b="1695"/>
          <a:stretch>
            <a:fillRect/>
          </a:stretch>
        </p:blipFill>
        <p:spPr bwMode="auto">
          <a:xfrm>
            <a:off x="2008327" y="704745"/>
            <a:ext cx="5098951" cy="4335936"/>
          </a:xfrm>
          <a:prstGeom prst="rect">
            <a:avLst/>
          </a:prstGeom>
          <a:ln>
            <a:noFill/>
          </a:ln>
          <a:effectLst>
            <a:softEdge rad="112500"/>
          </a:effectLst>
        </p:spPr>
      </p:pic>
    </p:spTree>
    <p:extLst>
      <p:ext uri="{BB962C8B-B14F-4D97-AF65-F5344CB8AC3E}">
        <p14:creationId xmlns:p14="http://schemas.microsoft.com/office/powerpoint/2010/main" xmlns="" val="341891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Объект 21"/>
          <p:cNvSpPr>
            <a:spLocks noGrp="1"/>
          </p:cNvSpPr>
          <p:nvPr>
            <p:ph sz="half" idx="1"/>
          </p:nvPr>
        </p:nvSpPr>
        <p:spPr>
          <a:xfrm>
            <a:off x="355599" y="1100394"/>
            <a:ext cx="4136977" cy="5025769"/>
          </a:xfrm>
        </p:spPr>
        <p:txBody>
          <a:bodyPr>
            <a:noAutofit/>
          </a:bodyPr>
          <a:lstStyle/>
          <a:p>
            <a:pPr indent="268288" algn="just"/>
            <a:endParaRPr lang="en-US" sz="1800" dirty="0" smtClean="0"/>
          </a:p>
          <a:p>
            <a:pPr indent="268288" algn="just"/>
            <a:endParaRPr lang="en-US" sz="1800" dirty="0" smtClean="0"/>
          </a:p>
          <a:p>
            <a:pPr indent="268288" algn="just"/>
            <a:r>
              <a:rPr lang="en-US" sz="1800" dirty="0" smtClean="0"/>
              <a:t>Rated distribution of spatial density SD 10-75 cm are presented on figure 14.</a:t>
            </a:r>
          </a:p>
          <a:p>
            <a:pPr indent="268288" algn="just"/>
            <a:r>
              <a:rPr lang="en-US" sz="1800" dirty="0" smtClean="0"/>
              <a:t>A </a:t>
            </a:r>
            <a:r>
              <a:rPr lang="en-US" sz="1800" dirty="0"/>
              <a:t>characteristic feature of </a:t>
            </a:r>
            <a:r>
              <a:rPr lang="en-US" sz="1800" dirty="0" smtClean="0"/>
              <a:t>construction altitude-latitude spatial density distribution feature </a:t>
            </a:r>
            <a:r>
              <a:rPr lang="en-US" sz="1800" dirty="0"/>
              <a:t>size </a:t>
            </a:r>
            <a:r>
              <a:rPr lang="en-US" sz="1800" dirty="0" smtClean="0"/>
              <a:t>10-75 </a:t>
            </a:r>
            <a:r>
              <a:rPr lang="en-US" sz="1800" dirty="0"/>
              <a:t>cm with the use of a </a:t>
            </a:r>
            <a:r>
              <a:rPr lang="en-US" sz="1800" dirty="0" smtClean="0"/>
              <a:t>rated </a:t>
            </a:r>
            <a:r>
              <a:rPr lang="en-US" sz="1800" dirty="0"/>
              <a:t>spatial density </a:t>
            </a:r>
            <a:r>
              <a:rPr lang="en-US" sz="1800" dirty="0" smtClean="0"/>
              <a:t>is </a:t>
            </a:r>
            <a:r>
              <a:rPr lang="en-US" sz="1800" dirty="0"/>
              <a:t>the independence from the size of the fragments. Therefore, this distribution can be represented as follows:</a:t>
            </a:r>
            <a:endParaRPr lang="ru-RU" sz="1800" dirty="0" smtClean="0"/>
          </a:p>
        </p:txBody>
      </p:sp>
      <p:sp>
        <p:nvSpPr>
          <p:cNvPr id="2" name="Title 1"/>
          <p:cNvSpPr>
            <a:spLocks noGrp="1"/>
          </p:cNvSpPr>
          <p:nvPr>
            <p:ph type="title"/>
          </p:nvPr>
        </p:nvSpPr>
        <p:spPr/>
        <p:txBody>
          <a:bodyPr>
            <a:normAutofit/>
          </a:bodyPr>
          <a:lstStyle/>
          <a:p>
            <a:r>
              <a:rPr lang="en-US" dirty="0" smtClean="0"/>
              <a:t>Improvement of spatial density distribution </a:t>
            </a:r>
            <a:br>
              <a:rPr lang="en-US" dirty="0" smtClean="0"/>
            </a:br>
            <a:r>
              <a:rPr lang="en-US" dirty="0" smtClean="0"/>
              <a:t>SD 10-75 cm in GEO region</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10</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5139502" y="4360666"/>
            <a:ext cx="36200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14 –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Rated distribution of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spatial density  for SD 10-75 cm</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aphicFrame>
        <p:nvGraphicFramePr>
          <p:cNvPr id="24" name="Таблица 23"/>
          <p:cNvGraphicFramePr>
            <a:graphicFrameLocks noGrp="1"/>
          </p:cNvGraphicFramePr>
          <p:nvPr>
            <p:extLst>
              <p:ext uri="{D42A27DB-BD31-4B8C-83A1-F6EECF244321}">
                <p14:modId xmlns:p14="http://schemas.microsoft.com/office/powerpoint/2010/main" xmlns="" val="1821481631"/>
              </p:ext>
            </p:extLst>
          </p:nvPr>
        </p:nvGraphicFramePr>
        <p:xfrm>
          <a:off x="4635887" y="5332524"/>
          <a:ext cx="4371584" cy="841248"/>
        </p:xfrm>
        <a:graphic>
          <a:graphicData uri="http://schemas.openxmlformats.org/drawingml/2006/table">
            <a:tbl>
              <a:tblPr firstRow="1" firstCol="1" lastRow="1" lastCol="1" bandRow="1" bandCol="1"/>
              <a:tblGrid>
                <a:gridCol w="1002030"/>
                <a:gridCol w="809676"/>
                <a:gridCol w="831286"/>
                <a:gridCol w="826718"/>
                <a:gridCol w="901874"/>
              </a:tblGrid>
              <a:tr h="0">
                <a:tc>
                  <a:txBody>
                    <a:bodyPr/>
                    <a:lstStyle/>
                    <a:p>
                      <a:pPr indent="3810" algn="ctr">
                        <a:lnSpc>
                          <a:spcPct val="115000"/>
                        </a:lnSpc>
                        <a:spcBef>
                          <a:spcPts val="300"/>
                        </a:spcBef>
                        <a:spcAft>
                          <a:spcPts val="300"/>
                        </a:spcAft>
                      </a:pPr>
                      <a:r>
                        <a:rPr lang="en-US" sz="1200" i="1" dirty="0">
                          <a:effectLst/>
                          <a:latin typeface="Times New Roman"/>
                          <a:ea typeface="Calibri"/>
                          <a:cs typeface="Times New Roman"/>
                        </a:rPr>
                        <a:t>k</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7</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8</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3810" algn="r">
                        <a:lnSpc>
                          <a:spcPct val="115000"/>
                        </a:lnSpc>
                        <a:spcBef>
                          <a:spcPts val="300"/>
                        </a:spcBef>
                        <a:spcAft>
                          <a:spcPts val="300"/>
                        </a:spcAft>
                      </a:pPr>
                      <a:r>
                        <a:rPr lang="ru-RU" sz="1200" dirty="0">
                          <a:effectLst/>
                          <a:latin typeface="Times New Roman"/>
                          <a:ea typeface="Calibri"/>
                          <a:cs typeface="Times New Roman"/>
                        </a:rPr>
                        <a:t>, см</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2.5 – 5.0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5.0 - 10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10 - 25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25 - 75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3810" algn="ctr">
                        <a:lnSpc>
                          <a:spcPct val="115000"/>
                        </a:lnSpc>
                        <a:spcBef>
                          <a:spcPts val="300"/>
                        </a:spcBef>
                        <a:spcAft>
                          <a:spcPts val="300"/>
                        </a:spcAft>
                      </a:pPr>
                      <a:endParaRPr lang="ru-RU"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2.593 </a:t>
                      </a:r>
                      <a:r>
                        <a:rPr lang="en-US" sz="1200" dirty="0" smtClean="0">
                          <a:effectLst/>
                          <a:latin typeface="Times New Roman"/>
                          <a:ea typeface="Times New Roman"/>
                        </a:rPr>
                        <a:t>10</a:t>
                      </a:r>
                      <a:r>
                        <a:rPr lang="en-US" sz="1200" baseline="30000" dirty="0" smtClean="0">
                          <a:effectLst/>
                          <a:latin typeface="Times New Roman"/>
                          <a:ea typeface="Times New Roman"/>
                        </a:rPr>
                        <a:t>-9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8.506 </a:t>
                      </a:r>
                      <a:r>
                        <a:rPr lang="en-US" sz="1200" dirty="0" smtClean="0">
                          <a:effectLst/>
                          <a:latin typeface="Times New Roman"/>
                          <a:ea typeface="Times New Roman"/>
                        </a:rPr>
                        <a:t>10</a:t>
                      </a:r>
                      <a:r>
                        <a:rPr lang="en-US" sz="1200" baseline="30000" dirty="0" smtClean="0">
                          <a:effectLst/>
                          <a:latin typeface="Times New Roman"/>
                          <a:ea typeface="Times New Roman"/>
                        </a:rPr>
                        <a:t>-10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2.551 </a:t>
                      </a:r>
                      <a:r>
                        <a:rPr lang="en-US" sz="1200" dirty="0" smtClean="0">
                          <a:effectLst/>
                          <a:latin typeface="Times New Roman"/>
                          <a:ea typeface="Times New Roman"/>
                        </a:rPr>
                        <a:t>10</a:t>
                      </a:r>
                      <a:r>
                        <a:rPr lang="en-US" sz="1200" baseline="30000" dirty="0" smtClean="0">
                          <a:effectLst/>
                          <a:latin typeface="Times New Roman"/>
                          <a:ea typeface="Times New Roman"/>
                        </a:rPr>
                        <a:t>-10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2.126 </a:t>
                      </a:r>
                      <a:r>
                        <a:rPr lang="en-US" sz="1200" dirty="0" smtClean="0">
                          <a:effectLst/>
                          <a:latin typeface="Times New Roman"/>
                          <a:ea typeface="Times New Roman"/>
                        </a:rPr>
                        <a:t>10</a:t>
                      </a:r>
                      <a:r>
                        <a:rPr lang="en-US" sz="1200" baseline="30000" dirty="0" smtClean="0">
                          <a:effectLst/>
                          <a:latin typeface="Times New Roman"/>
                          <a:ea typeface="Times New Roman"/>
                        </a:rPr>
                        <a:t>-10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3810" algn="ctr">
                        <a:lnSpc>
                          <a:spcPct val="115000"/>
                        </a:lnSpc>
                        <a:spcBef>
                          <a:spcPts val="300"/>
                        </a:spcBef>
                        <a:spcAft>
                          <a:spcPts val="300"/>
                        </a:spcAft>
                      </a:pPr>
                      <a:endParaRPr lang="ru-RU"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15900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4872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a:effectLst/>
                          <a:latin typeface="Times New Roman"/>
                          <a:ea typeface="Calibri"/>
                          <a:cs typeface="Times New Roman"/>
                        </a:rPr>
                        <a:t>1461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15000"/>
                        </a:lnSpc>
                        <a:spcBef>
                          <a:spcPts val="300"/>
                        </a:spcBef>
                        <a:spcAft>
                          <a:spcPts val="300"/>
                        </a:spcAft>
                      </a:pPr>
                      <a:r>
                        <a:rPr lang="ru-RU" sz="1200" dirty="0">
                          <a:effectLst/>
                          <a:latin typeface="Times New Roman"/>
                          <a:ea typeface="Calibri"/>
                          <a:cs typeface="Times New Roman"/>
                        </a:rPr>
                        <a:t>1218</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xmlns="" val="4072002174"/>
              </p:ext>
            </p:extLst>
          </p:nvPr>
        </p:nvGraphicFramePr>
        <p:xfrm>
          <a:off x="4892629" y="5533027"/>
          <a:ext cx="466725" cy="228600"/>
        </p:xfrm>
        <a:graphic>
          <a:graphicData uri="http://schemas.openxmlformats.org/presentationml/2006/ole">
            <p:oleObj spid="_x0000_s3651" name="Формула" r:id="rId5" imgW="469900" imgH="228600" progId="Equation.3">
              <p:embed/>
            </p:oleObj>
          </a:graphicData>
        </a:graphic>
      </p:graphicFrame>
      <p:graphicFrame>
        <p:nvGraphicFramePr>
          <p:cNvPr id="28" name="Объект 27"/>
          <p:cNvGraphicFramePr>
            <a:graphicFrameLocks noChangeAspect="1"/>
          </p:cNvGraphicFramePr>
          <p:nvPr>
            <p:extLst>
              <p:ext uri="{D42A27DB-BD31-4B8C-83A1-F6EECF244321}">
                <p14:modId xmlns:p14="http://schemas.microsoft.com/office/powerpoint/2010/main" xmlns="" val="2816125853"/>
              </p:ext>
            </p:extLst>
          </p:nvPr>
        </p:nvGraphicFramePr>
        <p:xfrm>
          <a:off x="4943302" y="5742664"/>
          <a:ext cx="552450" cy="228600"/>
        </p:xfrm>
        <a:graphic>
          <a:graphicData uri="http://schemas.openxmlformats.org/presentationml/2006/ole">
            <p:oleObj spid="_x0000_s3652" name="Формула" r:id="rId6" imgW="558800" imgH="228600" progId="Equation.3">
              <p:embed/>
            </p:oleObj>
          </a:graphicData>
        </a:graphic>
      </p:graphicFrame>
      <p:graphicFrame>
        <p:nvGraphicFramePr>
          <p:cNvPr id="29" name="Объект 28"/>
          <p:cNvGraphicFramePr>
            <a:graphicFrameLocks noChangeAspect="1"/>
          </p:cNvGraphicFramePr>
          <p:nvPr>
            <p:extLst>
              <p:ext uri="{D42A27DB-BD31-4B8C-83A1-F6EECF244321}">
                <p14:modId xmlns:p14="http://schemas.microsoft.com/office/powerpoint/2010/main" xmlns="" val="3015620200"/>
              </p:ext>
            </p:extLst>
          </p:nvPr>
        </p:nvGraphicFramePr>
        <p:xfrm>
          <a:off x="4848052" y="5971264"/>
          <a:ext cx="647700" cy="190500"/>
        </p:xfrm>
        <a:graphic>
          <a:graphicData uri="http://schemas.openxmlformats.org/presentationml/2006/ole">
            <p:oleObj spid="_x0000_s3653" name="Формула" r:id="rId7" imgW="761669" imgH="228501" progId="Equation.3">
              <p:embed/>
            </p:oleObj>
          </a:graphicData>
        </a:graphic>
      </p:graphicFrame>
      <p:sp>
        <p:nvSpPr>
          <p:cNvPr id="37" name="Rectangle 3"/>
          <p:cNvSpPr>
            <a:spLocks noChangeArrowheads="1"/>
          </p:cNvSpPr>
          <p:nvPr/>
        </p:nvSpPr>
        <p:spPr bwMode="auto">
          <a:xfrm>
            <a:off x="4698516" y="4877410"/>
            <a:ext cx="432855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Table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  –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Maximum spatial density and estimation number of SD in GEO region</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nvGrpSpPr>
          <p:cNvPr id="38" name="Group 6"/>
          <p:cNvGrpSpPr>
            <a:grpSpLocks/>
          </p:cNvGrpSpPr>
          <p:nvPr/>
        </p:nvGrpSpPr>
        <p:grpSpPr bwMode="auto">
          <a:xfrm>
            <a:off x="7729901" y="116632"/>
            <a:ext cx="1266175" cy="720080"/>
            <a:chOff x="4075" y="1697"/>
            <a:chExt cx="569" cy="312"/>
          </a:xfrm>
        </p:grpSpPr>
        <p:sp>
          <p:nvSpPr>
            <p:cNvPr id="39"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40"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1"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2"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4"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5"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6"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7"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8"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9"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50"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5"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xmlns="" val="3665495716"/>
              </p:ext>
            </p:extLst>
          </p:nvPr>
        </p:nvGraphicFramePr>
        <p:xfrm>
          <a:off x="985173" y="4974395"/>
          <a:ext cx="3067992" cy="383499"/>
        </p:xfrm>
        <a:graphic>
          <a:graphicData uri="http://schemas.openxmlformats.org/presentationml/2006/ole">
            <p:oleObj spid="_x0000_s3656" name="Формула" r:id="rId8" imgW="1828800" imgH="228600" progId="Equation.3">
              <p:embed/>
            </p:oleObj>
          </a:graphicData>
        </a:graphic>
      </p:graphicFrame>
      <p:pic>
        <p:nvPicPr>
          <p:cNvPr id="33" name="Рисунок 3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4842333" y="1015272"/>
            <a:ext cx="3975917" cy="3395498"/>
          </a:xfrm>
          <a:prstGeom prst="rect">
            <a:avLst/>
          </a:prstGeom>
          <a:noFill/>
          <a:ln>
            <a:noFill/>
          </a:ln>
        </p:spPr>
      </p:pic>
    </p:spTree>
    <p:extLst>
      <p:ext uri="{BB962C8B-B14F-4D97-AF65-F5344CB8AC3E}">
        <p14:creationId xmlns:p14="http://schemas.microsoft.com/office/powerpoint/2010/main" xmlns="" val="3468629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Improvement of SD velocity distributions </a:t>
            </a:r>
            <a:br>
              <a:rPr lang="en-US" dirty="0" smtClean="0"/>
            </a:br>
            <a:r>
              <a:rPr lang="en-US" dirty="0" smtClean="0"/>
              <a:t>in GEO region</a:t>
            </a:r>
            <a:endParaRPr lang="en-US" dirty="0"/>
          </a:p>
        </p:txBody>
      </p:sp>
      <p:sp>
        <p:nvSpPr>
          <p:cNvPr id="5" name="Объект 4"/>
          <p:cNvSpPr>
            <a:spLocks noGrp="1"/>
          </p:cNvSpPr>
          <p:nvPr>
            <p:ph sz="half" idx="1"/>
          </p:nvPr>
        </p:nvSpPr>
        <p:spPr>
          <a:xfrm>
            <a:off x="457199" y="1123758"/>
            <a:ext cx="4231341" cy="5002405"/>
          </a:xfrm>
        </p:spPr>
        <p:txBody>
          <a:bodyPr>
            <a:normAutofit/>
          </a:bodyPr>
          <a:lstStyle/>
          <a:p>
            <a:pPr indent="358775" algn="just"/>
            <a:endParaRPr lang="ru-RU" sz="1800" dirty="0" smtClean="0"/>
          </a:p>
          <a:p>
            <a:pPr indent="263525" algn="just"/>
            <a:r>
              <a:rPr lang="en-US" sz="1800" dirty="0"/>
              <a:t>With use of the techniques developed earlier, distributions of size and the directions of </a:t>
            </a:r>
            <a:r>
              <a:rPr lang="en-US" sz="1800" dirty="0" smtClean="0"/>
              <a:t>velocity concerning </a:t>
            </a:r>
            <a:r>
              <a:rPr lang="en-US" sz="1800" dirty="0"/>
              <a:t>the direction on the East for two groups of objects are constructed. They are presented in figures 15 and 16.</a:t>
            </a:r>
          </a:p>
          <a:p>
            <a:pPr indent="263525" algn="just"/>
            <a:endParaRPr lang="ru-RU" sz="1800" dirty="0"/>
          </a:p>
          <a:p>
            <a:pPr indent="263525" algn="just"/>
            <a:r>
              <a:rPr lang="en-US" sz="1800" dirty="0"/>
              <a:t>The bigger dispersion of </a:t>
            </a:r>
            <a:r>
              <a:rPr lang="en-US" sz="1800" dirty="0" smtClean="0"/>
              <a:t>velocity values is characteristic of SD smaller than </a:t>
            </a:r>
            <a:r>
              <a:rPr lang="en-US" sz="1800" dirty="0"/>
              <a:t>75 cm and essential distinctions of distributions of the velocity vector </a:t>
            </a:r>
            <a:r>
              <a:rPr lang="en-US" sz="1800" dirty="0" smtClean="0"/>
              <a:t>direction.</a:t>
            </a:r>
            <a:endParaRPr lang="en-US" sz="1800" dirty="0"/>
          </a:p>
          <a:p>
            <a:endParaRPr lang="ru-RU" sz="1800" dirty="0"/>
          </a:p>
          <a:p>
            <a:endParaRPr lang="ru-RU"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11</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4941479" y="3535930"/>
            <a:ext cx="39393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15 –</a:t>
            </a:r>
            <a:r>
              <a:rPr lang="en-US"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Distribution </a:t>
            </a: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of vector velocity directions</a:t>
            </a:r>
            <a:endParaRPr kumimoji="0" lang="ru-RU" altLang="ru-RU" sz="12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5" name="Rectangle 3"/>
          <p:cNvSpPr>
            <a:spLocks noChangeArrowheads="1"/>
          </p:cNvSpPr>
          <p:nvPr/>
        </p:nvSpPr>
        <p:spPr bwMode="auto">
          <a:xfrm>
            <a:off x="5041549" y="6194023"/>
            <a:ext cx="39393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altLang="ru-RU" sz="10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Figure </a:t>
            </a:r>
            <a:r>
              <a:rPr lang="ru-RU"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16</a:t>
            </a:r>
            <a:r>
              <a:rPr kumimoji="0" lang="ru-RU" altLang="ru-RU" sz="10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 </a:t>
            </a:r>
            <a:r>
              <a:rPr lang="ru-RU"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Distribution  of  velocity values</a:t>
            </a:r>
            <a:endParaRPr kumimoji="0" lang="ru-RU" altLang="ru-RU" sz="12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nvGrpSpPr>
          <p:cNvPr id="26" name="Group 6"/>
          <p:cNvGrpSpPr>
            <a:grpSpLocks/>
          </p:cNvGrpSpPr>
          <p:nvPr/>
        </p:nvGrpSpPr>
        <p:grpSpPr bwMode="auto">
          <a:xfrm>
            <a:off x="7729901" y="116632"/>
            <a:ext cx="1266175" cy="720080"/>
            <a:chOff x="4075" y="1697"/>
            <a:chExt cx="569" cy="312"/>
          </a:xfrm>
        </p:grpSpPr>
        <p:sp>
          <p:nvSpPr>
            <p:cNvPr id="27"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28"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9"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1"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2"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3"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7"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9"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1"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2"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pic>
        <p:nvPicPr>
          <p:cNvPr id="24" name="Рисунок 2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104178" y="1100393"/>
            <a:ext cx="3338363" cy="2486799"/>
          </a:xfrm>
          <a:prstGeom prst="rect">
            <a:avLst/>
          </a:prstGeom>
          <a:noFill/>
          <a:ln>
            <a:noFill/>
          </a:ln>
        </p:spPr>
      </p:pic>
      <p:pic>
        <p:nvPicPr>
          <p:cNvPr id="30" name="Рисунок 29"/>
          <p:cNvPicPr>
            <a:picLocks noChangeAspect="1"/>
          </p:cNvPicPr>
          <p:nvPr/>
        </p:nvPicPr>
        <p:blipFill rotWithShape="1">
          <a:blip r:embed="rId5">
            <a:extLst>
              <a:ext uri="{28A0092B-C50C-407E-A947-70E740481C1C}">
                <a14:useLocalDpi xmlns:a14="http://schemas.microsoft.com/office/drawing/2010/main" xmlns="" val="0"/>
              </a:ext>
            </a:extLst>
          </a:blip>
          <a:srcRect r="2208"/>
          <a:stretch/>
        </p:blipFill>
        <p:spPr bwMode="auto">
          <a:xfrm>
            <a:off x="5235879" y="3806667"/>
            <a:ext cx="3231715" cy="237854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44394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Estimation of mutual collision </a:t>
            </a:r>
            <a:br>
              <a:rPr lang="en-US" dirty="0" smtClean="0"/>
            </a:br>
            <a:r>
              <a:rPr lang="en-US" dirty="0" smtClean="0"/>
              <a:t>in GEO region</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12</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6" name="Group 6"/>
          <p:cNvGrpSpPr>
            <a:grpSpLocks/>
          </p:cNvGrpSpPr>
          <p:nvPr/>
        </p:nvGrpSpPr>
        <p:grpSpPr bwMode="auto">
          <a:xfrm>
            <a:off x="7729901" y="116632"/>
            <a:ext cx="1266175" cy="720080"/>
            <a:chOff x="4075" y="1697"/>
            <a:chExt cx="569" cy="312"/>
          </a:xfrm>
        </p:grpSpPr>
        <p:sp>
          <p:nvSpPr>
            <p:cNvPr id="27"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28"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9"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1"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2"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3"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7"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9"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1"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2"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12" name="Объект 11"/>
          <p:cNvSpPr>
            <a:spLocks noGrp="1"/>
          </p:cNvSpPr>
          <p:nvPr>
            <p:ph idx="1"/>
          </p:nvPr>
        </p:nvSpPr>
        <p:spPr>
          <a:xfrm>
            <a:off x="457200" y="1123758"/>
            <a:ext cx="8229600" cy="4115507"/>
          </a:xfrm>
        </p:spPr>
        <p:txBody>
          <a:bodyPr/>
          <a:lstStyle/>
          <a:p>
            <a:pPr indent="271463"/>
            <a:r>
              <a:rPr lang="en-US" dirty="0"/>
              <a:t>With use of the mutual collisions </a:t>
            </a:r>
            <a:r>
              <a:rPr lang="en-US" dirty="0" smtClean="0"/>
              <a:t>estimation technique developed </a:t>
            </a:r>
            <a:r>
              <a:rPr lang="en-US" dirty="0"/>
              <a:t>earlier, the </a:t>
            </a:r>
            <a:r>
              <a:rPr lang="en-US" dirty="0" smtClean="0"/>
              <a:t>estimation of mutual </a:t>
            </a:r>
            <a:r>
              <a:rPr lang="en-US" dirty="0"/>
              <a:t>collisions probability in the </a:t>
            </a:r>
            <a:r>
              <a:rPr lang="en-US" dirty="0" smtClean="0"/>
              <a:t>region 35700-35900 </a:t>
            </a:r>
            <a:r>
              <a:rPr lang="en-US" dirty="0"/>
              <a:t>km on </a:t>
            </a:r>
            <a:r>
              <a:rPr lang="en-US" dirty="0" smtClean="0"/>
              <a:t>altitude and </a:t>
            </a:r>
            <a:r>
              <a:rPr lang="en-US" dirty="0"/>
              <a:t>± 1 degree on </a:t>
            </a:r>
            <a:r>
              <a:rPr lang="en-US" dirty="0" smtClean="0"/>
              <a:t>latitude for cataloged SO (&gt; </a:t>
            </a:r>
            <a:r>
              <a:rPr lang="en-US" dirty="0"/>
              <a:t>75 </a:t>
            </a:r>
            <a:r>
              <a:rPr lang="en-US" dirty="0" smtClean="0"/>
              <a:t>cm) </a:t>
            </a:r>
            <a:r>
              <a:rPr lang="en-US" dirty="0"/>
              <a:t>with </a:t>
            </a:r>
            <a:r>
              <a:rPr lang="en-US" dirty="0" smtClean="0"/>
              <a:t>SO </a:t>
            </a:r>
            <a:r>
              <a:rPr lang="en-US" dirty="0"/>
              <a:t>of the different </a:t>
            </a:r>
            <a:r>
              <a:rPr lang="en-US" dirty="0" smtClean="0"/>
              <a:t>sizes is </a:t>
            </a:r>
            <a:r>
              <a:rPr lang="en-US" dirty="0"/>
              <a:t>carried out. Results of </a:t>
            </a:r>
            <a:r>
              <a:rPr lang="en-US" dirty="0" smtClean="0"/>
              <a:t>estimation are </a:t>
            </a:r>
            <a:r>
              <a:rPr lang="en-US" dirty="0"/>
              <a:t>presented in table 3.</a:t>
            </a:r>
          </a:p>
          <a:p>
            <a:pPr indent="271463"/>
            <a:endParaRPr lang="en-US" dirty="0" smtClean="0"/>
          </a:p>
          <a:p>
            <a:pPr indent="271463"/>
            <a:r>
              <a:rPr lang="en-US" dirty="0" smtClean="0"/>
              <a:t>From </a:t>
            </a:r>
            <a:r>
              <a:rPr lang="en-US" dirty="0"/>
              <a:t>these results it is visible that the probability of mutual collisions of the catalogued </a:t>
            </a:r>
            <a:r>
              <a:rPr lang="en-US" dirty="0" smtClean="0"/>
              <a:t>SO (&gt;75 cm) makes </a:t>
            </a:r>
            <a:r>
              <a:rPr lang="en-US" dirty="0"/>
              <a:t>0.00627 in a year. It means that the average interval between such collisions is equal ≈ 160 years, at current </a:t>
            </a:r>
            <a:r>
              <a:rPr lang="en-US" dirty="0" smtClean="0"/>
              <a:t>population of SD in GEO region. </a:t>
            </a:r>
            <a:r>
              <a:rPr lang="en-US" dirty="0"/>
              <a:t>Probabilities of </a:t>
            </a:r>
            <a:r>
              <a:rPr lang="en-US" dirty="0" smtClean="0"/>
              <a:t>collisions </a:t>
            </a:r>
            <a:r>
              <a:rPr lang="en-US" dirty="0"/>
              <a:t>catalogued </a:t>
            </a:r>
            <a:r>
              <a:rPr lang="en-US" dirty="0" smtClean="0"/>
              <a:t>SO with </a:t>
            </a:r>
            <a:r>
              <a:rPr lang="en-US" dirty="0"/>
              <a:t>objects from 2.5 cm to 75 cm in size are 2-3 orders less.</a:t>
            </a:r>
          </a:p>
          <a:p>
            <a:endParaRPr lang="ru-RU" dirty="0"/>
          </a:p>
          <a:p>
            <a:endParaRPr lang="ru-RU" dirty="0"/>
          </a:p>
        </p:txBody>
      </p:sp>
      <p:graphicFrame>
        <p:nvGraphicFramePr>
          <p:cNvPr id="30" name="Объект 10"/>
          <p:cNvGraphicFramePr>
            <a:graphicFrameLocks/>
          </p:cNvGraphicFramePr>
          <p:nvPr>
            <p:extLst>
              <p:ext uri="{D42A27DB-BD31-4B8C-83A1-F6EECF244321}">
                <p14:modId xmlns:p14="http://schemas.microsoft.com/office/powerpoint/2010/main" xmlns="" val="274319328"/>
              </p:ext>
            </p:extLst>
          </p:nvPr>
        </p:nvGraphicFramePr>
        <p:xfrm>
          <a:off x="457200" y="4841996"/>
          <a:ext cx="8229600" cy="569026"/>
        </p:xfrm>
        <a:graphic>
          <a:graphicData uri="http://schemas.openxmlformats.org/drawingml/2006/table">
            <a:tbl>
              <a:tblPr firstRow="1" firstCol="1" lastRow="1" lastCol="1" bandRow="1" bandCol="1"/>
              <a:tblGrid>
                <a:gridCol w="1371600"/>
                <a:gridCol w="1371600"/>
                <a:gridCol w="1371600"/>
                <a:gridCol w="1371600"/>
                <a:gridCol w="1371600"/>
                <a:gridCol w="1371600"/>
              </a:tblGrid>
              <a:tr h="264226">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j</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5 (2</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.5</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-5</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cm</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6 (5-10</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cm</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7 (10-25</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cm</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8 (25-75</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cm</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9</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&gt;75</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cm</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115000"/>
                        </a:lnSpc>
                        <a:spcBef>
                          <a:spcPts val="60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P</a:t>
                      </a:r>
                      <a:r>
                        <a:rPr lang="ru-RU"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t>
                      </a: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(j,9)</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ru-RU" sz="1400">
                          <a:solidFill>
                            <a:schemeClr val="tx1">
                              <a:lumMod val="65000"/>
                              <a:lumOff val="35000"/>
                            </a:schemeClr>
                          </a:solidFill>
                          <a:effectLst/>
                          <a:latin typeface="Arial" panose="020B0604020202020204" pitchFamily="34" charset="0"/>
                          <a:ea typeface="Calibri"/>
                          <a:cs typeface="Arial" panose="020B0604020202020204" pitchFamily="34" charset="0"/>
                        </a:rPr>
                        <a:t>0.0002678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rPr>
                        <a:t>0.0000258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ru-RU" sz="1400">
                          <a:solidFill>
                            <a:schemeClr val="tx1">
                              <a:lumMod val="65000"/>
                              <a:lumOff val="35000"/>
                            </a:schemeClr>
                          </a:solidFill>
                          <a:effectLst/>
                          <a:latin typeface="Arial" panose="020B0604020202020204" pitchFamily="34" charset="0"/>
                          <a:ea typeface="Calibri"/>
                          <a:cs typeface="Arial" panose="020B0604020202020204" pitchFamily="34" charset="0"/>
                        </a:rPr>
                        <a:t>0.0000032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ru-RU" sz="1400">
                          <a:solidFill>
                            <a:schemeClr val="tx1">
                              <a:lumMod val="65000"/>
                              <a:lumOff val="35000"/>
                            </a:schemeClr>
                          </a:solidFill>
                          <a:effectLst/>
                          <a:latin typeface="Arial" panose="020B0604020202020204" pitchFamily="34" charset="0"/>
                          <a:ea typeface="Calibri"/>
                          <a:cs typeface="Arial" panose="020B0604020202020204" pitchFamily="34" charset="0"/>
                        </a:rPr>
                        <a:t>0.0000026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0"/>
                        </a:spcAft>
                      </a:pPr>
                      <a:r>
                        <a:rPr lang="ru-RU" sz="1400" b="1" dirty="0">
                          <a:solidFill>
                            <a:schemeClr val="tx1">
                              <a:lumMod val="65000"/>
                              <a:lumOff val="35000"/>
                            </a:schemeClr>
                          </a:solidFill>
                          <a:effectLst/>
                          <a:latin typeface="Arial" panose="020B0604020202020204" pitchFamily="34" charset="0"/>
                          <a:ea typeface="Calibri"/>
                          <a:cs typeface="Arial" panose="020B0604020202020204" pitchFamily="34" charset="0"/>
                        </a:rPr>
                        <a:t>0.00627</a:t>
                      </a:r>
                      <a:endParaRPr lang="ru-RU"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Rectangle 3"/>
          <p:cNvSpPr>
            <a:spLocks noChangeArrowheads="1"/>
          </p:cNvSpPr>
          <p:nvPr/>
        </p:nvSpPr>
        <p:spPr bwMode="auto">
          <a:xfrm>
            <a:off x="457200" y="4417533"/>
            <a:ext cx="82296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Table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3  –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Estimation of year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collision</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probability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for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objects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different size</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159350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descr="E:\Matlab16\bin\IPM\ESA7\I_RAAN_GNSS_2017.emf"/>
          <p:cNvPicPr>
            <a:picLocks noChangeAspect="1"/>
          </p:cNvPicPr>
          <p:nvPr/>
        </p:nvPicPr>
        <p:blipFill rotWithShape="1">
          <a:blip r:embed="rId4">
            <a:extLst>
              <a:ext uri="{28A0092B-C50C-407E-A947-70E740481C1C}">
                <a14:useLocalDpi xmlns:a14="http://schemas.microsoft.com/office/drawing/2010/main" xmlns="" val="0"/>
              </a:ext>
            </a:extLst>
          </a:blip>
          <a:srcRect r="5616"/>
          <a:stretch/>
        </p:blipFill>
        <p:spPr bwMode="auto">
          <a:xfrm>
            <a:off x="4791583" y="3657221"/>
            <a:ext cx="4166664" cy="2761274"/>
          </a:xfrm>
          <a:prstGeom prst="rect">
            <a:avLst/>
          </a:prstGeom>
          <a:noFill/>
          <a:ln>
            <a:noFill/>
          </a:ln>
          <a:extLst>
            <a:ext uri="{53640926-AAD7-44D8-BBD7-CCE9431645EC}">
              <a14:shadowObscured xmlns:a14="http://schemas.microsoft.com/office/drawing/2010/main" xmlns=""/>
            </a:ext>
          </a:extLst>
        </p:spPr>
      </p:pic>
      <p:sp>
        <p:nvSpPr>
          <p:cNvPr id="2" name="Title 1"/>
          <p:cNvSpPr>
            <a:spLocks noGrp="1"/>
          </p:cNvSpPr>
          <p:nvPr>
            <p:ph type="title"/>
          </p:nvPr>
        </p:nvSpPr>
        <p:spPr/>
        <p:txBody>
          <a:bodyPr>
            <a:normAutofit/>
          </a:bodyPr>
          <a:lstStyle/>
          <a:p>
            <a:r>
              <a:rPr lang="en-US" dirty="0" smtClean="0"/>
              <a:t>Improvement SDPA model in MEO region</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13</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5" cstate="print">
            <a:extLst>
              <a:ext uri="{BEBA8EAE-BF5A-486C-A8C5-ECC9F3942E4B}">
                <a14:imgProps xmlns:a14="http://schemas.microsoft.com/office/drawing/2010/main" xmlns="">
                  <a14:imgLayer r:embed="rId6">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5041521" y="3516533"/>
            <a:ext cx="375780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18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Altitude (Inclination)</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2017</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5" name="Rectangle 3"/>
          <p:cNvSpPr>
            <a:spLocks noChangeArrowheads="1"/>
          </p:cNvSpPr>
          <p:nvPr/>
        </p:nvSpPr>
        <p:spPr bwMode="auto">
          <a:xfrm>
            <a:off x="5078591" y="6417533"/>
            <a:ext cx="385679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19</a:t>
            </a:r>
            <a:r>
              <a:rPr kumimoji="0" lang="ru-RU"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Inclination (RAAN), 2017</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nvGrpSpPr>
          <p:cNvPr id="39" name="Group 6"/>
          <p:cNvGrpSpPr>
            <a:grpSpLocks/>
          </p:cNvGrpSpPr>
          <p:nvPr/>
        </p:nvGrpSpPr>
        <p:grpSpPr bwMode="auto">
          <a:xfrm>
            <a:off x="7729901" y="116632"/>
            <a:ext cx="1266175" cy="720080"/>
            <a:chOff x="4075" y="1697"/>
            <a:chExt cx="569" cy="312"/>
          </a:xfrm>
        </p:grpSpPr>
        <p:sp>
          <p:nvSpPr>
            <p:cNvPr id="40"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41"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2"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3"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4"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5"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6"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7"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8"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9"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50"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51"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 name="Рисунок 29" descr="E:\Matlab16\bin\IPM\ESA7\H_I_GNSS.emf"/>
          <p:cNvPicPr>
            <a:picLocks noChangeAspect="1"/>
          </p:cNvPicPr>
          <p:nvPr/>
        </p:nvPicPr>
        <p:blipFill rotWithShape="1">
          <a:blip r:embed="rId7">
            <a:extLst>
              <a:ext uri="{28A0092B-C50C-407E-A947-70E740481C1C}">
                <a14:useLocalDpi xmlns:a14="http://schemas.microsoft.com/office/drawing/2010/main" xmlns="" val="0"/>
              </a:ext>
            </a:extLst>
          </a:blip>
          <a:srcRect r="7022"/>
          <a:stretch/>
        </p:blipFill>
        <p:spPr bwMode="auto">
          <a:xfrm>
            <a:off x="4868472" y="1023307"/>
            <a:ext cx="4066910" cy="2444986"/>
          </a:xfrm>
          <a:prstGeom prst="rect">
            <a:avLst/>
          </a:prstGeom>
          <a:noFill/>
          <a:ln>
            <a:noFill/>
          </a:ln>
          <a:extLst>
            <a:ext uri="{53640926-AAD7-44D8-BBD7-CCE9431645EC}">
              <a14:shadowObscured xmlns:a14="http://schemas.microsoft.com/office/drawing/2010/main" xmlns=""/>
            </a:ext>
          </a:extLst>
        </p:spPr>
      </p:pic>
      <p:graphicFrame>
        <p:nvGraphicFramePr>
          <p:cNvPr id="28" name="Объект 27"/>
          <p:cNvGraphicFramePr>
            <a:graphicFrameLocks noChangeAspect="1"/>
          </p:cNvGraphicFramePr>
          <p:nvPr>
            <p:extLst>
              <p:ext uri="{D42A27DB-BD31-4B8C-83A1-F6EECF244321}">
                <p14:modId xmlns:p14="http://schemas.microsoft.com/office/powerpoint/2010/main" xmlns="" val="2708573465"/>
              </p:ext>
            </p:extLst>
          </p:nvPr>
        </p:nvGraphicFramePr>
        <p:xfrm>
          <a:off x="-505322" y="4817245"/>
          <a:ext cx="6183312" cy="1092200"/>
        </p:xfrm>
        <a:graphic>
          <a:graphicData uri="http://schemas.openxmlformats.org/presentationml/2006/ole">
            <p:oleObj spid="_x0000_s24577" name="Документ" r:id="rId8" imgW="6264107" imgH="1111720" progId="Word.Document.12">
              <p:embed/>
            </p:oleObj>
          </a:graphicData>
        </a:graphic>
      </p:graphicFrame>
      <p:sp>
        <p:nvSpPr>
          <p:cNvPr id="29" name="Rectangle 3"/>
          <p:cNvSpPr>
            <a:spLocks noChangeArrowheads="1"/>
          </p:cNvSpPr>
          <p:nvPr/>
        </p:nvSpPr>
        <p:spPr bwMode="auto">
          <a:xfrm>
            <a:off x="320368" y="3979294"/>
            <a:ext cx="442407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20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Spatial density in GNSS region</a:t>
            </a:r>
            <a:endPar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32" name="Rectangle 3"/>
          <p:cNvSpPr>
            <a:spLocks noChangeArrowheads="1"/>
          </p:cNvSpPr>
          <p:nvPr/>
        </p:nvSpPr>
        <p:spPr bwMode="auto">
          <a:xfrm>
            <a:off x="192865" y="4512950"/>
            <a:ext cx="432855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Table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5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Estimation SD different sizes</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33" name="Рисунок 3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0368" y="1177043"/>
            <a:ext cx="4471215" cy="2602841"/>
          </a:xfrm>
          <a:prstGeom prst="rect">
            <a:avLst/>
          </a:prstGeom>
          <a:noFill/>
          <a:ln>
            <a:noFill/>
          </a:ln>
        </p:spPr>
      </p:pic>
    </p:spTree>
    <p:extLst>
      <p:ext uri="{BB962C8B-B14F-4D97-AF65-F5344CB8AC3E}">
        <p14:creationId xmlns:p14="http://schemas.microsoft.com/office/powerpoint/2010/main" xmlns="" val="314003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1602" y="1022973"/>
            <a:ext cx="2824448" cy="2437147"/>
          </a:xfrm>
          <a:prstGeom prst="rect">
            <a:avLst/>
          </a:prstGeom>
          <a:noFill/>
          <a:ln>
            <a:noFill/>
          </a:ln>
        </p:spPr>
      </p:pic>
      <p:sp>
        <p:nvSpPr>
          <p:cNvPr id="2" name="Title 1"/>
          <p:cNvSpPr>
            <a:spLocks noGrp="1"/>
          </p:cNvSpPr>
          <p:nvPr>
            <p:ph type="title"/>
          </p:nvPr>
        </p:nvSpPr>
        <p:spPr/>
        <p:txBody>
          <a:bodyPr>
            <a:normAutofit/>
          </a:bodyPr>
          <a:lstStyle/>
          <a:p>
            <a:r>
              <a:rPr lang="en-US" dirty="0" smtClean="0"/>
              <a:t>Velocity distributions in GNSS region</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14</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34" name="Group 6"/>
          <p:cNvGrpSpPr>
            <a:grpSpLocks/>
          </p:cNvGrpSpPr>
          <p:nvPr/>
        </p:nvGrpSpPr>
        <p:grpSpPr bwMode="auto">
          <a:xfrm>
            <a:off x="7729901" y="116632"/>
            <a:ext cx="1266175" cy="720080"/>
            <a:chOff x="4075" y="1697"/>
            <a:chExt cx="569" cy="312"/>
          </a:xfrm>
        </p:grpSpPr>
        <p:sp>
          <p:nvSpPr>
            <p:cNvPr id="35"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36"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7"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9"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1"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2"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3"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4"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5"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6"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23" name="Rectangle 3"/>
          <p:cNvSpPr>
            <a:spLocks noChangeArrowheads="1"/>
          </p:cNvSpPr>
          <p:nvPr/>
        </p:nvSpPr>
        <p:spPr bwMode="auto">
          <a:xfrm>
            <a:off x="0" y="3359336"/>
            <a:ext cx="91440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21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Distributions of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transversal and radial velocity</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4" name="Rectangle 3"/>
          <p:cNvSpPr>
            <a:spLocks noChangeArrowheads="1"/>
          </p:cNvSpPr>
          <p:nvPr/>
        </p:nvSpPr>
        <p:spPr bwMode="auto">
          <a:xfrm>
            <a:off x="0" y="6236671"/>
            <a:ext cx="91440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22</a:t>
            </a:r>
            <a:r>
              <a:rPr kumimoji="0" lang="ru-RU"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Azimuth distributions of transversal velocity</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25" name="Рисунок 24"/>
          <p:cNvPicPr/>
          <p:nvPr/>
        </p:nvPicPr>
        <p:blipFill>
          <a:blip r:embed="rId5">
            <a:extLst>
              <a:ext uri="{28A0092B-C50C-407E-A947-70E740481C1C}">
                <a14:useLocalDpi xmlns:a14="http://schemas.microsoft.com/office/drawing/2010/main" xmlns="" val="0"/>
              </a:ext>
            </a:extLst>
          </a:blip>
          <a:srcRect/>
          <a:stretch>
            <a:fillRect/>
          </a:stretch>
        </p:blipFill>
        <p:spPr bwMode="auto">
          <a:xfrm>
            <a:off x="1334138" y="1123758"/>
            <a:ext cx="2981781" cy="2235578"/>
          </a:xfrm>
          <a:prstGeom prst="rect">
            <a:avLst/>
          </a:prstGeom>
          <a:noFill/>
          <a:ln>
            <a:noFill/>
          </a:ln>
        </p:spPr>
      </p:pic>
      <p:pic>
        <p:nvPicPr>
          <p:cNvPr id="30" name="Рисунок 29"/>
          <p:cNvPicPr>
            <a:picLocks noChangeAspect="1"/>
          </p:cNvPicPr>
          <p:nvPr/>
        </p:nvPicPr>
        <p:blipFill rotWithShape="1">
          <a:blip r:embed="rId6">
            <a:extLst>
              <a:ext uri="{28A0092B-C50C-407E-A947-70E740481C1C}">
                <a14:useLocalDpi xmlns:a14="http://schemas.microsoft.com/office/drawing/2010/main" xmlns="" val="0"/>
              </a:ext>
            </a:extLst>
          </a:blip>
          <a:srcRect r="2208"/>
          <a:stretch/>
        </p:blipFill>
        <p:spPr bwMode="auto">
          <a:xfrm>
            <a:off x="1394644" y="3859320"/>
            <a:ext cx="3189882" cy="2328572"/>
          </a:xfrm>
          <a:prstGeom prst="rect">
            <a:avLst/>
          </a:prstGeom>
          <a:noFill/>
          <a:ln>
            <a:noFill/>
          </a:ln>
          <a:extLst>
            <a:ext uri="{53640926-AAD7-44D8-BBD7-CCE9431645EC}">
              <a14:shadowObscured xmlns:a14="http://schemas.microsoft.com/office/drawing/2010/main" xmlns=""/>
            </a:ext>
          </a:extLst>
        </p:spPr>
      </p:pic>
      <p:pic>
        <p:nvPicPr>
          <p:cNvPr id="32" name="Рисунок 3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4861680" y="3918622"/>
            <a:ext cx="3202011" cy="2318049"/>
          </a:xfrm>
          <a:prstGeom prst="rect">
            <a:avLst/>
          </a:prstGeom>
          <a:noFill/>
          <a:ln>
            <a:noFill/>
          </a:ln>
        </p:spPr>
      </p:pic>
    </p:spTree>
    <p:extLst>
      <p:ext uri="{BB962C8B-B14F-4D97-AF65-F5344CB8AC3E}">
        <p14:creationId xmlns:p14="http://schemas.microsoft.com/office/powerpoint/2010/main" xmlns="" val="127712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Offers on </a:t>
            </a:r>
            <a:r>
              <a:rPr lang="en-US" dirty="0" smtClean="0"/>
              <a:t>measurements for</a:t>
            </a:r>
            <a:r>
              <a:rPr lang="en-US" dirty="0"/>
              <a:t/>
            </a:r>
            <a:br>
              <a:rPr lang="en-US" dirty="0"/>
            </a:br>
            <a:r>
              <a:rPr lang="en-US" dirty="0"/>
              <a:t>SD </a:t>
            </a:r>
            <a:r>
              <a:rPr lang="en-US" dirty="0" smtClean="0"/>
              <a:t>model</a:t>
            </a:r>
            <a:r>
              <a:rPr lang="ru-RU" dirty="0" smtClean="0"/>
              <a:t> </a:t>
            </a:r>
            <a:r>
              <a:rPr lang="en-US" dirty="0" smtClean="0"/>
              <a:t>calibrations</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15</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34" name="Group 6"/>
          <p:cNvGrpSpPr>
            <a:grpSpLocks/>
          </p:cNvGrpSpPr>
          <p:nvPr/>
        </p:nvGrpSpPr>
        <p:grpSpPr bwMode="auto">
          <a:xfrm>
            <a:off x="7729901" y="116632"/>
            <a:ext cx="1266175" cy="720080"/>
            <a:chOff x="4075" y="1697"/>
            <a:chExt cx="569" cy="312"/>
          </a:xfrm>
        </p:grpSpPr>
        <p:sp>
          <p:nvSpPr>
            <p:cNvPr id="35"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36"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7"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9"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1"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2"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3"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4"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5"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6"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24" name="Rectangle 3"/>
          <p:cNvSpPr>
            <a:spLocks noChangeArrowheads="1"/>
          </p:cNvSpPr>
          <p:nvPr/>
        </p:nvSpPr>
        <p:spPr bwMode="auto">
          <a:xfrm>
            <a:off x="444843" y="3333088"/>
            <a:ext cx="442407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23 </a:t>
            </a:r>
            <a:r>
              <a:rPr lang="ru-RU"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Histogram</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of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GEO SO magnitude in experimental measurements </a:t>
            </a:r>
            <a:endParaRPr lang="ru-RU"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25" name="Rectangle 3"/>
          <p:cNvSpPr>
            <a:spLocks noChangeArrowheads="1"/>
          </p:cNvSpPr>
          <p:nvPr/>
        </p:nvSpPr>
        <p:spPr bwMode="auto">
          <a:xfrm>
            <a:off x="457200" y="6013906"/>
            <a:ext cx="442407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25  </a:t>
            </a:r>
            <a:r>
              <a:rPr lang="ru-RU"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Distribution</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of</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objects</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angular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coordinate in </a:t>
            </a:r>
            <a:r>
              <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experimental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measurements</a:t>
            </a:r>
            <a:endParaRPr lang="ru-RU"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26" name="Rectangle 3"/>
          <p:cNvSpPr>
            <a:spLocks noChangeArrowheads="1"/>
          </p:cNvSpPr>
          <p:nvPr/>
        </p:nvSpPr>
        <p:spPr bwMode="auto">
          <a:xfrm>
            <a:off x="4707567" y="3333087"/>
            <a:ext cx="442407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24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Distribution of phase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angles of </a:t>
            </a:r>
            <a:r>
              <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experimental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measurements in GEO region</a:t>
            </a:r>
            <a:endPar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27" name="Rectangle 3"/>
          <p:cNvSpPr>
            <a:spLocks noChangeArrowheads="1"/>
          </p:cNvSpPr>
          <p:nvPr/>
        </p:nvSpPr>
        <p:spPr bwMode="auto">
          <a:xfrm>
            <a:off x="4478529" y="6013832"/>
            <a:ext cx="477133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26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Histogram</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of </a:t>
            </a:r>
            <a:r>
              <a:rPr lang="ru-RU"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object </a:t>
            </a:r>
            <a:r>
              <a:rPr lang="en-US"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size</a:t>
            </a:r>
            <a:endParaRPr lang="ru-RU"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a:p>
            <a:pPr lvl="0" algn="ctr" defTabSz="914400" fontAlgn="base">
              <a:spcBef>
                <a:spcPct val="0"/>
              </a:spcBef>
              <a:spcAft>
                <a:spcPct val="0"/>
              </a:spcAft>
            </a:pPr>
            <a:r>
              <a:rPr lang="en-US" altLang="ru-RU" sz="11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estimations</a:t>
            </a:r>
            <a:endParaRPr lang="ru-RU" altLang="ru-RU" sz="11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pic>
        <p:nvPicPr>
          <p:cNvPr id="28" name="Рисунок 27"/>
          <p:cNvPicPr/>
          <p:nvPr/>
        </p:nvPicPr>
        <p:blipFill>
          <a:blip r:embed="rId4">
            <a:extLst>
              <a:ext uri="{28A0092B-C50C-407E-A947-70E740481C1C}">
                <a14:useLocalDpi xmlns:a14="http://schemas.microsoft.com/office/drawing/2010/main" xmlns="" val="0"/>
              </a:ext>
            </a:extLst>
          </a:blip>
          <a:srcRect/>
          <a:stretch>
            <a:fillRect/>
          </a:stretch>
        </p:blipFill>
        <p:spPr bwMode="auto">
          <a:xfrm>
            <a:off x="1228105" y="1100394"/>
            <a:ext cx="2891815" cy="2280603"/>
          </a:xfrm>
          <a:prstGeom prst="rect">
            <a:avLst/>
          </a:prstGeom>
          <a:noFill/>
          <a:ln>
            <a:noFill/>
          </a:ln>
        </p:spPr>
      </p:pic>
      <p:pic>
        <p:nvPicPr>
          <p:cNvPr id="29" name="Рисунок 28"/>
          <p:cNvPicPr/>
          <p:nvPr/>
        </p:nvPicPr>
        <p:blipFill>
          <a:blip r:embed="rId5">
            <a:extLst>
              <a:ext uri="{28A0092B-C50C-407E-A947-70E740481C1C}">
                <a14:useLocalDpi xmlns:a14="http://schemas.microsoft.com/office/drawing/2010/main" xmlns="" val="0"/>
              </a:ext>
            </a:extLst>
          </a:blip>
          <a:srcRect/>
          <a:stretch>
            <a:fillRect/>
          </a:stretch>
        </p:blipFill>
        <p:spPr bwMode="auto">
          <a:xfrm>
            <a:off x="5454266" y="1153416"/>
            <a:ext cx="2947670" cy="2227580"/>
          </a:xfrm>
          <a:prstGeom prst="rect">
            <a:avLst/>
          </a:prstGeom>
          <a:noFill/>
          <a:ln>
            <a:noFill/>
          </a:ln>
        </p:spPr>
      </p:pic>
      <p:pic>
        <p:nvPicPr>
          <p:cNvPr id="30" name="Рисунок 29"/>
          <p:cNvPicPr/>
          <p:nvPr/>
        </p:nvPicPr>
        <p:blipFill>
          <a:blip r:embed="rId6">
            <a:extLst>
              <a:ext uri="{28A0092B-C50C-407E-A947-70E740481C1C}">
                <a14:useLocalDpi xmlns:a14="http://schemas.microsoft.com/office/drawing/2010/main" xmlns="" val="0"/>
              </a:ext>
            </a:extLst>
          </a:blip>
          <a:srcRect/>
          <a:stretch>
            <a:fillRect/>
          </a:stretch>
        </p:blipFill>
        <p:spPr bwMode="auto">
          <a:xfrm>
            <a:off x="1193840" y="3769163"/>
            <a:ext cx="2926080" cy="2246630"/>
          </a:xfrm>
          <a:prstGeom prst="rect">
            <a:avLst/>
          </a:prstGeom>
          <a:noFill/>
          <a:ln>
            <a:noFill/>
          </a:ln>
        </p:spPr>
      </p:pic>
      <p:pic>
        <p:nvPicPr>
          <p:cNvPr id="31" name="Рисунок 30"/>
          <p:cNvPicPr/>
          <p:nvPr/>
        </p:nvPicPr>
        <p:blipFill>
          <a:blip r:embed="rId7">
            <a:extLst>
              <a:ext uri="{28A0092B-C50C-407E-A947-70E740481C1C}">
                <a14:useLocalDpi xmlns:a14="http://schemas.microsoft.com/office/drawing/2010/main" xmlns="" val="0"/>
              </a:ext>
            </a:extLst>
          </a:blip>
          <a:srcRect/>
          <a:stretch>
            <a:fillRect/>
          </a:stretch>
        </p:blipFill>
        <p:spPr bwMode="auto">
          <a:xfrm>
            <a:off x="5370043" y="3769163"/>
            <a:ext cx="2988310" cy="2259965"/>
          </a:xfrm>
          <a:prstGeom prst="rect">
            <a:avLst/>
          </a:prstGeom>
          <a:noFill/>
          <a:ln>
            <a:noFill/>
          </a:ln>
        </p:spPr>
      </p:pic>
    </p:spTree>
    <p:extLst>
      <p:ext uri="{BB962C8B-B14F-4D97-AF65-F5344CB8AC3E}">
        <p14:creationId xmlns:p14="http://schemas.microsoft.com/office/powerpoint/2010/main" xmlns="" val="743413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Диссертация\Картинки\2013 г. обработка каталога\emf\Мусор.png"/>
          <p:cNvPicPr>
            <a:picLocks noChangeAspect="1"/>
          </p:cNvPicPr>
          <p:nvPr/>
        </p:nvPicPr>
        <p:blipFill>
          <a:blip r:embed="rId2" cstate="print"/>
          <a:srcRect b="1695"/>
          <a:stretch>
            <a:fillRect/>
          </a:stretch>
        </p:blipFill>
        <p:spPr bwMode="auto">
          <a:xfrm>
            <a:off x="3177815" y="2897480"/>
            <a:ext cx="2788370" cy="2371114"/>
          </a:xfrm>
          <a:prstGeom prst="rect">
            <a:avLst/>
          </a:prstGeom>
          <a:ln>
            <a:noFill/>
          </a:ln>
          <a:effectLst>
            <a:softEdge rad="112500"/>
          </a:effectLst>
        </p:spPr>
      </p:pic>
      <p:sp>
        <p:nvSpPr>
          <p:cNvPr id="2" name="Text Placeholder 1"/>
          <p:cNvSpPr>
            <a:spLocks noGrp="1"/>
          </p:cNvSpPr>
          <p:nvPr>
            <p:ph type="body" idx="1"/>
          </p:nvPr>
        </p:nvSpPr>
        <p:spPr/>
        <p:txBody>
          <a:bodyPr/>
          <a:lstStyle/>
          <a:p>
            <a:endParaRPr lang="en-US" dirty="0">
              <a:solidFill>
                <a:srgbClr val="595959"/>
              </a:solidFill>
            </a:endParaRPr>
          </a:p>
          <a:p>
            <a:r>
              <a:rPr lang="ru-RU" dirty="0" smtClean="0">
                <a:solidFill>
                  <a:srgbClr val="595959"/>
                </a:solidFill>
              </a:rPr>
              <a:t>141070, </a:t>
            </a:r>
            <a:r>
              <a:rPr lang="en-US" dirty="0" smtClean="0">
                <a:solidFill>
                  <a:srgbClr val="595959"/>
                </a:solidFill>
              </a:rPr>
              <a:t>Moscow region</a:t>
            </a:r>
            <a:r>
              <a:rPr lang="ru-RU" dirty="0" smtClean="0">
                <a:solidFill>
                  <a:srgbClr val="595959"/>
                </a:solidFill>
              </a:rPr>
              <a:t>, </a:t>
            </a:r>
            <a:r>
              <a:rPr lang="en-US" dirty="0" err="1" smtClean="0">
                <a:solidFill>
                  <a:srgbClr val="595959"/>
                </a:solidFill>
              </a:rPr>
              <a:t>Korolev</a:t>
            </a:r>
            <a:r>
              <a:rPr lang="ru-RU" dirty="0" smtClean="0">
                <a:solidFill>
                  <a:srgbClr val="595959"/>
                </a:solidFill>
              </a:rPr>
              <a:t>,</a:t>
            </a:r>
            <a:r>
              <a:rPr lang="en-US" dirty="0" smtClean="0">
                <a:solidFill>
                  <a:srgbClr val="595959"/>
                </a:solidFill>
              </a:rPr>
              <a:t> </a:t>
            </a:r>
            <a:r>
              <a:rPr lang="en-US" dirty="0" err="1" smtClean="0">
                <a:solidFill>
                  <a:srgbClr val="595959"/>
                </a:solidFill>
              </a:rPr>
              <a:t>Pionerskaya</a:t>
            </a:r>
            <a:r>
              <a:rPr lang="en-US" dirty="0" smtClean="0">
                <a:solidFill>
                  <a:srgbClr val="595959"/>
                </a:solidFill>
              </a:rPr>
              <a:t> str.</a:t>
            </a:r>
            <a:r>
              <a:rPr lang="uk-UA" dirty="0" smtClean="0">
                <a:solidFill>
                  <a:srgbClr val="595959"/>
                </a:solidFill>
              </a:rPr>
              <a:t> 4</a:t>
            </a:r>
            <a:endParaRPr lang="uk-UA" dirty="0">
              <a:solidFill>
                <a:srgbClr val="595959"/>
              </a:solidFill>
            </a:endParaRPr>
          </a:p>
          <a:p>
            <a:r>
              <a:rPr lang="en-US" dirty="0" smtClean="0">
                <a:solidFill>
                  <a:srgbClr val="595959"/>
                </a:solidFill>
              </a:rPr>
              <a:t>@:usovikiv@tsniimash.ru; phone: </a:t>
            </a:r>
            <a:r>
              <a:rPr lang="en-US" dirty="0">
                <a:solidFill>
                  <a:srgbClr val="595959"/>
                </a:solidFill>
              </a:rPr>
              <a:t>+7 (495) </a:t>
            </a:r>
            <a:r>
              <a:rPr lang="en-US" dirty="0" smtClean="0">
                <a:solidFill>
                  <a:srgbClr val="595959"/>
                </a:solidFill>
              </a:rPr>
              <a:t>513-50</a:t>
            </a:r>
            <a:r>
              <a:rPr lang="ru-RU" dirty="0" smtClean="0">
                <a:solidFill>
                  <a:srgbClr val="595959"/>
                </a:solidFill>
              </a:rPr>
              <a:t>-</a:t>
            </a:r>
            <a:r>
              <a:rPr lang="en-US" dirty="0" smtClean="0">
                <a:solidFill>
                  <a:srgbClr val="595959"/>
                </a:solidFill>
              </a:rPr>
              <a:t>13</a:t>
            </a:r>
            <a:endParaRPr lang="en-US" dirty="0">
              <a:solidFill>
                <a:srgbClr val="595959"/>
              </a:solidFill>
            </a:endParaRPr>
          </a:p>
          <a:p>
            <a:r>
              <a:rPr lang="en-US" dirty="0" smtClean="0">
                <a:solidFill>
                  <a:srgbClr val="595959"/>
                </a:solidFill>
                <a:hlinkClick r:id="rId3"/>
              </a:rPr>
              <a:t>www.tsniimash.ru</a:t>
            </a:r>
            <a:r>
              <a:rPr lang="en-US" dirty="0" smtClean="0">
                <a:solidFill>
                  <a:srgbClr val="595959"/>
                </a:solidFill>
              </a:rPr>
              <a:t> </a:t>
            </a:r>
            <a:endParaRPr lang="en-US" dirty="0">
              <a:solidFill>
                <a:srgbClr val="595959"/>
              </a:solidFill>
            </a:endParaRPr>
          </a:p>
        </p:txBody>
      </p:sp>
      <p:grpSp>
        <p:nvGrpSpPr>
          <p:cNvPr id="7" name="Group 6"/>
          <p:cNvGrpSpPr>
            <a:grpSpLocks/>
          </p:cNvGrpSpPr>
          <p:nvPr/>
        </p:nvGrpSpPr>
        <p:grpSpPr bwMode="auto">
          <a:xfrm>
            <a:off x="7568558" y="116632"/>
            <a:ext cx="1454060" cy="813228"/>
            <a:chOff x="4075" y="1697"/>
            <a:chExt cx="567" cy="312"/>
          </a:xfrm>
        </p:grpSpPr>
        <p:sp>
          <p:nvSpPr>
            <p:cNvPr id="8"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10"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1"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2"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4"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5"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6"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7"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8" name="Rectangle 16"/>
            <p:cNvSpPr>
              <a:spLocks noChangeArrowheads="1"/>
            </p:cNvSpPr>
            <p:nvPr/>
          </p:nvSpPr>
          <p:spPr bwMode="auto">
            <a:xfrm>
              <a:off x="4285" y="1751"/>
              <a:ext cx="35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600" b="1" i="1" dirty="0">
                  <a:solidFill>
                    <a:schemeClr val="bg1">
                      <a:lumMod val="65000"/>
                    </a:schemeClr>
                  </a:solidFill>
                  <a:latin typeface="Arial Narrow" pitchFamily="34" charset="0"/>
                </a:rPr>
                <a:t>ЦНИИМАШ</a:t>
              </a:r>
              <a:endParaRPr lang="ru-RU" altLang="ru-RU" sz="1600" dirty="0">
                <a:solidFill>
                  <a:schemeClr val="bg1">
                    <a:lumMod val="65000"/>
                  </a:schemeClr>
                </a:solidFill>
                <a:latin typeface="Calibri" pitchFamily="34" charset="0"/>
              </a:endParaRPr>
            </a:p>
          </p:txBody>
        </p:sp>
        <p:sp>
          <p:nvSpPr>
            <p:cNvPr id="19" name="Rectangle 17"/>
            <p:cNvSpPr>
              <a:spLocks noChangeArrowheads="1"/>
            </p:cNvSpPr>
            <p:nvPr/>
          </p:nvSpPr>
          <p:spPr bwMode="auto">
            <a:xfrm>
              <a:off x="4263" y="1851"/>
              <a:ext cx="36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600" b="1" i="1" dirty="0">
                  <a:solidFill>
                    <a:schemeClr val="bg1">
                      <a:lumMod val="65000"/>
                    </a:schemeClr>
                  </a:solidFill>
                  <a:latin typeface="Arial Narrow" pitchFamily="34" charset="0"/>
                </a:rPr>
                <a:t>TSNIIMASH</a:t>
              </a:r>
              <a:endParaRPr lang="ru-RU" altLang="ru-RU" sz="1600" dirty="0">
                <a:solidFill>
                  <a:schemeClr val="bg1">
                    <a:lumMod val="65000"/>
                  </a:schemeClr>
                </a:solidFill>
                <a:latin typeface="Calibri" pitchFamily="34" charset="0"/>
              </a:endParaRPr>
            </a:p>
          </p:txBody>
        </p:sp>
        <p:sp>
          <p:nvSpPr>
            <p:cNvPr id="20"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21" name="Title 1"/>
          <p:cNvSpPr txBox="1">
            <a:spLocks/>
          </p:cNvSpPr>
          <p:nvPr/>
        </p:nvSpPr>
        <p:spPr>
          <a:xfrm>
            <a:off x="457200" y="274638"/>
            <a:ext cx="8229600" cy="849120"/>
          </a:xfrm>
          <a:prstGeom prst="rect">
            <a:avLst/>
          </a:prstGeom>
        </p:spPr>
        <p:txBody>
          <a:bodyPr>
            <a:normAutofit/>
          </a:bodyPr>
          <a:lstStyle>
            <a:lvl1pPr algn="ctr" defTabSz="457200" rtl="0" eaLnBrk="1" latinLnBrk="0" hangingPunct="1">
              <a:spcBef>
                <a:spcPct val="0"/>
              </a:spcBef>
              <a:buNone/>
              <a:defRPr sz="2000" kern="1200">
                <a:solidFill>
                  <a:schemeClr val="tx1">
                    <a:lumMod val="65000"/>
                    <a:lumOff val="35000"/>
                  </a:schemeClr>
                </a:solidFill>
                <a:latin typeface="Arial Black"/>
                <a:ea typeface="+mj-ea"/>
                <a:cs typeface="Arial Black"/>
              </a:defRPr>
            </a:lvl1pPr>
          </a:lstStyle>
          <a:p>
            <a:r>
              <a:rPr lang="en-US" dirty="0" smtClean="0"/>
              <a:t>Conclusions</a:t>
            </a:r>
            <a:endParaRPr lang="en-US" dirty="0"/>
          </a:p>
        </p:txBody>
      </p:sp>
      <p:sp>
        <p:nvSpPr>
          <p:cNvPr id="22" name="Объект 3"/>
          <p:cNvSpPr txBox="1">
            <a:spLocks/>
          </p:cNvSpPr>
          <p:nvPr/>
        </p:nvSpPr>
        <p:spPr>
          <a:xfrm>
            <a:off x="683568" y="640538"/>
            <a:ext cx="8229600" cy="3041776"/>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lang="en-US" sz="1200" kern="1200" baseline="0" smtClean="0">
                <a:solidFill>
                  <a:schemeClr val="tx1">
                    <a:lumMod val="50000"/>
                    <a:lumOff val="50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mj-lt"/>
              <a:buAutoNum type="arabicPeriod"/>
            </a:pPr>
            <a:endParaRPr lang="ru-RU" sz="800" dirty="0"/>
          </a:p>
        </p:txBody>
      </p:sp>
      <p:sp>
        <p:nvSpPr>
          <p:cNvPr id="23" name="Объект 4"/>
          <p:cNvSpPr txBox="1">
            <a:spLocks/>
          </p:cNvSpPr>
          <p:nvPr/>
        </p:nvSpPr>
        <p:spPr>
          <a:xfrm>
            <a:off x="432485" y="1272042"/>
            <a:ext cx="8542337" cy="2101356"/>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lang="en-US" sz="1200" kern="1200" baseline="0" smtClean="0">
                <a:solidFill>
                  <a:schemeClr val="tx1">
                    <a:lumMod val="50000"/>
                    <a:lumOff val="50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lgn="just">
              <a:buFont typeface="+mj-lt"/>
              <a:buAutoNum type="arabicPeriod"/>
            </a:pPr>
            <a:r>
              <a:rPr lang="en-US" sz="1800" dirty="0" smtClean="0"/>
              <a:t>The </a:t>
            </a:r>
            <a:r>
              <a:rPr lang="en-US" sz="1800" dirty="0"/>
              <a:t>analysis of </a:t>
            </a:r>
            <a:r>
              <a:rPr lang="en-US" sz="1800" dirty="0" err="1"/>
              <a:t>TsSITO</a:t>
            </a:r>
            <a:r>
              <a:rPr lang="en-US" sz="1800" dirty="0"/>
              <a:t> KIAM RAS catalog is carried out</a:t>
            </a:r>
          </a:p>
          <a:p>
            <a:pPr marL="342900" indent="-342900" algn="just">
              <a:buFont typeface="+mj-lt"/>
              <a:buAutoNum type="arabicPeriod"/>
            </a:pPr>
            <a:r>
              <a:rPr lang="en-US" sz="1800" dirty="0" smtClean="0"/>
              <a:t>With </a:t>
            </a:r>
            <a:r>
              <a:rPr lang="en-US" sz="1800" dirty="0"/>
              <a:t>use of the catalog data SD model parameters are improved.</a:t>
            </a:r>
          </a:p>
          <a:p>
            <a:pPr marL="342900" indent="-342900" algn="just">
              <a:buFont typeface="+mj-lt"/>
              <a:buAutoNum type="arabicPeriod"/>
            </a:pPr>
            <a:r>
              <a:rPr lang="en-US" sz="1800" dirty="0" smtClean="0"/>
              <a:t>The estimation of </a:t>
            </a:r>
            <a:r>
              <a:rPr lang="en-US" sz="1800" dirty="0"/>
              <a:t>probability of mutual collisions in the vicinity of a maximum of spatial density protected GEO region is carried out.</a:t>
            </a:r>
          </a:p>
          <a:p>
            <a:pPr marL="342900" indent="-342900" algn="just">
              <a:buFont typeface="+mj-lt"/>
              <a:buAutoNum type="arabicPeriod"/>
            </a:pPr>
            <a:r>
              <a:rPr lang="en-US" sz="1800" dirty="0" smtClean="0"/>
              <a:t>The </a:t>
            </a:r>
            <a:r>
              <a:rPr lang="en-US" sz="1800" dirty="0"/>
              <a:t>analysis of experimental </a:t>
            </a:r>
            <a:r>
              <a:rPr lang="en-US" sz="1800" dirty="0" smtClean="0"/>
              <a:t>measurements </a:t>
            </a:r>
            <a:r>
              <a:rPr lang="en-US" sz="1800" dirty="0"/>
              <a:t>for verification of SDPA model is carried out.</a:t>
            </a:r>
          </a:p>
          <a:p>
            <a:endParaRPr lang="ru-RU" dirty="0"/>
          </a:p>
        </p:txBody>
      </p:sp>
      <p:pic>
        <p:nvPicPr>
          <p:cNvPr id="24" name="Picture 8" descr="logo_ROSKOSMOS-2_bw_25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496" y="25878"/>
            <a:ext cx="1296144" cy="1399836"/>
          </a:xfrm>
          <a:prstGeom prst="rect">
            <a:avLst/>
          </a:prstGeom>
          <a:ln>
            <a:noFill/>
          </a:ln>
          <a:effectLst>
            <a:softEdge rad="112500"/>
          </a:effectLst>
        </p:spPr>
      </p:pic>
      <p:sp>
        <p:nvSpPr>
          <p:cNvPr id="25" name="Прямоугольник 24"/>
          <p:cNvSpPr/>
          <p:nvPr/>
        </p:nvSpPr>
        <p:spPr>
          <a:xfrm>
            <a:off x="2128207" y="5268594"/>
            <a:ext cx="4852959" cy="369332"/>
          </a:xfrm>
          <a:prstGeom prst="rect">
            <a:avLst/>
          </a:prstGeom>
        </p:spPr>
        <p:txBody>
          <a:bodyPr wrap="square">
            <a:spAutoFit/>
          </a:bodyPr>
          <a:lstStyle/>
          <a:p>
            <a:r>
              <a:rPr lang="en-US" dirty="0" smtClean="0"/>
              <a:t>http://www.iki.rssi.ru/books/2013nazarenko.pdf</a:t>
            </a:r>
            <a:endParaRPr lang="ru-RU" dirty="0"/>
          </a:p>
        </p:txBody>
      </p:sp>
    </p:spTree>
    <p:extLst>
      <p:ext uri="{BB962C8B-B14F-4D97-AF65-F5344CB8AC3E}">
        <p14:creationId xmlns:p14="http://schemas.microsoft.com/office/powerpoint/2010/main" xmlns="" val="3579073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KIAM RAS catalog</a:t>
            </a:r>
            <a:endParaRPr lang="en-US" dirty="0"/>
          </a:p>
        </p:txBody>
      </p:sp>
      <p:sp>
        <p:nvSpPr>
          <p:cNvPr id="22" name="Объект 21"/>
          <p:cNvSpPr>
            <a:spLocks noGrp="1"/>
          </p:cNvSpPr>
          <p:nvPr>
            <p:ph sz="half" idx="1"/>
          </p:nvPr>
        </p:nvSpPr>
        <p:spPr>
          <a:xfrm>
            <a:off x="355600" y="1100394"/>
            <a:ext cx="4038600" cy="5025769"/>
          </a:xfrm>
        </p:spPr>
        <p:txBody>
          <a:bodyPr>
            <a:normAutofit/>
          </a:bodyPr>
          <a:lstStyle/>
          <a:p>
            <a:pPr indent="355600" algn="just"/>
            <a:endParaRPr lang="ru-RU" sz="1400" dirty="0" smtClean="0"/>
          </a:p>
          <a:p>
            <a:pPr indent="355600" algn="just">
              <a:lnSpc>
                <a:spcPct val="160000"/>
              </a:lnSpc>
            </a:pPr>
            <a:r>
              <a:rPr lang="en-US" sz="1800" dirty="0"/>
              <a:t>For the beginning of 2017, in the catalog </a:t>
            </a:r>
            <a:r>
              <a:rPr lang="en-US" sz="1800" dirty="0" err="1" smtClean="0"/>
              <a:t>TsSITO</a:t>
            </a:r>
            <a:r>
              <a:rPr lang="en-US" sz="1800" dirty="0" smtClean="0"/>
              <a:t> KIAM RAS orbits 2190 space objects (SO) </a:t>
            </a:r>
            <a:r>
              <a:rPr lang="en-US" sz="1800" dirty="0"/>
              <a:t>on </a:t>
            </a:r>
            <a:r>
              <a:rPr lang="en-US" sz="1800" dirty="0" smtClean="0"/>
              <a:t>GEO</a:t>
            </a:r>
            <a:r>
              <a:rPr lang="en-US" sz="1800" dirty="0"/>
              <a:t>, 2635 </a:t>
            </a:r>
            <a:r>
              <a:rPr lang="en-US" sz="1800" dirty="0" smtClean="0"/>
              <a:t>SO </a:t>
            </a:r>
            <a:r>
              <a:rPr lang="en-US" sz="1800" dirty="0"/>
              <a:t>on </a:t>
            </a:r>
            <a:r>
              <a:rPr lang="en-US" sz="1800" dirty="0" smtClean="0"/>
              <a:t>HEO </a:t>
            </a:r>
            <a:r>
              <a:rPr lang="en-US" sz="1800" dirty="0"/>
              <a:t>and 338 </a:t>
            </a:r>
            <a:r>
              <a:rPr lang="en-US" sz="1800" dirty="0" smtClean="0"/>
              <a:t>SO </a:t>
            </a:r>
            <a:r>
              <a:rPr lang="en-US" sz="1800" dirty="0"/>
              <a:t>on </a:t>
            </a:r>
            <a:r>
              <a:rPr lang="en-US" sz="1800" dirty="0" smtClean="0"/>
              <a:t>MEO </a:t>
            </a:r>
            <a:r>
              <a:rPr lang="en-US" sz="1800" dirty="0"/>
              <a:t>are supported</a:t>
            </a:r>
            <a:endParaRPr lang="ru-RU" sz="1800" dirty="0" smtClean="0"/>
          </a:p>
          <a:p>
            <a:pPr indent="355600" algn="just"/>
            <a:endParaRPr lang="ru-RU" sz="1800" dirty="0"/>
          </a:p>
          <a:p>
            <a:pPr indent="355600" algn="just">
              <a:lnSpc>
                <a:spcPct val="200000"/>
              </a:lnSpc>
            </a:pPr>
            <a:r>
              <a:rPr lang="en-US" sz="1800" dirty="0"/>
              <a:t>The </a:t>
            </a:r>
            <a:r>
              <a:rPr lang="en-US" sz="1800" dirty="0" smtClean="0"/>
              <a:t>KIAM RAS catalog </a:t>
            </a:r>
            <a:r>
              <a:rPr lang="en-US" sz="1800" dirty="0"/>
              <a:t>contains the fullest information </a:t>
            </a:r>
            <a:r>
              <a:rPr lang="en-US" sz="1800" dirty="0" smtClean="0"/>
              <a:t>about objects on </a:t>
            </a:r>
            <a:r>
              <a:rPr lang="en-US" sz="1800" dirty="0"/>
              <a:t>high orbits</a:t>
            </a:r>
            <a:endParaRPr lang="ru-RU" sz="1800"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2</a:t>
            </a:fld>
            <a:endParaRPr lang="en-US" dirty="0"/>
          </a:p>
        </p:txBody>
      </p:sp>
      <p:grpSp>
        <p:nvGrpSpPr>
          <p:cNvPr id="7" name="Group 6"/>
          <p:cNvGrpSpPr>
            <a:grpSpLocks/>
          </p:cNvGrpSpPr>
          <p:nvPr/>
        </p:nvGrpSpPr>
        <p:grpSpPr bwMode="auto">
          <a:xfrm>
            <a:off x="7729901" y="116632"/>
            <a:ext cx="1266175" cy="720080"/>
            <a:chOff x="4075" y="1697"/>
            <a:chExt cx="569" cy="312"/>
          </a:xfrm>
        </p:grpSpPr>
        <p:sp>
          <p:nvSpPr>
            <p:cNvPr id="9"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11"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2"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3"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5"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6"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7"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8"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19"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20"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21"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pic>
        <p:nvPicPr>
          <p:cNvPr id="27" name="Рисунок 26"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0" name="Rectangle 3"/>
          <p:cNvSpPr>
            <a:spLocks noChangeArrowheads="1"/>
          </p:cNvSpPr>
          <p:nvPr/>
        </p:nvSpPr>
        <p:spPr bwMode="auto">
          <a:xfrm>
            <a:off x="4898693" y="3508789"/>
            <a:ext cx="405955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1 – Observatory fills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data </a:t>
            </a:r>
            <a:r>
              <a:rPr lang="en-US" altLang="ru-RU" sz="1200" dirty="0" err="1"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TsSITO</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32" name="Rectangle 3"/>
          <p:cNvSpPr>
            <a:spLocks noChangeArrowheads="1"/>
          </p:cNvSpPr>
          <p:nvPr/>
        </p:nvSpPr>
        <p:spPr bwMode="auto">
          <a:xfrm>
            <a:off x="4898693" y="6180938"/>
            <a:ext cx="40130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2 – Number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of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measurements coming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to </a:t>
            </a:r>
            <a:r>
              <a:rPr lang="en-US" altLang="ru-RU" sz="1200" dirty="0" err="1"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TsSITO</a:t>
            </a:r>
            <a:endPar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pic>
        <p:nvPicPr>
          <p:cNvPr id="23" name="Picture 2" descr="C:\Users\Admin\Desktop\Doc133333.files\image002.gif"/>
          <p:cNvPicPr>
            <a:picLocks noChangeAspect="1" noChangeArrowheads="1"/>
          </p:cNvPicPr>
          <p:nvPr/>
        </p:nvPicPr>
        <p:blipFill>
          <a:blip r:embed="rId4"/>
          <a:srcRect/>
          <a:stretch>
            <a:fillRect/>
          </a:stretch>
        </p:blipFill>
        <p:spPr bwMode="auto">
          <a:xfrm>
            <a:off x="5123115" y="3878121"/>
            <a:ext cx="3610710" cy="2261775"/>
          </a:xfrm>
          <a:prstGeom prst="rect">
            <a:avLst/>
          </a:prstGeom>
          <a:noFill/>
        </p:spPr>
      </p:pic>
      <p:pic>
        <p:nvPicPr>
          <p:cNvPr id="24" name="Picture 2" descr="C:\Documents and Settings\Игорь\Рабочий стол\ISON-OWNERS-RUS-20161121.png"/>
          <p:cNvPicPr>
            <a:picLocks noChangeAspect="1" noChangeArrowheads="1"/>
          </p:cNvPicPr>
          <p:nvPr/>
        </p:nvPicPr>
        <p:blipFill>
          <a:blip r:embed="rId5" cstate="print"/>
          <a:srcRect/>
          <a:stretch>
            <a:fillRect/>
          </a:stretch>
        </p:blipFill>
        <p:spPr bwMode="auto">
          <a:xfrm>
            <a:off x="5041520" y="1133674"/>
            <a:ext cx="3773900" cy="2282781"/>
          </a:xfrm>
          <a:prstGeom prst="rect">
            <a:avLst/>
          </a:prstGeom>
          <a:noFill/>
        </p:spPr>
      </p:pic>
    </p:spTree>
    <p:extLst>
      <p:ext uri="{BB962C8B-B14F-4D97-AF65-F5344CB8AC3E}">
        <p14:creationId xmlns:p14="http://schemas.microsoft.com/office/powerpoint/2010/main" xmlns="" val="2097746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General provisions of the SDPA model</a:t>
            </a:r>
            <a:r>
              <a:rPr lang="ru-RU" dirty="0"/>
              <a:t/>
            </a:r>
            <a:br>
              <a:rPr lang="ru-RU" dirty="0"/>
            </a:br>
            <a:r>
              <a:rPr lang="ru-RU" dirty="0" smtClean="0"/>
              <a:t/>
            </a:r>
            <a:br>
              <a:rPr lang="ru-RU" dirty="0" smtClean="0"/>
            </a:br>
            <a:endParaRPr lang="en-US" dirty="0"/>
          </a:p>
        </p:txBody>
      </p:sp>
      <p:sp>
        <p:nvSpPr>
          <p:cNvPr id="4" name="Объект 3"/>
          <p:cNvSpPr>
            <a:spLocks noGrp="1"/>
          </p:cNvSpPr>
          <p:nvPr>
            <p:ph idx="1"/>
          </p:nvPr>
        </p:nvSpPr>
        <p:spPr>
          <a:xfrm>
            <a:off x="457201" y="1123758"/>
            <a:ext cx="4553210" cy="5002405"/>
          </a:xfrm>
        </p:spPr>
        <p:txBody>
          <a:bodyPr>
            <a:noAutofit/>
          </a:bodyPr>
          <a:lstStyle/>
          <a:p>
            <a:endParaRPr lang="en-US" sz="1400" dirty="0" smtClean="0"/>
          </a:p>
          <a:p>
            <a:r>
              <a:rPr lang="en-US" sz="1400" dirty="0"/>
              <a:t>1. Objects lager than 1 mm in size are considered.</a:t>
            </a:r>
            <a:endParaRPr lang="ru-RU" sz="1400" dirty="0"/>
          </a:p>
          <a:p>
            <a:r>
              <a:rPr lang="en-US" sz="1400" dirty="0"/>
              <a:t>2. Altitude-latitude distribution of spatial density catalogued SO, and statistical distributions of value and direction of their velocity are under construction on basis SO catalog.</a:t>
            </a:r>
            <a:endParaRPr lang="ru-RU" sz="1400" dirty="0"/>
          </a:p>
          <a:p>
            <a:r>
              <a:rPr lang="en-US" sz="1400" dirty="0"/>
              <a:t>3. The assumption that all small particles of space debris which are and crossing MEO and GEO regions, were generated as a result of explosions and destructions is used.</a:t>
            </a:r>
            <a:endParaRPr lang="ru-RU" sz="1400" dirty="0"/>
          </a:p>
          <a:p>
            <a:r>
              <a:rPr lang="en-US" sz="1400" dirty="0"/>
              <a:t>4. Dependence number generated particles on their sizes pays off with use of </a:t>
            </a:r>
            <a:r>
              <a:rPr lang="en-US" sz="1400" dirty="0" smtClean="0"/>
              <a:t>k(&gt;</a:t>
            </a:r>
            <a:r>
              <a:rPr lang="en-US" sz="1400" i="1" dirty="0" smtClean="0"/>
              <a:t>d</a:t>
            </a:r>
            <a:r>
              <a:rPr lang="en-US" sz="1400" dirty="0" smtClean="0"/>
              <a:t>) relation number </a:t>
            </a:r>
            <a:r>
              <a:rPr lang="en-US" sz="1400" dirty="0"/>
              <a:t>of particles the size lager </a:t>
            </a:r>
            <a:r>
              <a:rPr lang="en-US" sz="1400" i="1" dirty="0"/>
              <a:t>d</a:t>
            </a:r>
            <a:r>
              <a:rPr lang="en-US" sz="1400" dirty="0"/>
              <a:t> to number catalogued SO.</a:t>
            </a:r>
            <a:endParaRPr lang="ru-RU" sz="1400" dirty="0"/>
          </a:p>
          <a:p>
            <a:r>
              <a:rPr lang="en-US" sz="1400" dirty="0"/>
              <a:t>5. Maximum Δ</a:t>
            </a:r>
            <a:r>
              <a:rPr lang="en-US" sz="1400" i="1" dirty="0"/>
              <a:t>V </a:t>
            </a:r>
            <a:r>
              <a:rPr lang="en-US" sz="1400" dirty="0"/>
              <a:t>of particles at explosion depends from their mass, have a random values and </a:t>
            </a:r>
            <a:r>
              <a:rPr lang="en-US" sz="1400" dirty="0" err="1"/>
              <a:t>equiprobable</a:t>
            </a:r>
            <a:r>
              <a:rPr lang="en-US" sz="1400" dirty="0"/>
              <a:t> possible directions.</a:t>
            </a:r>
            <a:endParaRPr lang="ru-RU" sz="1400" dirty="0"/>
          </a:p>
          <a:p>
            <a:r>
              <a:rPr lang="en-US" sz="1400" dirty="0"/>
              <a:t>6. The ratio between sizes of particles and their mass </a:t>
            </a:r>
            <a:r>
              <a:rPr lang="en-US" sz="1400" dirty="0" smtClean="0"/>
              <a:t/>
            </a:r>
            <a:br>
              <a:rPr lang="en-US" sz="1400" dirty="0" smtClean="0"/>
            </a:br>
            <a:r>
              <a:rPr lang="en-US" sz="1400" dirty="0" smtClean="0"/>
              <a:t>is </a:t>
            </a:r>
            <a:r>
              <a:rPr lang="en-US" sz="1400" dirty="0"/>
              <a:t>accepted fixed, according to data of table 1.</a:t>
            </a:r>
            <a:endParaRPr lang="ru-RU" sz="1400" dirty="0"/>
          </a:p>
          <a:p>
            <a:pPr algn="just">
              <a:tabLst>
                <a:tab pos="174625" algn="l"/>
                <a:tab pos="363538" algn="l"/>
              </a:tabLst>
            </a:pPr>
            <a:endParaRPr lang="ru-RU" sz="1400" dirty="0" smtClean="0"/>
          </a:p>
          <a:p>
            <a:pPr algn="just"/>
            <a:endParaRPr lang="ru-RU" sz="1400" dirty="0"/>
          </a:p>
          <a:p>
            <a:pPr algn="just"/>
            <a:endParaRPr lang="ru-RU" sz="1400"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3</a:t>
            </a:fld>
            <a:endParaRPr lang="en-US" dirty="0"/>
          </a:p>
        </p:txBody>
      </p:sp>
      <p:pic>
        <p:nvPicPr>
          <p:cNvPr id="24" name="Рисунок 23"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grpSp>
        <p:nvGrpSpPr>
          <p:cNvPr id="27" name="Group 6"/>
          <p:cNvGrpSpPr>
            <a:grpSpLocks/>
          </p:cNvGrpSpPr>
          <p:nvPr/>
        </p:nvGrpSpPr>
        <p:grpSpPr bwMode="auto">
          <a:xfrm>
            <a:off x="7729901" y="116632"/>
            <a:ext cx="1266175" cy="720080"/>
            <a:chOff x="4075" y="1697"/>
            <a:chExt cx="569" cy="312"/>
          </a:xfrm>
        </p:grpSpPr>
        <p:sp>
          <p:nvSpPr>
            <p:cNvPr id="28"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29"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0"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1"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2"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3"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4"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5"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6"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7"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38"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39"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graphicFrame>
        <p:nvGraphicFramePr>
          <p:cNvPr id="53" name="Таблица 52"/>
          <p:cNvGraphicFramePr>
            <a:graphicFrameLocks noGrp="1"/>
          </p:cNvGraphicFramePr>
          <p:nvPr>
            <p:extLst>
              <p:ext uri="{D42A27DB-BD31-4B8C-83A1-F6EECF244321}">
                <p14:modId xmlns:p14="http://schemas.microsoft.com/office/powerpoint/2010/main" xmlns="" val="4245127009"/>
              </p:ext>
            </p:extLst>
          </p:nvPr>
        </p:nvGraphicFramePr>
        <p:xfrm>
          <a:off x="5072184" y="1521889"/>
          <a:ext cx="3993662" cy="1487259"/>
        </p:xfrm>
        <a:graphic>
          <a:graphicData uri="http://schemas.openxmlformats.org/drawingml/2006/table">
            <a:tbl>
              <a:tblPr firstRow="1" firstCol="1" lastRow="1" lastCol="1" bandRow="1" bandCol="1"/>
              <a:tblGrid>
                <a:gridCol w="503717"/>
                <a:gridCol w="349769"/>
                <a:gridCol w="379628"/>
                <a:gridCol w="397427"/>
                <a:gridCol w="345995"/>
                <a:gridCol w="383401"/>
                <a:gridCol w="504966"/>
                <a:gridCol w="381917"/>
                <a:gridCol w="332627"/>
                <a:gridCol w="414215"/>
              </a:tblGrid>
              <a:tr h="267834">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j</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1</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2</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3</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4</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5</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6</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7</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8</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en-US" sz="1050" b="0" i="0" spc="0" dirty="0" smtClean="0">
                          <a:effectLst/>
                          <a:latin typeface="Calibri"/>
                          <a:ea typeface="Calibri"/>
                          <a:cs typeface="Times New Roman"/>
                        </a:rPr>
                        <a:t>9</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34">
                <a:tc>
                  <a:txBody>
                    <a:bodyPr/>
                    <a:lstStyle/>
                    <a:p>
                      <a:pPr algn="ctr">
                        <a:lnSpc>
                          <a:spcPct val="115000"/>
                        </a:lnSpc>
                        <a:spcBef>
                          <a:spcPts val="0"/>
                        </a:spcBef>
                        <a:spcAft>
                          <a:spcPts val="0"/>
                        </a:spcAft>
                      </a:pPr>
                      <a:r>
                        <a:rPr lang="en-US" sz="1100" b="0" i="0" spc="0" dirty="0" err="1" smtClean="0">
                          <a:effectLst/>
                          <a:latin typeface="Times New Roman"/>
                          <a:ea typeface="Calibri"/>
                          <a:cs typeface="Times New Roman"/>
                        </a:rPr>
                        <a:t>d</a:t>
                      </a:r>
                      <a:r>
                        <a:rPr lang="en-US" sz="1100" b="0" i="0" spc="0" baseline="-25000" dirty="0" err="1" smtClean="0">
                          <a:effectLst/>
                          <a:latin typeface="Times New Roman"/>
                          <a:ea typeface="Calibri"/>
                          <a:cs typeface="Times New Roman"/>
                        </a:rPr>
                        <a:t>j</a:t>
                      </a:r>
                      <a:r>
                        <a:rPr lang="ru-RU" sz="1100" b="0" i="0" spc="0" dirty="0" smtClean="0">
                          <a:effectLst/>
                          <a:latin typeface="Times New Roman"/>
                          <a:ea typeface="Calibri"/>
                          <a:cs typeface="Times New Roman"/>
                        </a:rPr>
                        <a:t>, с</a:t>
                      </a:r>
                      <a:r>
                        <a:rPr lang="en-US" sz="1100" b="0" i="0" spc="0" dirty="0" smtClean="0">
                          <a:effectLst/>
                          <a:latin typeface="Times New Roman"/>
                          <a:ea typeface="Calibri"/>
                          <a:cs typeface="Times New Roman"/>
                        </a:rPr>
                        <a:t>m</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0.1</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0.25</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0.5</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1.0</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2.5</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5.0</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10</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25</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75</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885">
                <a:tc>
                  <a:txBody>
                    <a:bodyPr/>
                    <a:lstStyle/>
                    <a:p>
                      <a:pPr algn="ctr">
                        <a:lnSpc>
                          <a:spcPct val="115000"/>
                        </a:lnSpc>
                        <a:spcBef>
                          <a:spcPts val="0"/>
                        </a:spcBef>
                        <a:spcAft>
                          <a:spcPts val="0"/>
                        </a:spcAft>
                      </a:pPr>
                      <a:r>
                        <a:rPr lang="ru-RU" sz="1100" b="0" i="0" spc="0" dirty="0" smtClean="0">
                          <a:effectLst/>
                          <a:latin typeface="Times New Roman"/>
                          <a:ea typeface="Calibri"/>
                          <a:cs typeface="Times New Roman"/>
                        </a:rPr>
                        <a:t>k</a:t>
                      </a:r>
                      <a:r>
                        <a:rPr lang="en-US" sz="1100" b="0" i="0" spc="0" baseline="-25000" dirty="0" smtClean="0">
                          <a:effectLst/>
                          <a:latin typeface="Times New Roman"/>
                          <a:ea typeface="Calibri"/>
                          <a:cs typeface="Times New Roman"/>
                        </a:rPr>
                        <a:t>d</a:t>
                      </a:r>
                    </a:p>
                    <a:p>
                      <a:pPr algn="ctr">
                        <a:lnSpc>
                          <a:spcPct val="115000"/>
                        </a:lnSpc>
                        <a:spcBef>
                          <a:spcPts val="0"/>
                        </a:spcBef>
                        <a:spcAft>
                          <a:spcPts val="0"/>
                        </a:spcAft>
                      </a:pPr>
                      <a:r>
                        <a:rPr lang="ru-RU" sz="1100" b="0" i="0" spc="0" dirty="0" smtClean="0">
                          <a:effectLst/>
                          <a:latin typeface="Times New Roman"/>
                          <a:ea typeface="Calibri"/>
                          <a:cs typeface="Times New Roman"/>
                        </a:rPr>
                        <a:t>(</a:t>
                      </a:r>
                      <a:r>
                        <a:rPr lang="en-US" sz="1100" b="0" i="0" spc="0" dirty="0" smtClean="0">
                          <a:effectLst/>
                          <a:latin typeface="Times New Roman"/>
                          <a:ea typeface="Calibri"/>
                          <a:cs typeface="Times New Roman"/>
                        </a:rPr>
                        <a:t>&gt;</a:t>
                      </a:r>
                      <a:r>
                        <a:rPr lang="ru-RU" sz="1100" b="0" i="0" spc="0" dirty="0" smtClean="0">
                          <a:effectLst/>
                          <a:latin typeface="Times New Roman"/>
                          <a:ea typeface="Calibri"/>
                          <a:cs typeface="Times New Roman"/>
                        </a:rPr>
                        <a:t>d)</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smtClean="0">
                          <a:effectLst/>
                          <a:latin typeface="Times New Roman"/>
                          <a:ea typeface="Calibri"/>
                          <a:cs typeface="Times New Roman"/>
                        </a:rPr>
                        <a:t>4</a:t>
                      </a:r>
                      <a:endParaRPr lang="en-US" sz="1050" b="0" i="0" spc="0" dirty="0" smtClean="0">
                        <a:effectLst/>
                        <a:latin typeface="Times New Roman"/>
                        <a:ea typeface="Calibri"/>
                        <a:cs typeface="Times New Roman"/>
                      </a:endParaRPr>
                    </a:p>
                    <a:p>
                      <a:pPr algn="ctr">
                        <a:lnSpc>
                          <a:spcPct val="115000"/>
                        </a:lnSpc>
                        <a:spcBef>
                          <a:spcPts val="0"/>
                        </a:spcBef>
                        <a:spcAft>
                          <a:spcPts val="0"/>
                        </a:spcAft>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4</a:t>
                      </a:r>
                      <a:endParaRPr lang="ru-RU" sz="1050" b="0" i="0" spc="0" baseline="30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smtClean="0">
                          <a:effectLst/>
                          <a:latin typeface="Times New Roman"/>
                          <a:ea typeface="Calibri"/>
                          <a:cs typeface="Times New Roman"/>
                        </a:rPr>
                        <a:t>3</a:t>
                      </a:r>
                      <a:r>
                        <a:rPr lang="en-US" sz="1050" b="0" i="0" spc="0" dirty="0" smtClean="0">
                          <a:effectLst/>
                          <a:latin typeface="Times New Roman"/>
                          <a:ea typeface="Calibri"/>
                          <a:cs typeface="Times New Roman"/>
                        </a:rPr>
                        <a:t>.</a:t>
                      </a:r>
                      <a:r>
                        <a:rPr lang="ru-RU" sz="1050" b="0" i="0" spc="0" dirty="0" smtClean="0">
                          <a:effectLst/>
                          <a:latin typeface="Times New Roman"/>
                          <a:ea typeface="Calibri"/>
                          <a:cs typeface="Times New Roman"/>
                        </a:rPr>
                        <a:t>5</a:t>
                      </a:r>
                    </a:p>
                    <a:p>
                      <a:pPr algn="ctr">
                        <a:lnSpc>
                          <a:spcPct val="115000"/>
                        </a:lnSpc>
                        <a:spcBef>
                          <a:spcPts val="0"/>
                        </a:spcBef>
                        <a:spcAft>
                          <a:spcPts val="0"/>
                        </a:spcAft>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3</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smtClean="0">
                          <a:effectLst/>
                          <a:latin typeface="Times New Roman"/>
                          <a:ea typeface="Calibri"/>
                          <a:cs typeface="Times New Roman"/>
                        </a:rPr>
                        <a:t>5</a:t>
                      </a:r>
                      <a:r>
                        <a:rPr lang="en-US" sz="1050" b="0" i="0" spc="0" dirty="0" smtClean="0">
                          <a:effectLst/>
                          <a:latin typeface="Times New Roman"/>
                          <a:ea typeface="Calibri"/>
                          <a:cs typeface="Times New Roman"/>
                        </a:rPr>
                        <a:t>.</a:t>
                      </a:r>
                      <a:r>
                        <a:rPr lang="ru-RU" sz="1050" b="0" i="0" spc="0" dirty="0" smtClean="0">
                          <a:effectLst/>
                          <a:latin typeface="Times New Roman"/>
                          <a:ea typeface="Calibri"/>
                          <a:cs typeface="Times New Roman"/>
                        </a:rPr>
                        <a:t>5</a:t>
                      </a:r>
                      <a:endParaRPr lang="en-US" sz="1050" b="0" i="0" spc="0" dirty="0" smtClean="0">
                        <a:effectLst/>
                        <a:latin typeface="Times New Roman"/>
                        <a:ea typeface="Calibri"/>
                        <a:cs typeface="Times New Roman"/>
                      </a:endParaRPr>
                    </a:p>
                    <a:p>
                      <a:pPr algn="ctr">
                        <a:lnSpc>
                          <a:spcPct val="115000"/>
                        </a:lnSpc>
                        <a:spcBef>
                          <a:spcPts val="0"/>
                        </a:spcBef>
                        <a:spcAft>
                          <a:spcPts val="0"/>
                        </a:spcAft>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2</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88</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20</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7.2</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3.2</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2.0</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1.0</a:t>
                      </a:r>
                      <a:endParaRPr lang="ru-RU" sz="1050" b="0" i="0" spc="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06">
                <a:tc>
                  <a:txBody>
                    <a:bodyPr/>
                    <a:lstStyle/>
                    <a:p>
                      <a:pPr algn="ctr">
                        <a:lnSpc>
                          <a:spcPct val="115000"/>
                        </a:lnSpc>
                        <a:spcBef>
                          <a:spcPts val="0"/>
                        </a:spcBef>
                        <a:spcAft>
                          <a:spcPts val="0"/>
                        </a:spcAft>
                      </a:pPr>
                      <a:r>
                        <a:rPr lang="ru-RU" sz="1100" b="0" i="0" spc="0" dirty="0" smtClean="0">
                          <a:effectLst/>
                          <a:latin typeface="Times New Roman"/>
                          <a:ea typeface="Calibri"/>
                          <a:cs typeface="Times New Roman"/>
                        </a:rPr>
                        <a:t>m</a:t>
                      </a:r>
                      <a:r>
                        <a:rPr lang="en-US" sz="1100" b="0" i="0" spc="0" dirty="0" smtClean="0">
                          <a:effectLst/>
                          <a:latin typeface="Times New Roman"/>
                          <a:ea typeface="Calibri"/>
                          <a:cs typeface="Times New Roman"/>
                        </a:rPr>
                        <a:t>,</a:t>
                      </a:r>
                      <a:r>
                        <a:rPr lang="en-US" sz="1100" b="0" i="0" spc="0" baseline="0" dirty="0" smtClean="0">
                          <a:effectLst/>
                          <a:latin typeface="Times New Roman"/>
                          <a:ea typeface="Calibri"/>
                          <a:cs typeface="Times New Roman"/>
                        </a:rPr>
                        <a:t> kg </a:t>
                      </a:r>
                      <a:r>
                        <a:rPr lang="ru-RU" sz="1100" b="0" i="0" spc="0" dirty="0" smtClean="0">
                          <a:effectLst/>
                          <a:latin typeface="Times New Roman"/>
                          <a:ea typeface="Calibri"/>
                          <a:cs typeface="Times New Roman"/>
                        </a:rPr>
                        <a:t>(</a:t>
                      </a:r>
                      <a:r>
                        <a:rPr lang="en-US" sz="1100" b="0" i="0" spc="0" dirty="0" smtClean="0">
                          <a:effectLst/>
                          <a:latin typeface="Times New Roman"/>
                          <a:ea typeface="Calibri"/>
                          <a:cs typeface="Times New Roman"/>
                        </a:rPr>
                        <a:t>d</a:t>
                      </a:r>
                      <a:r>
                        <a:rPr lang="en-US" sz="1100" b="0" i="0" spc="0" baseline="-25000" dirty="0" smtClean="0">
                          <a:effectLst/>
                          <a:latin typeface="Times New Roman"/>
                          <a:ea typeface="Calibri"/>
                          <a:cs typeface="Times New Roman"/>
                        </a:rPr>
                        <a:t>j,j+1</a:t>
                      </a:r>
                      <a:r>
                        <a:rPr lang="ru-RU" sz="1100" b="0" i="0" spc="0" dirty="0" smtClean="0">
                          <a:effectLst/>
                          <a:latin typeface="Times New Roman"/>
                          <a:ea typeface="Calibri"/>
                          <a:cs typeface="Times New Roman"/>
                        </a:rPr>
                        <a:t>)</a:t>
                      </a:r>
                      <a:endParaRPr lang="ru-RU" sz="105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smtClean="0">
                          <a:effectLst/>
                          <a:latin typeface="Times New Roman"/>
                          <a:ea typeface="Calibri"/>
                          <a:cs typeface="Times New Roman"/>
                        </a:rPr>
                        <a:t>8</a:t>
                      </a:r>
                      <a:r>
                        <a:rPr lang="en-US" sz="1050" b="0" i="0" spc="0" dirty="0" smtClean="0">
                          <a:effectLst/>
                          <a:latin typeface="Times New Roman"/>
                          <a:ea typeface="Calibri"/>
                          <a:cs typeface="Times New Roman"/>
                        </a:rPr>
                        <a:t>.</a:t>
                      </a:r>
                      <a:r>
                        <a:rPr lang="ru-RU" sz="1050" b="0" i="0" spc="0" dirty="0" smtClean="0">
                          <a:effectLst/>
                          <a:latin typeface="Times New Roman"/>
                          <a:ea typeface="Calibri"/>
                          <a:cs typeface="Times New Roman"/>
                        </a:rPr>
                        <a:t>6</a:t>
                      </a:r>
                      <a:endParaRPr lang="en-US" sz="1050" b="0" i="0" spc="0" dirty="0" smtClean="0">
                        <a:effectLst/>
                        <a:latin typeface="Times New Roman"/>
                        <a:ea typeface="Calibri"/>
                        <a:cs typeface="Times New Roman"/>
                      </a:endParaRPr>
                    </a:p>
                    <a:p>
                      <a:pPr algn="ctr">
                        <a:lnSpc>
                          <a:spcPct val="115000"/>
                        </a:lnSpc>
                        <a:spcBef>
                          <a:spcPts val="0"/>
                        </a:spcBef>
                        <a:spcAft>
                          <a:spcPts val="0"/>
                        </a:spcAft>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-6</a:t>
                      </a:r>
                      <a:endParaRPr lang="ru-RU" sz="1050" b="0" i="0" spc="0" baseline="30000" dirty="0">
                        <a:effectLst/>
                        <a:latin typeface="+mn-lt"/>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ru-RU" sz="1050" b="0" i="0" spc="0" dirty="0" smtClean="0">
                          <a:effectLst/>
                          <a:latin typeface="Times New Roman"/>
                          <a:ea typeface="Calibri"/>
                          <a:cs typeface="Times New Roman"/>
                        </a:rPr>
                        <a:t>5</a:t>
                      </a:r>
                      <a:r>
                        <a:rPr lang="en-US" sz="1050" b="0" i="0" spc="0" dirty="0" smtClean="0">
                          <a:effectLst/>
                          <a:latin typeface="Times New Roman"/>
                          <a:ea typeface="Calibri"/>
                          <a:cs typeface="Times New Roman"/>
                        </a:rPr>
                        <a:t>,</a:t>
                      </a:r>
                      <a:r>
                        <a:rPr lang="ru-RU" sz="1050" b="0" i="0" spc="0" dirty="0" smtClean="0">
                          <a:effectLst/>
                          <a:latin typeface="Times New Roman"/>
                          <a:ea typeface="Calibri"/>
                          <a:cs typeface="Times New Roman"/>
                        </a:rPr>
                        <a:t>8</a:t>
                      </a:r>
                      <a:endParaRPr lang="en-US" sz="1050" b="0" i="0" spc="0" dirty="0" smtClean="0">
                        <a:effectLst/>
                        <a:latin typeface="Times New Roman"/>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-5</a:t>
                      </a:r>
                      <a:endParaRPr lang="ru-RU" sz="105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smtClean="0">
                          <a:effectLst/>
                          <a:latin typeface="Times New Roman"/>
                          <a:ea typeface="Calibri"/>
                          <a:cs typeface="Times New Roman"/>
                        </a:rPr>
                        <a:t>2</a:t>
                      </a:r>
                      <a:r>
                        <a:rPr lang="en-US" sz="1050" b="0" i="0" spc="0" dirty="0" smtClean="0">
                          <a:effectLst/>
                          <a:latin typeface="Times New Roman"/>
                          <a:ea typeface="Calibri"/>
                          <a:cs typeface="Times New Roman"/>
                        </a:rPr>
                        <a:t>.</a:t>
                      </a:r>
                      <a:r>
                        <a:rPr lang="ru-RU" sz="1050" b="0" i="0" spc="0" dirty="0" smtClean="0">
                          <a:effectLst/>
                          <a:latin typeface="Times New Roman"/>
                          <a:ea typeface="Calibri"/>
                          <a:cs typeface="Times New Roman"/>
                        </a:rPr>
                        <a:t>8</a:t>
                      </a:r>
                      <a:endParaRPr lang="en-US" sz="1050" b="0" i="0" spc="0" dirty="0" smtClean="0">
                        <a:effectLst/>
                        <a:latin typeface="Times New Roman"/>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-4</a:t>
                      </a:r>
                      <a:endParaRPr lang="ru-RU" sz="1050" b="0" i="0" spc="0" baseline="30000" dirty="0" smtClean="0">
                        <a:effectLst/>
                        <a:latin typeface="+mn-lt"/>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smtClean="0">
                          <a:effectLst/>
                          <a:latin typeface="Times New Roman"/>
                          <a:ea typeface="Calibri"/>
                          <a:cs typeface="Times New Roman"/>
                        </a:rPr>
                        <a:t>1</a:t>
                      </a:r>
                      <a:r>
                        <a:rPr lang="en-US" sz="1050" b="0" i="0" spc="0" dirty="0" smtClean="0">
                          <a:effectLst/>
                          <a:latin typeface="Times New Roman"/>
                          <a:ea typeface="Calibri"/>
                          <a:cs typeface="Times New Roman"/>
                        </a:rPr>
                        <a:t>.</a:t>
                      </a:r>
                      <a:r>
                        <a:rPr lang="ru-RU" sz="1050" b="0" i="0" spc="0" dirty="0" smtClean="0">
                          <a:effectLst/>
                          <a:latin typeface="Times New Roman"/>
                          <a:ea typeface="Calibri"/>
                          <a:cs typeface="Times New Roman"/>
                        </a:rPr>
                        <a:t>8</a:t>
                      </a:r>
                      <a:endParaRPr lang="en-US" sz="1050" b="0" i="0" spc="0" dirty="0" smtClean="0">
                        <a:effectLst/>
                        <a:latin typeface="Times New Roman"/>
                        <a:ea typeface="Calibri"/>
                        <a:cs typeface="Times New Roman"/>
                      </a:endParaRPr>
                    </a:p>
                    <a:p>
                      <a:pPr algn="ctr">
                        <a:lnSpc>
                          <a:spcPct val="115000"/>
                        </a:lnSpc>
                        <a:spcBef>
                          <a:spcPts val="0"/>
                        </a:spcBef>
                        <a:spcAft>
                          <a:spcPts val="0"/>
                        </a:spcAft>
                      </a:pPr>
                      <a:r>
                        <a:rPr lang="en-US" sz="1050" b="0" i="0" spc="0" dirty="0" smtClean="0">
                          <a:effectLst/>
                          <a:latin typeface="Times New Roman"/>
                          <a:ea typeface="Calibri"/>
                          <a:cs typeface="Times New Roman"/>
                        </a:rPr>
                        <a:t>10</a:t>
                      </a:r>
                      <a:r>
                        <a:rPr lang="en-US" sz="1050" b="0" i="0" spc="0" baseline="30000" dirty="0" smtClean="0">
                          <a:effectLst/>
                          <a:latin typeface="Times New Roman"/>
                          <a:ea typeface="Calibri"/>
                          <a:cs typeface="Times New Roman"/>
                        </a:rPr>
                        <a:t>-3</a:t>
                      </a:r>
                      <a:endParaRPr lang="ru-RU" sz="1050" b="0" i="0" spc="0" baseline="30000" dirty="0">
                        <a:effectLst/>
                        <a:latin typeface="+mn-lt"/>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0.01</a:t>
                      </a:r>
                      <a:endParaRPr lang="ru-RU" sz="105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0.064</a:t>
                      </a:r>
                      <a:endParaRPr lang="ru-RU" sz="105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00" b="0" i="0" spc="0" dirty="0">
                          <a:effectLst/>
                          <a:latin typeface="Times New Roman"/>
                          <a:ea typeface="Calibri"/>
                          <a:cs typeface="Times New Roman"/>
                        </a:rPr>
                        <a:t>0.40</a:t>
                      </a:r>
                      <a:endParaRPr lang="ru-RU" sz="100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5.0</a:t>
                      </a:r>
                      <a:endParaRPr lang="ru-RU" sz="105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0"/>
                        </a:spcAft>
                      </a:pPr>
                      <a:r>
                        <a:rPr lang="ru-RU" sz="1050" b="0" i="0" spc="0" dirty="0">
                          <a:effectLst/>
                          <a:latin typeface="Times New Roman"/>
                          <a:ea typeface="Calibri"/>
                          <a:cs typeface="Times New Roman"/>
                        </a:rPr>
                        <a:t>1750</a:t>
                      </a:r>
                      <a:endParaRPr lang="ru-RU" sz="1050" b="0" i="0" spc="0" dirty="0">
                        <a:effectLst/>
                        <a:latin typeface="Calibri"/>
                        <a:ea typeface="Calibri"/>
                        <a:cs typeface="Times New Roman"/>
                      </a:endParaRPr>
                    </a:p>
                  </a:txBody>
                  <a:tcPr marL="67945" marR="67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 name="Rectangle 3"/>
          <p:cNvSpPr>
            <a:spLocks noChangeArrowheads="1"/>
          </p:cNvSpPr>
          <p:nvPr/>
        </p:nvSpPr>
        <p:spPr bwMode="auto">
          <a:xfrm>
            <a:off x="5260933" y="1173274"/>
            <a:ext cx="375780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Table 1 - Average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mass of SD different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sizes</a:t>
            </a:r>
            <a:endParaRPr kumimoji="0" lang="ru-RU" altLang="ru-RU" b="0" i="0" u="none" strike="noStrike" cap="none" normalizeH="0" baseline="-25000" dirty="0" smtClean="0">
              <a:ln>
                <a:noFill/>
              </a:ln>
              <a:solidFill>
                <a:schemeClr val="tx1">
                  <a:lumMod val="65000"/>
                  <a:lumOff val="35000"/>
                </a:schemeClr>
              </a:solidFill>
              <a:effectLst/>
              <a:latin typeface="Arial" pitchFamily="34" charset="0"/>
              <a:cs typeface="Arial" pitchFamily="34" charset="0"/>
            </a:endParaRPr>
          </a:p>
        </p:txBody>
      </p:sp>
      <p:sp>
        <p:nvSpPr>
          <p:cNvPr id="23" name="Rectangle 3"/>
          <p:cNvSpPr>
            <a:spLocks noChangeArrowheads="1"/>
          </p:cNvSpPr>
          <p:nvPr/>
        </p:nvSpPr>
        <p:spPr bwMode="auto">
          <a:xfrm>
            <a:off x="5353538" y="6029750"/>
            <a:ext cx="366520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3 – Distributions of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perigee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and apogee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altitude SD different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sizes after explosion on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GEO</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25" name="Рисунок 24"/>
          <p:cNvPicPr>
            <a:picLocks noChangeAspect="1"/>
          </p:cNvPicPr>
          <p:nvPr/>
        </p:nvPicPr>
        <p:blipFill rotWithShape="1">
          <a:blip r:embed="rId4" cstate="print">
            <a:extLst>
              <a:ext uri="{28A0092B-C50C-407E-A947-70E740481C1C}">
                <a14:useLocalDpi xmlns:a14="http://schemas.microsoft.com/office/drawing/2010/main" xmlns="" val="0"/>
              </a:ext>
            </a:extLst>
          </a:blip>
          <a:srcRect l="-1" r="2133"/>
          <a:stretch/>
        </p:blipFill>
        <p:spPr bwMode="auto">
          <a:xfrm>
            <a:off x="4875037" y="3068877"/>
            <a:ext cx="4120788" cy="300718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79231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 of </a:t>
            </a:r>
            <a:r>
              <a:rPr lang="en-US" dirty="0" smtClean="0"/>
              <a:t>catalogued </a:t>
            </a:r>
            <a:r>
              <a:rPr lang="en-US" dirty="0"/>
              <a:t/>
            </a:r>
            <a:br>
              <a:rPr lang="en-US" dirty="0"/>
            </a:br>
            <a:r>
              <a:rPr lang="en-US" dirty="0"/>
              <a:t>objects in </a:t>
            </a:r>
            <a:r>
              <a:rPr lang="en-US" dirty="0" smtClean="0"/>
              <a:t>GEO region</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4</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2" descr="InclT"/>
          <p:cNvPicPr>
            <a:picLocks noChangeAspect="1" noChangeArrowheads="1"/>
          </p:cNvPicPr>
          <p:nvPr/>
        </p:nvPicPr>
        <p:blipFill>
          <a:blip r:embed="rId4">
            <a:extLst>
              <a:ext uri="{28A0092B-C50C-407E-A947-70E740481C1C}">
                <a14:useLocalDpi xmlns:a14="http://schemas.microsoft.com/office/drawing/2010/main" xmlns="" val="0"/>
              </a:ext>
            </a:extLst>
          </a:blip>
          <a:srcRect l="5919" r="6854"/>
          <a:stretch>
            <a:fillRect/>
          </a:stretch>
        </p:blipFill>
        <p:spPr bwMode="auto">
          <a:xfrm>
            <a:off x="273155" y="1108128"/>
            <a:ext cx="5050581" cy="3127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304151" y="4158276"/>
            <a:ext cx="51292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4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Dependence of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inclination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period</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for known and </a:t>
            </a:r>
            <a:b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b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unknown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SO</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23" name="Рисунок 22" descr="E:\Matlab16\bin\IPM\ESA7\InclDVUcat.emf"/>
          <p:cNvPicPr>
            <a:picLocks noChangeAspect="1"/>
          </p:cNvPicPr>
          <p:nvPr/>
        </p:nvPicPr>
        <p:blipFill rotWithShape="1">
          <a:blip r:embed="rId5">
            <a:extLst>
              <a:ext uri="{28A0092B-C50C-407E-A947-70E740481C1C}">
                <a14:useLocalDpi xmlns:a14="http://schemas.microsoft.com/office/drawing/2010/main" xmlns="" val="0"/>
              </a:ext>
            </a:extLst>
          </a:blip>
          <a:srcRect l="3248" r="6767"/>
          <a:stretch/>
        </p:blipFill>
        <p:spPr bwMode="auto">
          <a:xfrm>
            <a:off x="5402432" y="1217719"/>
            <a:ext cx="3561459" cy="2402689"/>
          </a:xfrm>
          <a:prstGeom prst="rect">
            <a:avLst/>
          </a:prstGeom>
          <a:noFill/>
          <a:ln>
            <a:noFill/>
          </a:ln>
          <a:extLst>
            <a:ext uri="{53640926-AAD7-44D8-BBD7-CCE9431645EC}">
              <a14:shadowObscured xmlns:a14="http://schemas.microsoft.com/office/drawing/2010/main" xmlns=""/>
            </a:ext>
          </a:extLst>
        </p:spPr>
      </p:pic>
      <p:pic>
        <p:nvPicPr>
          <p:cNvPr id="24" name="Рисунок 23" descr="E:\Matlab16\bin\IPM\ESA7\InclDVUunknown.emf"/>
          <p:cNvPicPr>
            <a:picLocks noChangeAspect="1"/>
          </p:cNvPicPr>
          <p:nvPr/>
        </p:nvPicPr>
        <p:blipFill rotWithShape="1">
          <a:blip r:embed="rId6">
            <a:extLst>
              <a:ext uri="{28A0092B-C50C-407E-A947-70E740481C1C}">
                <a14:useLocalDpi xmlns:a14="http://schemas.microsoft.com/office/drawing/2010/main" xmlns="" val="0"/>
              </a:ext>
            </a:extLst>
          </a:blip>
          <a:srcRect l="3909" r="6064"/>
          <a:stretch/>
        </p:blipFill>
        <p:spPr bwMode="auto">
          <a:xfrm>
            <a:off x="5402433" y="3811028"/>
            <a:ext cx="3624639" cy="2340000"/>
          </a:xfrm>
          <a:prstGeom prst="rect">
            <a:avLst/>
          </a:prstGeom>
          <a:noFill/>
          <a:ln>
            <a:noFill/>
          </a:ln>
          <a:extLst>
            <a:ext uri="{53640926-AAD7-44D8-BBD7-CCE9431645EC}">
              <a14:shadowObscured xmlns:a14="http://schemas.microsoft.com/office/drawing/2010/main" xmlns=""/>
            </a:ext>
          </a:extLst>
        </p:spPr>
      </p:pic>
      <p:sp>
        <p:nvSpPr>
          <p:cNvPr id="25" name="Rectangle 3"/>
          <p:cNvSpPr>
            <a:spLocks noChangeArrowheads="1"/>
          </p:cNvSpPr>
          <p:nvPr/>
        </p:nvSpPr>
        <p:spPr bwMode="auto">
          <a:xfrm>
            <a:off x="5595210" y="6070147"/>
            <a:ext cx="342664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(unknown)</a:t>
            </a:r>
            <a:endParaRPr kumimoji="0" lang="ru-RU"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endParaRPr>
          </a:p>
          <a:p>
            <a:pPr lvl="0" algn="ctr" defTabSz="914400" fontAlgn="base">
              <a:spcBef>
                <a:spcPct val="0"/>
              </a:spcBef>
              <a:spcAft>
                <a:spcPct val="0"/>
              </a:spcAft>
            </a:pP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5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Dependence inclination</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RAAN</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5" name="Прямоугольник 4"/>
          <p:cNvSpPr/>
          <p:nvPr/>
        </p:nvSpPr>
        <p:spPr>
          <a:xfrm>
            <a:off x="6904613" y="3613666"/>
            <a:ext cx="729687" cy="276999"/>
          </a:xfrm>
          <a:prstGeom prst="rect">
            <a:avLst/>
          </a:prstGeom>
        </p:spPr>
        <p:txBody>
          <a:bodyPr wrap="none">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(known)</a:t>
            </a:r>
            <a:endPar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8" name="TextBox 7"/>
          <p:cNvSpPr txBox="1"/>
          <p:nvPr/>
        </p:nvSpPr>
        <p:spPr>
          <a:xfrm>
            <a:off x="457199" y="4523483"/>
            <a:ext cx="4866537" cy="1604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a:bodyPr>
          <a:lstStyle/>
          <a:p>
            <a:pPr indent="358775" algn="just">
              <a:spcBef>
                <a:spcPts val="500"/>
              </a:spcBef>
              <a:buNone/>
            </a:pPr>
            <a:r>
              <a:rPr lang="en-US" dirty="0">
                <a:solidFill>
                  <a:schemeClr val="tx1">
                    <a:lumMod val="65000"/>
                    <a:lumOff val="35000"/>
                  </a:schemeClr>
                </a:solidFill>
                <a:latin typeface="Arial"/>
              </a:rPr>
              <a:t>On </a:t>
            </a:r>
            <a:r>
              <a:rPr lang="en-US" dirty="0" smtClean="0">
                <a:solidFill>
                  <a:schemeClr val="tx1">
                    <a:lumMod val="65000"/>
                    <a:lumOff val="35000"/>
                  </a:schemeClr>
                </a:solidFill>
                <a:latin typeface="Arial"/>
              </a:rPr>
              <a:t>figures dependences </a:t>
            </a:r>
            <a:r>
              <a:rPr lang="en-US" dirty="0">
                <a:solidFill>
                  <a:schemeClr val="tx1">
                    <a:lumMod val="65000"/>
                    <a:lumOff val="35000"/>
                  </a:schemeClr>
                </a:solidFill>
                <a:latin typeface="Arial"/>
              </a:rPr>
              <a:t>of </a:t>
            </a:r>
            <a:r>
              <a:rPr lang="en-US" dirty="0" smtClean="0">
                <a:solidFill>
                  <a:schemeClr val="tx1">
                    <a:lumMod val="65000"/>
                    <a:lumOff val="35000"/>
                  </a:schemeClr>
                </a:solidFill>
                <a:latin typeface="Arial"/>
              </a:rPr>
              <a:t>inclination(period) for </a:t>
            </a:r>
            <a:r>
              <a:rPr lang="en-US" dirty="0">
                <a:solidFill>
                  <a:schemeClr val="tx1">
                    <a:lumMod val="65000"/>
                    <a:lumOff val="35000"/>
                  </a:schemeClr>
                </a:solidFill>
                <a:latin typeface="Arial"/>
              </a:rPr>
              <a:t>known (with the international number) and unknown (without the international number) objects in the catalog are represented. </a:t>
            </a:r>
          </a:p>
        </p:txBody>
      </p:sp>
      <p:grpSp>
        <p:nvGrpSpPr>
          <p:cNvPr id="40" name="Group 6"/>
          <p:cNvGrpSpPr>
            <a:grpSpLocks/>
          </p:cNvGrpSpPr>
          <p:nvPr/>
        </p:nvGrpSpPr>
        <p:grpSpPr bwMode="auto">
          <a:xfrm>
            <a:off x="7729901" y="116632"/>
            <a:ext cx="1266175" cy="720080"/>
            <a:chOff x="4075" y="1697"/>
            <a:chExt cx="569" cy="312"/>
          </a:xfrm>
        </p:grpSpPr>
        <p:sp>
          <p:nvSpPr>
            <p:cNvPr id="41"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42"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4"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5"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6"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7"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8"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9"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50"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51"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52"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Tree>
    <p:extLst>
      <p:ext uri="{BB962C8B-B14F-4D97-AF65-F5344CB8AC3E}">
        <p14:creationId xmlns:p14="http://schemas.microsoft.com/office/powerpoint/2010/main" xmlns="" val="1270516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 of catalogued </a:t>
            </a:r>
            <a:br>
              <a:rPr lang="en-US" dirty="0"/>
            </a:br>
            <a:r>
              <a:rPr lang="en-US" dirty="0"/>
              <a:t>objects in GEO region</a:t>
            </a:r>
          </a:p>
        </p:txBody>
      </p:sp>
      <p:sp>
        <p:nvSpPr>
          <p:cNvPr id="6" name="Slide Number Placeholder 5"/>
          <p:cNvSpPr>
            <a:spLocks noGrp="1"/>
          </p:cNvSpPr>
          <p:nvPr>
            <p:ph type="sldNum" sz="quarter" idx="12"/>
          </p:nvPr>
        </p:nvSpPr>
        <p:spPr/>
        <p:txBody>
          <a:bodyPr/>
          <a:lstStyle/>
          <a:p>
            <a:fld id="{FAB719E3-267A-664C-8E75-35B8F4AF5885}" type="slidenum">
              <a:rPr lang="en-US" smtClean="0"/>
              <a:pPr/>
              <a:t>5</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0" y="3571128"/>
            <a:ext cx="91440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6</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Histograms of average magnitude</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5" name="Rectangle 3"/>
          <p:cNvSpPr>
            <a:spLocks noChangeArrowheads="1"/>
          </p:cNvSpPr>
          <p:nvPr/>
        </p:nvSpPr>
        <p:spPr bwMode="auto">
          <a:xfrm>
            <a:off x="0" y="6080898"/>
            <a:ext cx="91440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Figure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7</a:t>
            </a:r>
            <a:r>
              <a:rPr kumimoji="0" lang="ru-RU"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Histograms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of average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relation area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to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mass</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5" name="Прямоугольник 4"/>
          <p:cNvSpPr/>
          <p:nvPr/>
        </p:nvSpPr>
        <p:spPr>
          <a:xfrm>
            <a:off x="6665360" y="3469365"/>
            <a:ext cx="780983" cy="246221"/>
          </a:xfrm>
          <a:prstGeom prst="rect">
            <a:avLst/>
          </a:prstGeom>
        </p:spPr>
        <p:txBody>
          <a:bodyPr wrap="none">
            <a:spAutoFit/>
          </a:bodyPr>
          <a:lstStyle/>
          <a:p>
            <a:pPr lvl="0" algn="ctr" defTabSz="914400" fontAlgn="base">
              <a:spcBef>
                <a:spcPct val="0"/>
              </a:spcBef>
              <a:spcAft>
                <a:spcPct val="0"/>
              </a:spcAft>
            </a:pP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(unknown)</a:t>
            </a:r>
            <a:endParaRPr lang="ru-RU"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pic>
        <p:nvPicPr>
          <p:cNvPr id="26" name="Рисунок 25" descr="E:\Matlab16\bin\IPM\ESA7\MagnitudeCat.emf"/>
          <p:cNvPicPr>
            <a:picLocks noChangeAspect="1"/>
          </p:cNvPicPr>
          <p:nvPr/>
        </p:nvPicPr>
        <p:blipFill rotWithShape="1">
          <a:blip r:embed="rId4">
            <a:extLst>
              <a:ext uri="{28A0092B-C50C-407E-A947-70E740481C1C}">
                <a14:useLocalDpi xmlns:a14="http://schemas.microsoft.com/office/drawing/2010/main" xmlns="" val="0"/>
              </a:ext>
            </a:extLst>
          </a:blip>
          <a:srcRect l="2572" r="6431"/>
          <a:stretch/>
        </p:blipFill>
        <p:spPr bwMode="auto">
          <a:xfrm>
            <a:off x="902073" y="1191156"/>
            <a:ext cx="3414923" cy="2278209"/>
          </a:xfrm>
          <a:prstGeom prst="rect">
            <a:avLst/>
          </a:prstGeom>
          <a:noFill/>
          <a:ln>
            <a:noFill/>
          </a:ln>
          <a:extLst>
            <a:ext uri="{53640926-AAD7-44D8-BBD7-CCE9431645EC}">
              <a14:shadowObscured xmlns:a14="http://schemas.microsoft.com/office/drawing/2010/main" xmlns=""/>
            </a:ext>
          </a:extLst>
        </p:spPr>
      </p:pic>
      <p:pic>
        <p:nvPicPr>
          <p:cNvPr id="27" name="Рисунок 26" descr="E:\Matlab16\bin\IPM\ESA7\MagnitudeUnknown.emf"/>
          <p:cNvPicPr>
            <a:picLocks noChangeAspect="1"/>
          </p:cNvPicPr>
          <p:nvPr/>
        </p:nvPicPr>
        <p:blipFill rotWithShape="1">
          <a:blip r:embed="rId5">
            <a:extLst>
              <a:ext uri="{28A0092B-C50C-407E-A947-70E740481C1C}">
                <a14:useLocalDpi xmlns:a14="http://schemas.microsoft.com/office/drawing/2010/main" xmlns="" val="0"/>
              </a:ext>
            </a:extLst>
          </a:blip>
          <a:srcRect l="1687" r="7423"/>
          <a:stretch/>
        </p:blipFill>
        <p:spPr bwMode="auto">
          <a:xfrm>
            <a:off x="5329828" y="1191156"/>
            <a:ext cx="3162820" cy="2280667"/>
          </a:xfrm>
          <a:prstGeom prst="rect">
            <a:avLst/>
          </a:prstGeom>
          <a:noFill/>
          <a:ln>
            <a:noFill/>
          </a:ln>
          <a:extLst>
            <a:ext uri="{53640926-AAD7-44D8-BBD7-CCE9431645EC}">
              <a14:shadowObscured xmlns:a14="http://schemas.microsoft.com/office/drawing/2010/main" xmlns=""/>
            </a:ext>
          </a:extLst>
        </p:spPr>
      </p:pic>
      <p:pic>
        <p:nvPicPr>
          <p:cNvPr id="28" name="Рисунок 27" descr="E:\Matlab16\bin\IPM\ESA7\SMCat.emf"/>
          <p:cNvPicPr>
            <a:picLocks noChangeAspect="1"/>
          </p:cNvPicPr>
          <p:nvPr/>
        </p:nvPicPr>
        <p:blipFill rotWithShape="1">
          <a:blip r:embed="rId6">
            <a:extLst>
              <a:ext uri="{28A0092B-C50C-407E-A947-70E740481C1C}">
                <a14:useLocalDpi xmlns:a14="http://schemas.microsoft.com/office/drawing/2010/main" xmlns="" val="0"/>
              </a:ext>
            </a:extLst>
          </a:blip>
          <a:srcRect l="2281" r="7595"/>
          <a:stretch/>
        </p:blipFill>
        <p:spPr bwMode="auto">
          <a:xfrm>
            <a:off x="940818" y="3808831"/>
            <a:ext cx="3236790" cy="2180287"/>
          </a:xfrm>
          <a:prstGeom prst="rect">
            <a:avLst/>
          </a:prstGeom>
          <a:noFill/>
          <a:ln>
            <a:noFill/>
          </a:ln>
          <a:extLst>
            <a:ext uri="{53640926-AAD7-44D8-BBD7-CCE9431645EC}">
              <a14:shadowObscured xmlns:a14="http://schemas.microsoft.com/office/drawing/2010/main" xmlns=""/>
            </a:ext>
          </a:extLst>
        </p:spPr>
      </p:pic>
      <p:pic>
        <p:nvPicPr>
          <p:cNvPr id="29" name="Рисунок 28" descr="E:\Matlab16\bin\IPM\ESA7\SMunknown.emf"/>
          <p:cNvPicPr>
            <a:picLocks noChangeAspect="1"/>
          </p:cNvPicPr>
          <p:nvPr/>
        </p:nvPicPr>
        <p:blipFill rotWithShape="1">
          <a:blip r:embed="rId7">
            <a:extLst>
              <a:ext uri="{28A0092B-C50C-407E-A947-70E740481C1C}">
                <a14:useLocalDpi xmlns:a14="http://schemas.microsoft.com/office/drawing/2010/main" xmlns="" val="0"/>
              </a:ext>
            </a:extLst>
          </a:blip>
          <a:srcRect l="1868" r="7476"/>
          <a:stretch/>
        </p:blipFill>
        <p:spPr bwMode="auto">
          <a:xfrm>
            <a:off x="5304266" y="3859632"/>
            <a:ext cx="3180033" cy="2129486"/>
          </a:xfrm>
          <a:prstGeom prst="rect">
            <a:avLst/>
          </a:prstGeom>
          <a:noFill/>
          <a:ln>
            <a:noFill/>
          </a:ln>
          <a:extLst>
            <a:ext uri="{53640926-AAD7-44D8-BBD7-CCE9431645EC}">
              <a14:shadowObscured xmlns:a14="http://schemas.microsoft.com/office/drawing/2010/main" xmlns=""/>
            </a:ext>
          </a:extLst>
        </p:spPr>
      </p:pic>
      <p:sp>
        <p:nvSpPr>
          <p:cNvPr id="31" name="Прямоугольник 30"/>
          <p:cNvSpPr/>
          <p:nvPr/>
        </p:nvSpPr>
        <p:spPr>
          <a:xfrm>
            <a:off x="2391651" y="3433938"/>
            <a:ext cx="639919" cy="246221"/>
          </a:xfrm>
          <a:prstGeom prst="rect">
            <a:avLst/>
          </a:prstGeom>
        </p:spPr>
        <p:txBody>
          <a:bodyPr wrap="none">
            <a:spAutoFit/>
          </a:bodyPr>
          <a:lstStyle/>
          <a:p>
            <a:pPr lvl="0" algn="ctr" defTabSz="914400" fontAlgn="base">
              <a:spcBef>
                <a:spcPct val="0"/>
              </a:spcBef>
              <a:spcAft>
                <a:spcPct val="0"/>
              </a:spcAft>
            </a:pP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(known)</a:t>
            </a:r>
            <a:endParaRPr lang="ru-RU"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32" name="Прямоугольник 31"/>
          <p:cNvSpPr/>
          <p:nvPr/>
        </p:nvSpPr>
        <p:spPr>
          <a:xfrm>
            <a:off x="6665357" y="5919257"/>
            <a:ext cx="780983" cy="246221"/>
          </a:xfrm>
          <a:prstGeom prst="rect">
            <a:avLst/>
          </a:prstGeom>
        </p:spPr>
        <p:txBody>
          <a:bodyPr wrap="none">
            <a:spAutoFit/>
          </a:bodyPr>
          <a:lstStyle/>
          <a:p>
            <a:pPr lvl="0" algn="ctr" defTabSz="914400" fontAlgn="base">
              <a:spcBef>
                <a:spcPct val="0"/>
              </a:spcBef>
              <a:spcAft>
                <a:spcPct val="0"/>
              </a:spcAft>
            </a:pP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(unknown</a:t>
            </a:r>
            <a:r>
              <a:rPr lang="en-US"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endParaRPr lang="ru-RU"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sp>
        <p:nvSpPr>
          <p:cNvPr id="33" name="Прямоугольник 32"/>
          <p:cNvSpPr/>
          <p:nvPr/>
        </p:nvSpPr>
        <p:spPr>
          <a:xfrm>
            <a:off x="2391651" y="5919257"/>
            <a:ext cx="639919" cy="246221"/>
          </a:xfrm>
          <a:prstGeom prst="rect">
            <a:avLst/>
          </a:prstGeom>
        </p:spPr>
        <p:txBody>
          <a:bodyPr wrap="none">
            <a:spAutoFit/>
          </a:bodyPr>
          <a:lstStyle/>
          <a:p>
            <a:pPr lvl="0" algn="ctr" defTabSz="914400" fontAlgn="base">
              <a:spcBef>
                <a:spcPct val="0"/>
              </a:spcBef>
              <a:spcAft>
                <a:spcPct val="0"/>
              </a:spcAft>
            </a:pP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(known</a:t>
            </a:r>
            <a:r>
              <a:rPr lang="en-US"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endParaRPr lang="ru-RU"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endParaRPr>
          </a:p>
        </p:txBody>
      </p:sp>
      <p:grpSp>
        <p:nvGrpSpPr>
          <p:cNvPr id="34" name="Group 6"/>
          <p:cNvGrpSpPr>
            <a:grpSpLocks/>
          </p:cNvGrpSpPr>
          <p:nvPr/>
        </p:nvGrpSpPr>
        <p:grpSpPr bwMode="auto">
          <a:xfrm>
            <a:off x="7729901" y="116632"/>
            <a:ext cx="1266175" cy="720080"/>
            <a:chOff x="4075" y="1697"/>
            <a:chExt cx="569" cy="312"/>
          </a:xfrm>
        </p:grpSpPr>
        <p:sp>
          <p:nvSpPr>
            <p:cNvPr id="35"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36"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7"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9"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1"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2"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3"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4"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5"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6"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Tree>
    <p:extLst>
      <p:ext uri="{BB962C8B-B14F-4D97-AF65-F5344CB8AC3E}">
        <p14:creationId xmlns:p14="http://schemas.microsoft.com/office/powerpoint/2010/main" xmlns="" val="3743878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Estimation cumulative number of SO in </a:t>
            </a:r>
            <a:br>
              <a:rPr lang="en-US" dirty="0" smtClean="0"/>
            </a:br>
            <a:r>
              <a:rPr lang="en-US" dirty="0" smtClean="0"/>
              <a:t>GEO protected region</a:t>
            </a:r>
            <a:endParaRPr lang="en-US" dirty="0"/>
          </a:p>
        </p:txBody>
      </p:sp>
      <p:sp>
        <p:nvSpPr>
          <p:cNvPr id="5" name="Объект 4"/>
          <p:cNvSpPr>
            <a:spLocks noGrp="1"/>
          </p:cNvSpPr>
          <p:nvPr>
            <p:ph sz="half" idx="1"/>
          </p:nvPr>
        </p:nvSpPr>
        <p:spPr>
          <a:xfrm>
            <a:off x="457200" y="1123758"/>
            <a:ext cx="4114800" cy="5002405"/>
          </a:xfrm>
        </p:spPr>
        <p:txBody>
          <a:bodyPr>
            <a:normAutofit/>
          </a:bodyPr>
          <a:lstStyle/>
          <a:p>
            <a:pPr indent="358775" algn="just"/>
            <a:endParaRPr lang="ru-RU" sz="500" dirty="0" smtClean="0"/>
          </a:p>
          <a:p>
            <a:r>
              <a:rPr lang="en-US" sz="1800" dirty="0" smtClean="0"/>
              <a:t>Estimation of hit frequency catalogued objects to GEO protected region and to functioning region of geostationary S/C is carried out.</a:t>
            </a:r>
          </a:p>
          <a:p>
            <a:endParaRPr lang="en-US" sz="1800" dirty="0" smtClean="0"/>
          </a:p>
          <a:p>
            <a:r>
              <a:rPr lang="en-US" sz="1800" dirty="0" smtClean="0"/>
              <a:t>By </a:t>
            </a:r>
            <a:r>
              <a:rPr lang="en-US" sz="1800" dirty="0"/>
              <a:t>results of calculation with use of </a:t>
            </a:r>
            <a:r>
              <a:rPr lang="en-US" sz="1800" dirty="0" smtClean="0"/>
              <a:t>high-accuracy </a:t>
            </a:r>
            <a:r>
              <a:rPr lang="en-US" sz="1800" dirty="0"/>
              <a:t>model on an interval of 15 days at the protected </a:t>
            </a:r>
            <a:r>
              <a:rPr lang="en-US" sz="1800" dirty="0" smtClean="0"/>
              <a:t>region constantly </a:t>
            </a:r>
            <a:r>
              <a:rPr lang="en-US" sz="1800" dirty="0"/>
              <a:t>there are 758 objects, 138 from which are </a:t>
            </a:r>
            <a:r>
              <a:rPr lang="en-US" sz="1800" dirty="0" smtClean="0"/>
              <a:t>launched approximately </a:t>
            </a:r>
            <a:r>
              <a:rPr lang="en-US" sz="1800" dirty="0"/>
              <a:t>till 1990. </a:t>
            </a:r>
            <a:endParaRPr lang="en-US" sz="1800" dirty="0" smtClean="0"/>
          </a:p>
          <a:p>
            <a:endParaRPr lang="en-US" sz="1800" dirty="0" smtClean="0"/>
          </a:p>
          <a:p>
            <a:r>
              <a:rPr lang="en-US" sz="1800" dirty="0" smtClean="0"/>
              <a:t>The </a:t>
            </a:r>
            <a:r>
              <a:rPr lang="en-US" sz="1800" dirty="0"/>
              <a:t>amount of the objects crossing the protected </a:t>
            </a:r>
            <a:r>
              <a:rPr lang="en-US" sz="1800" dirty="0" smtClean="0"/>
              <a:t>region at </a:t>
            </a:r>
            <a:r>
              <a:rPr lang="en-US" sz="1800" dirty="0"/>
              <a:t>least once during this time exceeds 2450.</a:t>
            </a:r>
          </a:p>
          <a:p>
            <a:pPr algn="just"/>
            <a:endParaRPr lang="ru-RU" sz="1800" dirty="0"/>
          </a:p>
          <a:p>
            <a:endParaRPr lang="ru-RU"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6</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4545109" y="3608420"/>
            <a:ext cx="468127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8 –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Time spent share assessment in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GEO protected region</a:t>
            </a:r>
            <a:endParaRPr kumimoji="0" lang="ru-RU" altLang="ru-RU" sz="12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5" name="Rectangle 3"/>
          <p:cNvSpPr>
            <a:spLocks noChangeArrowheads="1"/>
          </p:cNvSpPr>
          <p:nvPr/>
        </p:nvSpPr>
        <p:spPr bwMode="auto">
          <a:xfrm>
            <a:off x="5121863" y="6338356"/>
            <a:ext cx="393936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9 –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For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objects launched till </a:t>
            </a:r>
            <a:r>
              <a:rPr lang="en-US"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1990</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nvGrpSpPr>
          <p:cNvPr id="26" name="Group 6"/>
          <p:cNvGrpSpPr>
            <a:grpSpLocks/>
          </p:cNvGrpSpPr>
          <p:nvPr/>
        </p:nvGrpSpPr>
        <p:grpSpPr bwMode="auto">
          <a:xfrm>
            <a:off x="7729901" y="116632"/>
            <a:ext cx="1266175" cy="720080"/>
            <a:chOff x="4075" y="1697"/>
            <a:chExt cx="569" cy="312"/>
          </a:xfrm>
        </p:grpSpPr>
        <p:sp>
          <p:nvSpPr>
            <p:cNvPr id="27"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28"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9"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1"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2"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3"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7"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9"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1"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2"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53918" y="1123759"/>
            <a:ext cx="3443492" cy="2484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87388" y="3834188"/>
            <a:ext cx="3299411" cy="2544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839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5" y="274638"/>
            <a:ext cx="8229600" cy="849120"/>
          </a:xfrm>
        </p:spPr>
        <p:txBody>
          <a:bodyPr>
            <a:normAutofit/>
          </a:bodyPr>
          <a:lstStyle/>
          <a:p>
            <a:r>
              <a:rPr lang="en-US" dirty="0" smtClean="0"/>
              <a:t>Large SO in GEO protected region</a:t>
            </a:r>
            <a:endParaRPr lang="en-US" dirty="0"/>
          </a:p>
        </p:txBody>
      </p:sp>
      <p:sp>
        <p:nvSpPr>
          <p:cNvPr id="5" name="Объект 4"/>
          <p:cNvSpPr>
            <a:spLocks noGrp="1"/>
          </p:cNvSpPr>
          <p:nvPr>
            <p:ph sz="half" idx="1"/>
          </p:nvPr>
        </p:nvSpPr>
        <p:spPr>
          <a:xfrm>
            <a:off x="457199" y="5522661"/>
            <a:ext cx="8373035" cy="630798"/>
          </a:xfrm>
        </p:spPr>
        <p:txBody>
          <a:bodyPr>
            <a:noAutofit/>
          </a:bodyPr>
          <a:lstStyle/>
          <a:p>
            <a:pPr algn="ctr"/>
            <a:r>
              <a:rPr lang="en-US" sz="1800" dirty="0" smtClean="0"/>
              <a:t>Dependence  inclination (RAAN) for known SO launched till1990 in GEO protected region is presented </a:t>
            </a:r>
            <a:endParaRPr lang="ru-RU" sz="1800"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7</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2748965" y="5276039"/>
            <a:ext cx="39393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17 – </a:t>
            </a: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SO with NORAD numbers </a:t>
            </a:r>
            <a:r>
              <a:rPr lang="en-US" altLang="ru-RU" sz="10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&lt;</a:t>
            </a:r>
            <a:r>
              <a:rPr lang="ru-RU"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20000 (</a:t>
            </a:r>
            <a:r>
              <a:rPr lang="en-US"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till</a:t>
            </a:r>
            <a:r>
              <a:rPr lang="ru-RU" altLang="ru-RU" sz="10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1990)</a:t>
            </a:r>
            <a:endParaRPr kumimoji="0" lang="ru-RU" altLang="ru-RU" sz="12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grpSp>
        <p:nvGrpSpPr>
          <p:cNvPr id="26" name="Group 6"/>
          <p:cNvGrpSpPr>
            <a:grpSpLocks/>
          </p:cNvGrpSpPr>
          <p:nvPr/>
        </p:nvGrpSpPr>
        <p:grpSpPr bwMode="auto">
          <a:xfrm>
            <a:off x="7729901" y="116632"/>
            <a:ext cx="1266175" cy="720080"/>
            <a:chOff x="4075" y="1697"/>
            <a:chExt cx="569" cy="312"/>
          </a:xfrm>
        </p:grpSpPr>
        <p:sp>
          <p:nvSpPr>
            <p:cNvPr id="27"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28"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9"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1"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2"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3"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7"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9"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1"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2"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pic>
        <p:nvPicPr>
          <p:cNvPr id="921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30798" y="1058494"/>
            <a:ext cx="5646824" cy="4544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24663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Verification SDPA model for GEO region</a:t>
            </a:r>
            <a:endParaRPr lang="en-US"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8</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5116874" y="3431245"/>
            <a:ext cx="375780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10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Dependence N(&gt;d)</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5" name="Rectangle 3"/>
          <p:cNvSpPr>
            <a:spLocks noChangeArrowheads="1"/>
          </p:cNvSpPr>
          <p:nvPr/>
        </p:nvSpPr>
        <p:spPr bwMode="auto">
          <a:xfrm>
            <a:off x="5072048" y="6012753"/>
            <a:ext cx="385679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11</a:t>
            </a:r>
            <a:r>
              <a:rPr kumimoji="0" lang="ru-RU"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Coefficients k</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&gt;d</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37" name="Рисунок 36" descr="E:\Matlab16\bin\IPM\ESA7\NdCat.emf"/>
          <p:cNvPicPr>
            <a:picLocks noChangeAspect="1"/>
          </p:cNvPicPr>
          <p:nvPr/>
        </p:nvPicPr>
        <p:blipFill rotWithShape="1">
          <a:blip r:embed="rId5">
            <a:extLst>
              <a:ext uri="{28A0092B-C50C-407E-A947-70E740481C1C}">
                <a14:useLocalDpi xmlns:a14="http://schemas.microsoft.com/office/drawing/2010/main" xmlns="" val="0"/>
              </a:ext>
            </a:extLst>
          </a:blip>
          <a:srcRect r="7283"/>
          <a:stretch/>
        </p:blipFill>
        <p:spPr bwMode="auto">
          <a:xfrm>
            <a:off x="4827488" y="1121857"/>
            <a:ext cx="3973775" cy="2294099"/>
          </a:xfrm>
          <a:prstGeom prst="rect">
            <a:avLst/>
          </a:prstGeom>
          <a:noFill/>
          <a:ln>
            <a:noFill/>
          </a:ln>
          <a:extLst>
            <a:ext uri="{53640926-AAD7-44D8-BBD7-CCE9431645EC}">
              <a14:shadowObscured xmlns:a14="http://schemas.microsoft.com/office/drawing/2010/main" xmlns=""/>
            </a:ext>
          </a:extLst>
        </p:spPr>
      </p:pic>
      <p:pic>
        <p:nvPicPr>
          <p:cNvPr id="38" name="Рисунок 37" descr="E:\Matlab16\bin\IPM\ESA7\NdKd.emf"/>
          <p:cNvPicPr/>
          <p:nvPr/>
        </p:nvPicPr>
        <p:blipFill rotWithShape="1">
          <a:blip r:embed="rId6">
            <a:extLst>
              <a:ext uri="{28A0092B-C50C-407E-A947-70E740481C1C}">
                <a14:useLocalDpi xmlns:a14="http://schemas.microsoft.com/office/drawing/2010/main" xmlns="" val="0"/>
              </a:ext>
            </a:extLst>
          </a:blip>
          <a:srcRect l="4261" r="7869"/>
          <a:stretch/>
        </p:blipFill>
        <p:spPr bwMode="auto">
          <a:xfrm>
            <a:off x="4827488" y="3692854"/>
            <a:ext cx="3960424" cy="2260606"/>
          </a:xfrm>
          <a:prstGeom prst="rect">
            <a:avLst/>
          </a:prstGeom>
          <a:noFill/>
          <a:ln>
            <a:noFill/>
          </a:ln>
          <a:extLst>
            <a:ext uri="{53640926-AAD7-44D8-BBD7-CCE9431645EC}">
              <a14:shadowObscured xmlns:a14="http://schemas.microsoft.com/office/drawing/2010/main" xmlns=""/>
            </a:ext>
          </a:extLst>
        </p:spPr>
      </p:pic>
      <p:grpSp>
        <p:nvGrpSpPr>
          <p:cNvPr id="39" name="Group 6"/>
          <p:cNvGrpSpPr>
            <a:grpSpLocks/>
          </p:cNvGrpSpPr>
          <p:nvPr/>
        </p:nvGrpSpPr>
        <p:grpSpPr bwMode="auto">
          <a:xfrm>
            <a:off x="7729901" y="116632"/>
            <a:ext cx="1266175" cy="720080"/>
            <a:chOff x="4075" y="1697"/>
            <a:chExt cx="569" cy="312"/>
          </a:xfrm>
        </p:grpSpPr>
        <p:sp>
          <p:nvSpPr>
            <p:cNvPr id="40"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41"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2"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3"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4"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5"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6"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7"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8"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9"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50"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51"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52" name="Объект 4"/>
          <p:cNvSpPr>
            <a:spLocks noGrp="1"/>
          </p:cNvSpPr>
          <p:nvPr>
            <p:ph sz="half" idx="1"/>
          </p:nvPr>
        </p:nvSpPr>
        <p:spPr>
          <a:xfrm>
            <a:off x="457200" y="1148847"/>
            <a:ext cx="4114800" cy="5002405"/>
          </a:xfrm>
        </p:spPr>
        <p:txBody>
          <a:bodyPr>
            <a:normAutofit fontScale="55000" lnSpcReduction="20000"/>
          </a:bodyPr>
          <a:lstStyle/>
          <a:p>
            <a:endParaRPr lang="ru-RU" sz="1300" dirty="0" smtClean="0"/>
          </a:p>
          <a:p>
            <a:r>
              <a:rPr lang="en-US" dirty="0"/>
              <a:t>Estimates of S/m and </a:t>
            </a:r>
            <a:r>
              <a:rPr lang="en-US" dirty="0" smtClean="0"/>
              <a:t>magnitude allow </a:t>
            </a:r>
            <a:r>
              <a:rPr lang="en-US" dirty="0"/>
              <a:t>to estimate the </a:t>
            </a:r>
            <a:r>
              <a:rPr lang="en-US" dirty="0" smtClean="0"/>
              <a:t>size </a:t>
            </a:r>
            <a:r>
              <a:rPr lang="en-US" dirty="0"/>
              <a:t>and mass of fragments approximately. For calculation of </a:t>
            </a:r>
            <a:r>
              <a:rPr lang="en-US" dirty="0" smtClean="0"/>
              <a:t>magnitude (m</a:t>
            </a:r>
            <a:r>
              <a:rPr lang="en-US" dirty="0"/>
              <a:t>) of d, spherical </a:t>
            </a:r>
            <a:r>
              <a:rPr lang="en-US" dirty="0" smtClean="0"/>
              <a:t>SO </a:t>
            </a:r>
            <a:r>
              <a:rPr lang="en-US" dirty="0"/>
              <a:t>diameter, and albedo ρ at range of R at zero phase coal the formula is used </a:t>
            </a:r>
          </a:p>
          <a:p>
            <a:endParaRPr lang="ru-RU" dirty="0"/>
          </a:p>
          <a:p>
            <a:r>
              <a:rPr lang="en-US" dirty="0"/>
              <a:t>where ρ = 0.09-0.12 for fragments of space debris and ρ = 0.2 for </a:t>
            </a:r>
            <a:r>
              <a:rPr lang="en-US" dirty="0" smtClean="0"/>
              <a:t>S/C and upper stages. Known magnitude of SO allows </a:t>
            </a:r>
            <a:r>
              <a:rPr lang="en-US" dirty="0"/>
              <a:t>to calculate diameter of object and its visible area </a:t>
            </a:r>
          </a:p>
          <a:p>
            <a:r>
              <a:rPr lang="ru-RU" dirty="0"/>
              <a:t> 					</a:t>
            </a:r>
          </a:p>
          <a:p>
            <a:r>
              <a:rPr lang="en-US" dirty="0"/>
              <a:t>The knowledge of the area </a:t>
            </a:r>
            <a:r>
              <a:rPr lang="en-US" dirty="0" smtClean="0"/>
              <a:t>and relation </a:t>
            </a:r>
            <a:r>
              <a:rPr lang="en-US" dirty="0"/>
              <a:t>area</a:t>
            </a:r>
            <a:r>
              <a:rPr lang="en-US" dirty="0" smtClean="0"/>
              <a:t> </a:t>
            </a:r>
            <a:r>
              <a:rPr lang="en-US" dirty="0"/>
              <a:t>to </a:t>
            </a:r>
            <a:r>
              <a:rPr lang="en-US" dirty="0" smtClean="0"/>
              <a:t>mass provides </a:t>
            </a:r>
            <a:r>
              <a:rPr lang="en-US" dirty="0"/>
              <a:t>possibility of determination </a:t>
            </a:r>
            <a:r>
              <a:rPr lang="en-US" dirty="0" smtClean="0"/>
              <a:t>mass </a:t>
            </a:r>
            <a:r>
              <a:rPr lang="en-US" dirty="0"/>
              <a:t>of </a:t>
            </a:r>
            <a:r>
              <a:rPr lang="en-US" dirty="0" smtClean="0"/>
              <a:t>object</a:t>
            </a:r>
            <a:endParaRPr lang="en-US" dirty="0"/>
          </a:p>
          <a:p>
            <a:r>
              <a:rPr lang="ru-RU" dirty="0"/>
              <a:t>					</a:t>
            </a:r>
          </a:p>
          <a:p>
            <a:r>
              <a:rPr lang="en-US" dirty="0"/>
              <a:t>The estimates of number of objects depending on their sizes constructed on the basis of </a:t>
            </a:r>
            <a:r>
              <a:rPr lang="en-US" dirty="0" smtClean="0"/>
              <a:t>magnitude estimates </a:t>
            </a:r>
            <a:r>
              <a:rPr lang="en-US" dirty="0"/>
              <a:t>according to the </a:t>
            </a:r>
            <a:r>
              <a:rPr lang="en-US" dirty="0" smtClean="0"/>
              <a:t>catalog </a:t>
            </a:r>
            <a:r>
              <a:rPr lang="en-US" dirty="0"/>
              <a:t>including known and unknown objects in the </a:t>
            </a:r>
            <a:r>
              <a:rPr lang="en-US" dirty="0" smtClean="0"/>
              <a:t>GEO region </a:t>
            </a:r>
            <a:r>
              <a:rPr lang="en-US" dirty="0"/>
              <a:t>are presented </a:t>
            </a:r>
            <a:r>
              <a:rPr lang="en-US" dirty="0" smtClean="0"/>
              <a:t>on right figures.</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xmlns="" val="870804547"/>
              </p:ext>
            </p:extLst>
          </p:nvPr>
        </p:nvGraphicFramePr>
        <p:xfrm>
          <a:off x="1185854" y="2354030"/>
          <a:ext cx="2694165" cy="307905"/>
        </p:xfrm>
        <a:graphic>
          <a:graphicData uri="http://schemas.openxmlformats.org/presentationml/2006/ole">
            <p:oleObj spid="_x0000_s4364" name="Формула" r:id="rId7" imgW="2006600" imgH="228600" progId="Equation.3">
              <p:embed/>
            </p:oleObj>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xmlns="" val="3499649189"/>
              </p:ext>
            </p:extLst>
          </p:nvPr>
        </p:nvGraphicFramePr>
        <p:xfrm>
          <a:off x="2024063" y="3378200"/>
          <a:ext cx="928687" cy="330200"/>
        </p:xfrm>
        <a:graphic>
          <a:graphicData uri="http://schemas.openxmlformats.org/presentationml/2006/ole">
            <p:oleObj spid="_x0000_s4365" name="Формула" r:id="rId8" imgW="647640" imgH="228600" progId="Equation.3">
              <p:embed/>
            </p:oleObj>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xmlns="" val="1325911519"/>
              </p:ext>
            </p:extLst>
          </p:nvPr>
        </p:nvGraphicFramePr>
        <p:xfrm>
          <a:off x="1922463" y="4262438"/>
          <a:ext cx="1158875" cy="250825"/>
        </p:xfrm>
        <a:graphic>
          <a:graphicData uri="http://schemas.openxmlformats.org/presentationml/2006/ole">
            <p:oleObj spid="_x0000_s4366" name="Формула" r:id="rId9" imgW="952200" imgH="203040" progId="Equation.3">
              <p:embed/>
            </p:oleObj>
          </a:graphicData>
        </a:graphic>
      </p:graphicFrame>
    </p:spTree>
    <p:extLst>
      <p:ext uri="{BB962C8B-B14F-4D97-AF65-F5344CB8AC3E}">
        <p14:creationId xmlns:p14="http://schemas.microsoft.com/office/powerpoint/2010/main" xmlns="" val="256691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Improvement </a:t>
            </a:r>
            <a:r>
              <a:rPr lang="en-US" dirty="0"/>
              <a:t>model</a:t>
            </a:r>
            <a:br>
              <a:rPr lang="en-US" dirty="0"/>
            </a:br>
            <a:r>
              <a:rPr lang="en-US" dirty="0" smtClean="0"/>
              <a:t>distributions </a:t>
            </a:r>
            <a:r>
              <a:rPr lang="en-US" dirty="0"/>
              <a:t>of orbital parameters</a:t>
            </a:r>
          </a:p>
        </p:txBody>
      </p:sp>
      <p:sp>
        <p:nvSpPr>
          <p:cNvPr id="5" name="Объект 4"/>
          <p:cNvSpPr>
            <a:spLocks noGrp="1"/>
          </p:cNvSpPr>
          <p:nvPr>
            <p:ph sz="half" idx="1"/>
          </p:nvPr>
        </p:nvSpPr>
        <p:spPr>
          <a:xfrm>
            <a:off x="457200" y="1123758"/>
            <a:ext cx="4114800" cy="5002405"/>
          </a:xfrm>
        </p:spPr>
        <p:txBody>
          <a:bodyPr>
            <a:normAutofit fontScale="92500" lnSpcReduction="10000"/>
          </a:bodyPr>
          <a:lstStyle/>
          <a:p>
            <a:pPr indent="263525" algn="just"/>
            <a:endParaRPr lang="ru-RU" sz="1200" dirty="0" smtClean="0"/>
          </a:p>
          <a:p>
            <a:r>
              <a:rPr lang="en-US" sz="2000" dirty="0"/>
              <a:t>For </a:t>
            </a:r>
            <a:r>
              <a:rPr lang="en-US" sz="2000" dirty="0" smtClean="0"/>
              <a:t>improvement distributions </a:t>
            </a:r>
            <a:r>
              <a:rPr lang="en-US" sz="2000" dirty="0"/>
              <a:t>of </a:t>
            </a:r>
            <a:r>
              <a:rPr lang="en-US" sz="2000" dirty="0" smtClean="0"/>
              <a:t>spatial density and velocity </a:t>
            </a:r>
            <a:r>
              <a:rPr lang="en-US" sz="2000" dirty="0"/>
              <a:t>of </a:t>
            </a:r>
            <a:r>
              <a:rPr lang="en-US" sz="2000" dirty="0" smtClean="0"/>
              <a:t>SD 10-75 </a:t>
            </a:r>
            <a:r>
              <a:rPr lang="en-US" sz="2000" dirty="0"/>
              <a:t>cm </a:t>
            </a:r>
            <a:r>
              <a:rPr lang="en-US" sz="2000" dirty="0" smtClean="0"/>
              <a:t>in GEO region </a:t>
            </a:r>
            <a:r>
              <a:rPr lang="en-US" sz="2000" dirty="0"/>
              <a:t>rated distributions of perigee altitudes </a:t>
            </a:r>
            <a:r>
              <a:rPr lang="en-US" sz="2000" dirty="0" smtClean="0"/>
              <a:t>and </a:t>
            </a:r>
            <a:r>
              <a:rPr lang="en-US" sz="2000" dirty="0"/>
              <a:t>inclinations of unknown </a:t>
            </a:r>
            <a:r>
              <a:rPr lang="en-US" sz="2000" dirty="0" smtClean="0"/>
              <a:t>SO in the catalog </a:t>
            </a:r>
            <a:r>
              <a:rPr lang="en-US" sz="2000" dirty="0"/>
              <a:t>are constructed. Dependence of eccentricity on perigee altitude </a:t>
            </a:r>
            <a:r>
              <a:rPr lang="en-US" sz="2000" dirty="0" smtClean="0"/>
              <a:t>is </a:t>
            </a:r>
            <a:r>
              <a:rPr lang="en-US" sz="2000" dirty="0"/>
              <a:t>considered on a formula </a:t>
            </a:r>
          </a:p>
          <a:p>
            <a:endParaRPr lang="ru-RU" sz="2000" dirty="0"/>
          </a:p>
          <a:p>
            <a:r>
              <a:rPr lang="en-US" sz="2000" dirty="0"/>
              <a:t>where </a:t>
            </a:r>
            <a:r>
              <a:rPr lang="en-US" sz="2000" dirty="0" err="1"/>
              <a:t>Δe</a:t>
            </a:r>
            <a:r>
              <a:rPr lang="en-US" sz="2000" baseline="-25000" dirty="0" err="1"/>
              <a:t>j</a:t>
            </a:r>
            <a:r>
              <a:rPr lang="en-US" sz="2000" dirty="0"/>
              <a:t> – evenly distributed random variable having the range of values in </a:t>
            </a:r>
            <a:r>
              <a:rPr lang="en-US" sz="2000" dirty="0" smtClean="0"/>
              <a:t>interval ≈ </a:t>
            </a:r>
            <a:r>
              <a:rPr lang="en-US" sz="2000" dirty="0"/>
              <a:t>±0.05. In all cases of </a:t>
            </a:r>
            <a:r>
              <a:rPr lang="en-US" sz="2000" dirty="0" err="1"/>
              <a:t>e</a:t>
            </a:r>
            <a:r>
              <a:rPr lang="en-US" sz="2000" baseline="-25000" dirty="0" err="1"/>
              <a:t>j</a:t>
            </a:r>
            <a:r>
              <a:rPr lang="en-US" sz="2000" dirty="0"/>
              <a:t> ≥0. For </a:t>
            </a:r>
            <a:r>
              <a:rPr lang="en-US" sz="2000" dirty="0" smtClean="0"/>
              <a:t>construction spatial density </a:t>
            </a:r>
            <a:r>
              <a:rPr lang="en-US" sz="2000" dirty="0" err="1" smtClean="0"/>
              <a:t>Δe</a:t>
            </a:r>
            <a:r>
              <a:rPr lang="en-US" sz="2000" baseline="-25000" dirty="0" err="1" smtClean="0"/>
              <a:t>j</a:t>
            </a:r>
            <a:r>
              <a:rPr lang="en-US" sz="2000" dirty="0" smtClean="0"/>
              <a:t> </a:t>
            </a:r>
            <a:r>
              <a:rPr lang="en-US" sz="2000" dirty="0"/>
              <a:t>pays off with </a:t>
            </a:r>
            <a:r>
              <a:rPr lang="en-US" sz="2000" dirty="0" smtClean="0"/>
              <a:t>the </a:t>
            </a:r>
            <a:r>
              <a:rPr lang="en-US" sz="2000" dirty="0"/>
              <a:t>random number generator.</a:t>
            </a:r>
          </a:p>
          <a:p>
            <a:pPr algn="just"/>
            <a:endParaRPr lang="ru-RU" sz="1900" dirty="0" smtClean="0"/>
          </a:p>
          <a:p>
            <a:endParaRPr lang="ru-RU" sz="2000" dirty="0" smtClean="0"/>
          </a:p>
          <a:p>
            <a:endParaRPr lang="ru-RU" dirty="0"/>
          </a:p>
          <a:p>
            <a:endParaRPr lang="ru-RU" dirty="0"/>
          </a:p>
        </p:txBody>
      </p:sp>
      <p:sp>
        <p:nvSpPr>
          <p:cNvPr id="6" name="Slide Number Placeholder 5"/>
          <p:cNvSpPr>
            <a:spLocks noGrp="1"/>
          </p:cNvSpPr>
          <p:nvPr>
            <p:ph type="sldNum" sz="quarter" idx="12"/>
          </p:nvPr>
        </p:nvSpPr>
        <p:spPr/>
        <p:txBody>
          <a:bodyPr/>
          <a:lstStyle/>
          <a:p>
            <a:fld id="{FAB719E3-267A-664C-8E75-35B8F4AF5885}" type="slidenum">
              <a:rPr lang="en-US" smtClean="0"/>
              <a:pPr/>
              <a:t>9</a:t>
            </a:fld>
            <a:endParaRPr lang="en-US" dirty="0"/>
          </a:p>
        </p:txBody>
      </p:sp>
      <p:pic>
        <p:nvPicPr>
          <p:cNvPr id="22" name="Рисунок 21" descr="G:\Диссертация\Картинки\2013 г. обработка каталога\emf\Мусор.png"/>
          <p:cNvPicPr>
            <a:picLocks noChangeAspect="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Lst>
          </a:blip>
          <a:srcRect b="1695"/>
          <a:stretch>
            <a:fillRect/>
          </a:stretch>
        </p:blipFill>
        <p:spPr bwMode="auto">
          <a:xfrm>
            <a:off x="192865" y="129903"/>
            <a:ext cx="1141273" cy="970491"/>
          </a:xfrm>
          <a:prstGeom prst="rect">
            <a:avLst/>
          </a:prstGeom>
          <a:ln>
            <a:noFill/>
          </a:ln>
          <a:effectLst>
            <a:softEdge rad="112500"/>
          </a:effec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5088093" y="3371560"/>
            <a:ext cx="393936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Figure </a:t>
            </a:r>
            <a:r>
              <a:rPr lang="ru-RU"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12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 Distribution of perigee altitudes</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5" name="Rectangle 3"/>
          <p:cNvSpPr>
            <a:spLocks noChangeArrowheads="1"/>
          </p:cNvSpPr>
          <p:nvPr/>
        </p:nvSpPr>
        <p:spPr bwMode="auto">
          <a:xfrm>
            <a:off x="5088092" y="5965693"/>
            <a:ext cx="393936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Figure </a:t>
            </a:r>
            <a:r>
              <a:rPr kumimoji="0" lang="ru-RU" altLang="ru-RU" sz="1200" b="0" i="0" u="none" strike="noStrike" cap="none" normalizeH="0" baseline="0" dirty="0" smtClean="0">
                <a:ln>
                  <a:noFill/>
                </a:ln>
                <a:solidFill>
                  <a:schemeClr val="tx1">
                    <a:lumMod val="65000"/>
                    <a:lumOff val="35000"/>
                  </a:schemeClr>
                </a:solidFill>
                <a:effectLst/>
                <a:latin typeface="Arial" panose="020B0604020202020204" pitchFamily="34" charset="0"/>
                <a:ea typeface="Calibri" pitchFamily="34" charset="0"/>
                <a:cs typeface="Arial" panose="020B0604020202020204" pitchFamily="34" charset="0"/>
              </a:rPr>
              <a:t>13 </a:t>
            </a:r>
            <a:r>
              <a:rPr lang="ru-RU" altLang="ru-RU" sz="1200" dirty="0">
                <a:solidFill>
                  <a:schemeClr val="tx1">
                    <a:lumMod val="65000"/>
                    <a:lumOff val="35000"/>
                  </a:schemeClr>
                </a:solidFill>
                <a:latin typeface="Arial" panose="020B0604020202020204" pitchFamily="34" charset="0"/>
                <a:ea typeface="Calibri" pitchFamily="34" charset="0"/>
                <a:cs typeface="Arial" panose="020B0604020202020204" pitchFamily="34" charset="0"/>
              </a:rPr>
              <a:t>– </a:t>
            </a:r>
            <a:r>
              <a:rPr lang="en-US" altLang="ru-RU" sz="1200" dirty="0" smtClean="0">
                <a:solidFill>
                  <a:schemeClr val="tx1">
                    <a:lumMod val="65000"/>
                    <a:lumOff val="35000"/>
                  </a:schemeClr>
                </a:solidFill>
                <a:latin typeface="Arial" panose="020B0604020202020204" pitchFamily="34" charset="0"/>
                <a:ea typeface="Calibri" pitchFamily="34" charset="0"/>
                <a:cs typeface="Arial" panose="020B0604020202020204" pitchFamily="34" charset="0"/>
              </a:rPr>
              <a:t>Distribution of inclinations</a:t>
            </a:r>
            <a:endParaRPr kumimoji="0" lang="ru-RU" altLang="ru-RU"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34" name="Рисунок 33" descr="E:\Matlab16\bin\IPM\ESA7\InclUnknown.emf"/>
          <p:cNvPicPr/>
          <p:nvPr/>
        </p:nvPicPr>
        <p:blipFill rotWithShape="1">
          <a:blip r:embed="rId5">
            <a:extLst>
              <a:ext uri="{28A0092B-C50C-407E-A947-70E740481C1C}">
                <a14:useLocalDpi xmlns:a14="http://schemas.microsoft.com/office/drawing/2010/main" xmlns="" val="0"/>
              </a:ext>
            </a:extLst>
          </a:blip>
          <a:srcRect r="6448"/>
          <a:stretch/>
        </p:blipFill>
        <p:spPr bwMode="auto">
          <a:xfrm>
            <a:off x="5068562" y="3682933"/>
            <a:ext cx="3561715" cy="2249805"/>
          </a:xfrm>
          <a:prstGeom prst="rect">
            <a:avLst/>
          </a:prstGeom>
          <a:noFill/>
          <a:ln>
            <a:noFill/>
          </a:ln>
          <a:extLst>
            <a:ext uri="{53640926-AAD7-44D8-BBD7-CCE9431645EC}">
              <a14:shadowObscured xmlns:a14="http://schemas.microsoft.com/office/drawing/2010/main" xmlns=""/>
            </a:ext>
          </a:extLst>
        </p:spPr>
      </p:pic>
      <p:pic>
        <p:nvPicPr>
          <p:cNvPr id="36" name="Рисунок 35" descr="E:\Matlab16\bin\IPM\ESA7\PhpUnknown.emf"/>
          <p:cNvPicPr/>
          <p:nvPr/>
        </p:nvPicPr>
        <p:blipFill rotWithShape="1">
          <a:blip r:embed="rId6">
            <a:extLst>
              <a:ext uri="{28A0092B-C50C-407E-A947-70E740481C1C}">
                <a14:useLocalDpi xmlns:a14="http://schemas.microsoft.com/office/drawing/2010/main" xmlns="" val="0"/>
              </a:ext>
            </a:extLst>
          </a:blip>
          <a:srcRect l="1419" r="6706"/>
          <a:stretch/>
        </p:blipFill>
        <p:spPr bwMode="auto">
          <a:xfrm>
            <a:off x="5088094" y="1163868"/>
            <a:ext cx="3486827" cy="2286554"/>
          </a:xfrm>
          <a:prstGeom prst="rect">
            <a:avLst/>
          </a:prstGeom>
          <a:noFill/>
          <a:ln>
            <a:noFill/>
          </a:ln>
          <a:extLst>
            <a:ext uri="{53640926-AAD7-44D8-BBD7-CCE9431645EC}">
              <a14:shadowObscured xmlns:a14="http://schemas.microsoft.com/office/drawing/2010/main" xmlns=""/>
            </a:ext>
          </a:extLst>
        </p:spPr>
      </p:pic>
      <p:grpSp>
        <p:nvGrpSpPr>
          <p:cNvPr id="26" name="Group 6"/>
          <p:cNvGrpSpPr>
            <a:grpSpLocks/>
          </p:cNvGrpSpPr>
          <p:nvPr/>
        </p:nvGrpSpPr>
        <p:grpSpPr bwMode="auto">
          <a:xfrm>
            <a:off x="7729901" y="116632"/>
            <a:ext cx="1266175" cy="720080"/>
            <a:chOff x="4075" y="1697"/>
            <a:chExt cx="569" cy="312"/>
          </a:xfrm>
        </p:grpSpPr>
        <p:sp>
          <p:nvSpPr>
            <p:cNvPr id="27" name="Rectangle 7"/>
            <p:cNvSpPr>
              <a:spLocks noChangeArrowheads="1"/>
            </p:cNvSpPr>
            <p:nvPr/>
          </p:nvSpPr>
          <p:spPr bwMode="auto">
            <a:xfrm>
              <a:off x="4261" y="1847"/>
              <a:ext cx="372" cy="6"/>
            </a:xfrm>
            <a:prstGeom prst="rect">
              <a:avLst/>
            </a:prstGeom>
            <a:solidFill>
              <a:srgbClr val="EB3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Calibri" pitchFamily="34" charset="0"/>
              </a:endParaRPr>
            </a:p>
          </p:txBody>
        </p:sp>
        <p:sp>
          <p:nvSpPr>
            <p:cNvPr id="28" name="Freeform 8"/>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9" name="Freeform 9"/>
            <p:cNvSpPr>
              <a:spLocks/>
            </p:cNvSpPr>
            <p:nvPr/>
          </p:nvSpPr>
          <p:spPr bwMode="auto">
            <a:xfrm>
              <a:off x="4075" y="1853"/>
              <a:ext cx="150" cy="156"/>
            </a:xfrm>
            <a:custGeom>
              <a:avLst/>
              <a:gdLst>
                <a:gd name="T0" fmla="*/ 2147483646 w 25"/>
                <a:gd name="T1" fmla="*/ 2147483646 h 26"/>
                <a:gd name="T2" fmla="*/ 2147483646 w 25"/>
                <a:gd name="T3" fmla="*/ 2147483646 h 26"/>
                <a:gd name="T4" fmla="*/ 2147483646 w 25"/>
                <a:gd name="T5" fmla="*/ 2147483646 h 26"/>
                <a:gd name="T6" fmla="*/ 2147483646 w 25"/>
                <a:gd name="T7" fmla="*/ 2147483646 h 26"/>
                <a:gd name="T8" fmla="*/ 2147483646 w 25"/>
                <a:gd name="T9" fmla="*/ 2147483646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1"/>
                  </a:moveTo>
                  <a:cubicBezTo>
                    <a:pt x="22" y="3"/>
                    <a:pt x="25" y="9"/>
                    <a:pt x="24" y="16"/>
                  </a:cubicBezTo>
                  <a:cubicBezTo>
                    <a:pt x="22" y="22"/>
                    <a:pt x="16" y="26"/>
                    <a:pt x="9" y="24"/>
                  </a:cubicBezTo>
                  <a:cubicBezTo>
                    <a:pt x="3" y="22"/>
                    <a:pt x="0" y="16"/>
                    <a:pt x="1" y="10"/>
                  </a:cubicBezTo>
                  <a:cubicBezTo>
                    <a:pt x="3" y="3"/>
                    <a:pt x="9" y="0"/>
                    <a:pt x="15"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1" name="Freeform 10"/>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solidFill>
              <a:srgbClr val="007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32" name="Freeform 11"/>
            <p:cNvSpPr>
              <a:spLocks/>
            </p:cNvSpPr>
            <p:nvPr/>
          </p:nvSpPr>
          <p:spPr bwMode="auto">
            <a:xfrm>
              <a:off x="4099" y="1853"/>
              <a:ext cx="102" cy="150"/>
            </a:xfrm>
            <a:custGeom>
              <a:avLst/>
              <a:gdLst>
                <a:gd name="T0" fmla="*/ 2147483646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1" y="1"/>
                  </a:moveTo>
                  <a:cubicBezTo>
                    <a:pt x="15" y="2"/>
                    <a:pt x="17" y="8"/>
                    <a:pt x="15" y="14"/>
                  </a:cubicBezTo>
                  <a:cubicBezTo>
                    <a:pt x="14" y="21"/>
                    <a:pt x="9" y="25"/>
                    <a:pt x="5" y="24"/>
                  </a:cubicBezTo>
                  <a:cubicBezTo>
                    <a:pt x="2" y="23"/>
                    <a:pt x="0" y="17"/>
                    <a:pt x="2" y="11"/>
                  </a:cubicBezTo>
                  <a:cubicBezTo>
                    <a:pt x="3" y="5"/>
                    <a:pt x="8" y="0"/>
                    <a:pt x="11" y="1"/>
                  </a:cubicBezTo>
                  <a:close/>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3" name="Line 12"/>
            <p:cNvSpPr>
              <a:spLocks noChangeShapeType="1"/>
            </p:cNvSpPr>
            <p:nvPr/>
          </p:nvSpPr>
          <p:spPr bwMode="auto">
            <a:xfrm flipH="1">
              <a:off x="4129" y="1865"/>
              <a:ext cx="36" cy="132"/>
            </a:xfrm>
            <a:prstGeom prst="line">
              <a:avLst/>
            </a:prstGeom>
            <a:noFill/>
            <a:ln w="0">
              <a:solidFill>
                <a:srgbClr val="24211D"/>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7" name="Freeform 13"/>
            <p:cNvSpPr>
              <a:spLocks/>
            </p:cNvSpPr>
            <p:nvPr/>
          </p:nvSpPr>
          <p:spPr bwMode="auto">
            <a:xfrm>
              <a:off x="4075" y="1913"/>
              <a:ext cx="144" cy="54"/>
            </a:xfrm>
            <a:custGeom>
              <a:avLst/>
              <a:gdLst>
                <a:gd name="T0" fmla="*/ 2147483646 w 24"/>
                <a:gd name="T1" fmla="*/ 2147483646 h 9"/>
                <a:gd name="T2" fmla="*/ 2147483646 w 24"/>
                <a:gd name="T3" fmla="*/ 2147483646 h 9"/>
                <a:gd name="T4" fmla="*/ 2147483646 w 24"/>
                <a:gd name="T5" fmla="*/ 2147483646 h 9"/>
                <a:gd name="T6" fmla="*/ 2147483646 w 24"/>
                <a:gd name="T7" fmla="*/ 0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5"/>
                  </a:moveTo>
                  <a:cubicBezTo>
                    <a:pt x="24" y="6"/>
                    <a:pt x="23" y="6"/>
                    <a:pt x="23" y="7"/>
                  </a:cubicBezTo>
                  <a:cubicBezTo>
                    <a:pt x="20" y="9"/>
                    <a:pt x="14" y="9"/>
                    <a:pt x="8" y="7"/>
                  </a:cubicBezTo>
                  <a:cubicBezTo>
                    <a:pt x="3" y="5"/>
                    <a:pt x="0" y="2"/>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8" name="Freeform 14"/>
            <p:cNvSpPr>
              <a:spLocks/>
            </p:cNvSpPr>
            <p:nvPr/>
          </p:nvSpPr>
          <p:spPr bwMode="auto">
            <a:xfrm>
              <a:off x="4087" y="1961"/>
              <a:ext cx="102" cy="30"/>
            </a:xfrm>
            <a:custGeom>
              <a:avLst/>
              <a:gdLst>
                <a:gd name="T0" fmla="*/ 2147483646 w 17"/>
                <a:gd name="T1" fmla="*/ 2147483646 h 5"/>
                <a:gd name="T2" fmla="*/ 2147483646 w 17"/>
                <a:gd name="T3" fmla="*/ 2147483646 h 5"/>
                <a:gd name="T4" fmla="*/ 0 w 17"/>
                <a:gd name="T5" fmla="*/ 0 h 5"/>
                <a:gd name="T6" fmla="*/ 0 60000 65536"/>
                <a:gd name="T7" fmla="*/ 0 60000 65536"/>
                <a:gd name="T8" fmla="*/ 0 60000 65536"/>
                <a:gd name="T9" fmla="*/ 0 w 17"/>
                <a:gd name="T10" fmla="*/ 0 h 5"/>
                <a:gd name="T11" fmla="*/ 17 w 17"/>
                <a:gd name="T12" fmla="*/ 5 h 5"/>
              </a:gdLst>
              <a:ahLst/>
              <a:cxnLst>
                <a:cxn ang="T6">
                  <a:pos x="T0" y="T1"/>
                </a:cxn>
                <a:cxn ang="T7">
                  <a:pos x="T2" y="T3"/>
                </a:cxn>
                <a:cxn ang="T8">
                  <a:pos x="T4" y="T5"/>
                </a:cxn>
              </a:cxnLst>
              <a:rect l="T9" t="T10" r="T11" b="T12"/>
              <a:pathLst>
                <a:path w="17" h="5">
                  <a:moveTo>
                    <a:pt x="17" y="4"/>
                  </a:moveTo>
                  <a:cubicBezTo>
                    <a:pt x="15" y="5"/>
                    <a:pt x="11" y="5"/>
                    <a:pt x="8" y="5"/>
                  </a:cubicBezTo>
                  <a:cubicBezTo>
                    <a:pt x="4" y="4"/>
                    <a:pt x="1" y="2"/>
                    <a:pt x="0"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39" name="Freeform 15"/>
            <p:cNvSpPr>
              <a:spLocks/>
            </p:cNvSpPr>
            <p:nvPr/>
          </p:nvSpPr>
          <p:spPr bwMode="auto">
            <a:xfrm>
              <a:off x="4111" y="1865"/>
              <a:ext cx="102" cy="54"/>
            </a:xfrm>
            <a:custGeom>
              <a:avLst/>
              <a:gdLst>
                <a:gd name="T0" fmla="*/ 2147483646 w 17"/>
                <a:gd name="T1" fmla="*/ 2147483646 h 9"/>
                <a:gd name="T2" fmla="*/ 2147483646 w 17"/>
                <a:gd name="T3" fmla="*/ 2147483646 h 9"/>
                <a:gd name="T4" fmla="*/ 2147483646 w 17"/>
                <a:gd name="T5" fmla="*/ 2147483646 h 9"/>
                <a:gd name="T6" fmla="*/ 0 w 17"/>
                <a:gd name="T7" fmla="*/ 2147483646 h 9"/>
                <a:gd name="T8" fmla="*/ 2147483646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6" y="4"/>
                  </a:moveTo>
                  <a:cubicBezTo>
                    <a:pt x="17" y="5"/>
                    <a:pt x="17" y="6"/>
                    <a:pt x="17" y="6"/>
                  </a:cubicBezTo>
                  <a:cubicBezTo>
                    <a:pt x="16" y="8"/>
                    <a:pt x="12" y="9"/>
                    <a:pt x="7" y="8"/>
                  </a:cubicBezTo>
                  <a:cubicBezTo>
                    <a:pt x="3" y="6"/>
                    <a:pt x="0" y="4"/>
                    <a:pt x="0" y="2"/>
                  </a:cubicBezTo>
                  <a:cubicBezTo>
                    <a:pt x="0" y="1"/>
                    <a:pt x="1" y="1"/>
                    <a:pt x="1" y="0"/>
                  </a:cubicBezTo>
                </a:path>
              </a:pathLst>
            </a:custGeom>
            <a:noFill/>
            <a:ln w="0">
              <a:solidFill>
                <a:srgbClr val="242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u-RU"/>
            </a:p>
          </p:txBody>
        </p:sp>
        <p:sp>
          <p:nvSpPr>
            <p:cNvPr id="40" name="Rectangle 16"/>
            <p:cNvSpPr>
              <a:spLocks noChangeArrowheads="1"/>
            </p:cNvSpPr>
            <p:nvPr/>
          </p:nvSpPr>
          <p:spPr bwMode="auto">
            <a:xfrm>
              <a:off x="4285" y="1751"/>
              <a:ext cx="35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ЦНИИМАШ</a:t>
              </a:r>
              <a:endParaRPr lang="ru-RU" altLang="ru-RU" sz="1400" dirty="0">
                <a:solidFill>
                  <a:schemeClr val="bg1">
                    <a:lumMod val="65000"/>
                  </a:schemeClr>
                </a:solidFill>
                <a:latin typeface="Calibri" pitchFamily="34" charset="0"/>
              </a:endParaRPr>
            </a:p>
          </p:txBody>
        </p:sp>
        <p:sp>
          <p:nvSpPr>
            <p:cNvPr id="41" name="Rectangle 17"/>
            <p:cNvSpPr>
              <a:spLocks noChangeArrowheads="1"/>
            </p:cNvSpPr>
            <p:nvPr/>
          </p:nvSpPr>
          <p:spPr bwMode="auto">
            <a:xfrm>
              <a:off x="4263" y="1851"/>
              <a:ext cx="36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ru-RU" altLang="ru-RU" sz="1400" b="1" i="1" dirty="0">
                  <a:solidFill>
                    <a:schemeClr val="bg1">
                      <a:lumMod val="65000"/>
                    </a:schemeClr>
                  </a:solidFill>
                  <a:latin typeface="Arial Narrow" pitchFamily="34" charset="0"/>
                </a:rPr>
                <a:t>TSNIIMASH</a:t>
              </a:r>
              <a:endParaRPr lang="ru-RU" altLang="ru-RU" sz="1400" dirty="0">
                <a:solidFill>
                  <a:schemeClr val="bg1">
                    <a:lumMod val="65000"/>
                  </a:schemeClr>
                </a:solidFill>
                <a:latin typeface="Calibri" pitchFamily="34" charset="0"/>
              </a:endParaRPr>
            </a:p>
          </p:txBody>
        </p:sp>
        <p:sp>
          <p:nvSpPr>
            <p:cNvPr id="42" name="Freeform 18"/>
            <p:cNvSpPr>
              <a:spLocks/>
            </p:cNvSpPr>
            <p:nvPr/>
          </p:nvSpPr>
          <p:spPr bwMode="auto">
            <a:xfrm>
              <a:off x="4099" y="1697"/>
              <a:ext cx="198" cy="300"/>
            </a:xfrm>
            <a:custGeom>
              <a:avLst/>
              <a:gdLst>
                <a:gd name="T0" fmla="*/ 0 w 33"/>
                <a:gd name="T1" fmla="*/ 2147483646 h 50"/>
                <a:gd name="T2" fmla="*/ 2147483646 w 33"/>
                <a:gd name="T3" fmla="*/ 2147483646 h 50"/>
                <a:gd name="T4" fmla="*/ 2147483646 w 33"/>
                <a:gd name="T5" fmla="*/ 2147483646 h 50"/>
                <a:gd name="T6" fmla="*/ 2147483646 w 33"/>
                <a:gd name="T7" fmla="*/ 0 h 50"/>
                <a:gd name="T8" fmla="*/ 2147483646 w 33"/>
                <a:gd name="T9" fmla="*/ 2147483646 h 50"/>
                <a:gd name="T10" fmla="*/ 2147483646 w 33"/>
                <a:gd name="T11" fmla="*/ 2147483646 h 50"/>
                <a:gd name="T12" fmla="*/ 2147483646 w 33"/>
                <a:gd name="T13" fmla="*/ 2147483646 h 50"/>
                <a:gd name="T14" fmla="*/ 0 w 33"/>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0" y="25"/>
                  </a:moveTo>
                  <a:lnTo>
                    <a:pt x="5" y="25"/>
                  </a:lnTo>
                  <a:cubicBezTo>
                    <a:pt x="18" y="25"/>
                    <a:pt x="26" y="18"/>
                    <a:pt x="30" y="8"/>
                  </a:cubicBezTo>
                  <a:lnTo>
                    <a:pt x="33" y="0"/>
                  </a:lnTo>
                  <a:lnTo>
                    <a:pt x="20" y="50"/>
                  </a:lnTo>
                  <a:lnTo>
                    <a:pt x="22" y="41"/>
                  </a:lnTo>
                  <a:cubicBezTo>
                    <a:pt x="24" y="33"/>
                    <a:pt x="18" y="25"/>
                    <a:pt x="10" y="25"/>
                  </a:cubicBezTo>
                  <a:lnTo>
                    <a:pt x="0" y="25"/>
                  </a:lnTo>
                  <a:close/>
                </a:path>
              </a:pathLst>
            </a:custGeom>
            <a:solidFill>
              <a:srgbClr val="EB3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gr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ext uri="{D42A27DB-BD31-4B8C-83A1-F6EECF244321}">
                <p14:modId xmlns:p14="http://schemas.microsoft.com/office/powerpoint/2010/main" xmlns="" val="3389661574"/>
              </p:ext>
            </p:extLst>
          </p:nvPr>
        </p:nvGraphicFramePr>
        <p:xfrm>
          <a:off x="906463" y="3749413"/>
          <a:ext cx="3297237" cy="325438"/>
        </p:xfrm>
        <a:graphic>
          <a:graphicData uri="http://schemas.openxmlformats.org/presentationml/2006/ole">
            <p:oleObj spid="_x0000_s6234" name="Формула" r:id="rId7" imgW="2412720" imgH="241200" progId="Equation.3">
              <p:embed/>
            </p:oleObj>
          </a:graphicData>
        </a:graphic>
      </p:graphicFrame>
    </p:spTree>
    <p:extLst>
      <p:ext uri="{BB962C8B-B14F-4D97-AF65-F5344CB8AC3E}">
        <p14:creationId xmlns:p14="http://schemas.microsoft.com/office/powerpoint/2010/main" xmlns="" val="2126763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_ROSCOSMOS tamplate-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noFill/>
        </a:ln>
      </a:spPr>
      <a:bodyPr vert="horz" lIns="91440" tIns="45720" rIns="91440" bIns="45720" rtlCol="0">
        <a:normAutofit/>
      </a:bodyPr>
      <a:lstStyle>
        <a:defPPr marL="0" indent="0">
          <a:spcBef>
            <a:spcPts val="500"/>
          </a:spcBef>
          <a:buNone/>
          <a:defRPr dirty="0" err="1" smtClean="0">
            <a:solidFill>
              <a:srgbClr val="595959"/>
            </a:solidFill>
            <a:latin typeface="Arial"/>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!_ROSCOSMOS tamplate-2016</Template>
  <TotalTime>1318</TotalTime>
  <Words>1356</Words>
  <Application>Microsoft Office PowerPoint</Application>
  <PresentationFormat>Экран (4:3)</PresentationFormat>
  <Paragraphs>235</Paragraphs>
  <Slides>16</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19" baseType="lpstr">
      <vt:lpstr>!_ROSCOSMOS tamplate-2016</vt:lpstr>
      <vt:lpstr>Формула</vt:lpstr>
      <vt:lpstr>Документ</vt:lpstr>
      <vt:lpstr> IMPROVEMENT OF SPACE DEBRIS MODEL IN MEO AND GEO REGIONS ACCORDING TO THE CATALOG OF KELDYSH INSTITUTE OF APPLIED MATHEMATICS (RUSSIAN ACADEMY OF SCIENCES) PhD I. Usovik, D. Stepanov, PhD V. Stepanyants, PhD M. Zakhvatkin, I. Molotov  Dr. Prof. A. Nazarenko  </vt:lpstr>
      <vt:lpstr>KIAM RAS catalog</vt:lpstr>
      <vt:lpstr>General provisions of the SDPA model  </vt:lpstr>
      <vt:lpstr>Characteristics of catalogued  objects in GEO region</vt:lpstr>
      <vt:lpstr>Characteristics of catalogued  objects in GEO region</vt:lpstr>
      <vt:lpstr>Estimation cumulative number of SO in  GEO protected region</vt:lpstr>
      <vt:lpstr>Large SO in GEO protected region</vt:lpstr>
      <vt:lpstr>Verification SDPA model for GEO region</vt:lpstr>
      <vt:lpstr>Improvement model distributions of orbital parameters</vt:lpstr>
      <vt:lpstr>Improvement of spatial density distribution  SD 10-75 cm in GEO region</vt:lpstr>
      <vt:lpstr>Improvement of SD velocity distributions  in GEO region</vt:lpstr>
      <vt:lpstr>Estimation of mutual collision  in GEO region</vt:lpstr>
      <vt:lpstr>Improvement SDPA model in MEO region</vt:lpstr>
      <vt:lpstr>Velocity distributions in GNSS region</vt:lpstr>
      <vt:lpstr>Offers on measurements for SD model calibrations</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Georgy Venediktov</dc:creator>
  <cp:lastModifiedBy>Usovik</cp:lastModifiedBy>
  <cp:revision>143</cp:revision>
  <cp:lastPrinted>2017-03-16T06:28:49Z</cp:lastPrinted>
  <dcterms:created xsi:type="dcterms:W3CDTF">2016-08-11T15:30:25Z</dcterms:created>
  <dcterms:modified xsi:type="dcterms:W3CDTF">2017-04-20T18:35:03Z</dcterms:modified>
</cp:coreProperties>
</file>