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8" r:id="rId11"/>
    <p:sldId id="269" r:id="rId12"/>
    <p:sldId id="271" r:id="rId13"/>
    <p:sldId id="267" r:id="rId14"/>
    <p:sldId id="272" r:id="rId15"/>
    <p:sldId id="274" r:id="rId16"/>
    <p:sldId id="275" r:id="rId17"/>
    <p:sldId id="270" r:id="rId18"/>
    <p:sldId id="297" r:id="rId19"/>
    <p:sldId id="298" r:id="rId20"/>
    <p:sldId id="277" r:id="rId21"/>
    <p:sldId id="311" r:id="rId22"/>
    <p:sldId id="313" r:id="rId23"/>
    <p:sldId id="314" r:id="rId24"/>
    <p:sldId id="278" r:id="rId25"/>
    <p:sldId id="279" r:id="rId26"/>
    <p:sldId id="281" r:id="rId27"/>
    <p:sldId id="283" r:id="rId28"/>
    <p:sldId id="284" r:id="rId29"/>
    <p:sldId id="285" r:id="rId30"/>
    <p:sldId id="286" r:id="rId31"/>
    <p:sldId id="282" r:id="rId32"/>
    <p:sldId id="304" r:id="rId33"/>
    <p:sldId id="276" r:id="rId34"/>
    <p:sldId id="288" r:id="rId35"/>
    <p:sldId id="290" r:id="rId36"/>
    <p:sldId id="299" r:id="rId37"/>
    <p:sldId id="305" r:id="rId38"/>
    <p:sldId id="301" r:id="rId39"/>
    <p:sldId id="302" r:id="rId40"/>
    <p:sldId id="303" r:id="rId41"/>
    <p:sldId id="306" r:id="rId42"/>
    <p:sldId id="307" r:id="rId43"/>
    <p:sldId id="315" r:id="rId44"/>
    <p:sldId id="325" r:id="rId45"/>
    <p:sldId id="319" r:id="rId46"/>
    <p:sldId id="308" r:id="rId47"/>
    <p:sldId id="309" r:id="rId48"/>
    <p:sldId id="310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85" autoAdjust="0"/>
  </p:normalViewPr>
  <p:slideViewPr>
    <p:cSldViewPr>
      <p:cViewPr>
        <p:scale>
          <a:sx n="91" d="100"/>
          <a:sy n="91" d="100"/>
        </p:scale>
        <p:origin x="-1210" y="1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783CCD-9941-4A27-9FAD-524E1077350D}" type="doc">
      <dgm:prSet loTypeId="urn:microsoft.com/office/officeart/2005/8/layout/hProcess3" loCatId="process" qsTypeId="urn:microsoft.com/office/officeart/2005/8/quickstyle/simple3" qsCatId="simple" csTypeId="urn:microsoft.com/office/officeart/2005/8/colors/accent0_3" csCatId="mainScheme" phldr="1"/>
      <dgm:spPr/>
    </dgm:pt>
    <dgm:pt modelId="{CA4F58F1-B7A7-429D-904E-92B499DA4ACE}" type="pres">
      <dgm:prSet presAssocID="{6F783CCD-9941-4A27-9FAD-524E1077350D}" presName="Name0" presStyleCnt="0">
        <dgm:presLayoutVars>
          <dgm:dir/>
          <dgm:animLvl val="lvl"/>
          <dgm:resizeHandles val="exact"/>
        </dgm:presLayoutVars>
      </dgm:prSet>
      <dgm:spPr/>
    </dgm:pt>
    <dgm:pt modelId="{F8D73737-1080-45E7-80EB-D77E2D22432D}" type="pres">
      <dgm:prSet presAssocID="{6F783CCD-9941-4A27-9FAD-524E1077350D}" presName="dummy" presStyleCnt="0"/>
      <dgm:spPr/>
    </dgm:pt>
    <dgm:pt modelId="{0771274F-D69C-4E96-BF03-4AB07FA0929F}" type="pres">
      <dgm:prSet presAssocID="{6F783CCD-9941-4A27-9FAD-524E1077350D}" presName="linH" presStyleCnt="0"/>
      <dgm:spPr/>
    </dgm:pt>
    <dgm:pt modelId="{548D3874-4ADD-4EC8-8DFD-9A84E8D6685A}" type="pres">
      <dgm:prSet presAssocID="{6F783CCD-9941-4A27-9FAD-524E1077350D}" presName="padding1" presStyleCnt="0"/>
      <dgm:spPr/>
    </dgm:pt>
    <dgm:pt modelId="{1E689460-0BBD-4F03-85AD-651B5D61B44B}" type="pres">
      <dgm:prSet presAssocID="{6F783CCD-9941-4A27-9FAD-524E1077350D}" presName="padding2" presStyleCnt="0"/>
      <dgm:spPr/>
    </dgm:pt>
    <dgm:pt modelId="{CD4D21FB-90CC-4889-AA1E-7D5FC8CC45EB}" type="pres">
      <dgm:prSet presAssocID="{6F783CCD-9941-4A27-9FAD-524E1077350D}" presName="negArrow" presStyleCnt="0"/>
      <dgm:spPr/>
    </dgm:pt>
    <dgm:pt modelId="{AE0F8216-FC82-4D0C-9B3C-436D4AC5920C}" type="pres">
      <dgm:prSet presAssocID="{6F783CCD-9941-4A27-9FAD-524E1077350D}" presName="backgroundArrow" presStyleLbl="node1" presStyleIdx="0" presStyleCnt="1" custScaleX="100000" custScaleY="314321" custLinFactNeighborX="533" custLinFactNeighborY="5277"/>
      <dgm:spPr/>
    </dgm:pt>
  </dgm:ptLst>
  <dgm:cxnLst>
    <dgm:cxn modelId="{22AA3FBC-7781-4319-9227-2881A6496B80}" type="presOf" srcId="{6F783CCD-9941-4A27-9FAD-524E1077350D}" destId="{CA4F58F1-B7A7-429D-904E-92B499DA4ACE}" srcOrd="0" destOrd="0" presId="urn:microsoft.com/office/officeart/2005/8/layout/hProcess3"/>
    <dgm:cxn modelId="{8AE37350-8029-4B8F-A169-9B157EEBB790}" type="presParOf" srcId="{CA4F58F1-B7A7-429D-904E-92B499DA4ACE}" destId="{F8D73737-1080-45E7-80EB-D77E2D22432D}" srcOrd="0" destOrd="0" presId="urn:microsoft.com/office/officeart/2005/8/layout/hProcess3"/>
    <dgm:cxn modelId="{DB430546-CCA0-4E84-B95F-D8B28A12370B}" type="presParOf" srcId="{CA4F58F1-B7A7-429D-904E-92B499DA4ACE}" destId="{0771274F-D69C-4E96-BF03-4AB07FA0929F}" srcOrd="1" destOrd="0" presId="urn:microsoft.com/office/officeart/2005/8/layout/hProcess3"/>
    <dgm:cxn modelId="{DF09B9D7-4C1F-45C5-99B8-1B57E8FB44DE}" type="presParOf" srcId="{0771274F-D69C-4E96-BF03-4AB07FA0929F}" destId="{548D3874-4ADD-4EC8-8DFD-9A84E8D6685A}" srcOrd="0" destOrd="0" presId="urn:microsoft.com/office/officeart/2005/8/layout/hProcess3"/>
    <dgm:cxn modelId="{ECB6D875-4A3C-4D52-B4B2-965153D6AA3D}" type="presParOf" srcId="{0771274F-D69C-4E96-BF03-4AB07FA0929F}" destId="{1E689460-0BBD-4F03-85AD-651B5D61B44B}" srcOrd="1" destOrd="0" presId="urn:microsoft.com/office/officeart/2005/8/layout/hProcess3"/>
    <dgm:cxn modelId="{BBBBD593-6777-4F67-9F97-58A340DF0455}" type="presParOf" srcId="{0771274F-D69C-4E96-BF03-4AB07FA0929F}" destId="{CD4D21FB-90CC-4889-AA1E-7D5FC8CC45EB}" srcOrd="2" destOrd="0" presId="urn:microsoft.com/office/officeart/2005/8/layout/hProcess3"/>
    <dgm:cxn modelId="{8935B9AA-5216-4CC4-8116-433C2149A302}" type="presParOf" srcId="{0771274F-D69C-4E96-BF03-4AB07FA0929F}" destId="{AE0F8216-FC82-4D0C-9B3C-436D4AC5920C}" srcOrd="3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0F8216-FC82-4D0C-9B3C-436D4AC5920C}">
      <dsp:nvSpPr>
        <dsp:cNvPr id="0" name=""/>
        <dsp:cNvSpPr/>
      </dsp:nvSpPr>
      <dsp:spPr>
        <a:xfrm>
          <a:off x="0" y="37994"/>
          <a:ext cx="1573823" cy="1131555"/>
        </a:xfrm>
        <a:prstGeom prst="rightArrow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AD11F-D539-4A97-8EE6-229225814E96}" type="datetimeFigureOut">
              <a:rPr lang="ru-RU" smtClean="0"/>
              <a:t>27.06.2018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4595A-D3D2-4BBE-8C4E-014249325E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281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4595A-D3D2-4BBE-8C4E-014249325EF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709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4595A-D3D2-4BBE-8C4E-014249325EFC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969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4595A-D3D2-4BBE-8C4E-014249325EF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279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4595A-D3D2-4BBE-8C4E-014249325EF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982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4595A-D3D2-4BBE-8C4E-014249325EF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000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4595A-D3D2-4BBE-8C4E-014249325EF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954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885454" y="8686364"/>
            <a:ext cx="2970946" cy="456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/>
            <a:fld id="{AAD1A575-1AEA-4D05-8C90-9E3C1DA2ECDC}" type="slidenum">
              <a:rPr lang="ru-RU" sz="1200">
                <a:solidFill>
                  <a:prstClr val="black"/>
                </a:solidFill>
              </a:rPr>
              <a:pPr algn="r"/>
              <a:t>21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50975" y="1401763"/>
            <a:ext cx="4573588" cy="34305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3" y="4342450"/>
            <a:ext cx="5487041" cy="4115824"/>
          </a:xfrm>
          <a:noFill/>
        </p:spPr>
        <p:txBody>
          <a:bodyPr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>
                <a:latin typeface="Arial" charset="0"/>
              </a:rPr>
              <a:t>Раздел</a:t>
            </a:r>
            <a:r>
              <a:rPr lang="ru-RU" baseline="0" dirty="0">
                <a:latin typeface="Arial" charset="0"/>
              </a:rPr>
              <a:t> состроит из 9 подразделов, </a:t>
            </a:r>
            <a:endParaRPr lang="ru-RU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939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885454" y="8686364"/>
            <a:ext cx="2970946" cy="456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/>
            <a:fld id="{AAD1A575-1AEA-4D05-8C90-9E3C1DA2ECDC}" type="slidenum">
              <a:rPr lang="ru-RU" sz="1200">
                <a:solidFill>
                  <a:prstClr val="black"/>
                </a:solidFill>
              </a:rPr>
              <a:pPr algn="r"/>
              <a:t>22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50975" y="1401763"/>
            <a:ext cx="4573588" cy="34305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3" y="4342450"/>
            <a:ext cx="5487041" cy="4115824"/>
          </a:xfrm>
          <a:noFill/>
        </p:spPr>
        <p:txBody>
          <a:bodyPr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>
                <a:latin typeface="Arial" charset="0"/>
              </a:rPr>
              <a:t>Раздел</a:t>
            </a:r>
            <a:r>
              <a:rPr lang="ru-RU" baseline="0" dirty="0">
                <a:latin typeface="Arial" charset="0"/>
              </a:rPr>
              <a:t> состроит из 9 подразделов, </a:t>
            </a:r>
            <a:endParaRPr lang="ru-RU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909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885454" y="8686364"/>
            <a:ext cx="2970946" cy="456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/>
            <a:fld id="{AAD1A575-1AEA-4D05-8C90-9E3C1DA2ECDC}" type="slidenum">
              <a:rPr lang="ru-RU" sz="1200">
                <a:solidFill>
                  <a:prstClr val="black"/>
                </a:solidFill>
              </a:rPr>
              <a:pPr algn="r"/>
              <a:t>23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50975" y="1401763"/>
            <a:ext cx="4573588" cy="34305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3" y="4342450"/>
            <a:ext cx="5487041" cy="4115824"/>
          </a:xfrm>
          <a:noFill/>
        </p:spPr>
        <p:txBody>
          <a:bodyPr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>
                <a:latin typeface="Arial" charset="0"/>
              </a:rPr>
              <a:t>Раздел</a:t>
            </a:r>
            <a:r>
              <a:rPr lang="ru-RU" baseline="0" dirty="0">
                <a:latin typeface="Arial" charset="0"/>
              </a:rPr>
              <a:t> </a:t>
            </a:r>
            <a:r>
              <a:rPr lang="ru-RU" baseline="0" dirty="0" smtClean="0">
                <a:latin typeface="Arial" charset="0"/>
              </a:rPr>
              <a:t>состоит </a:t>
            </a:r>
            <a:r>
              <a:rPr lang="ru-RU" baseline="0" dirty="0">
                <a:latin typeface="Arial" charset="0"/>
              </a:rPr>
              <a:t>из 9 подразделов, </a:t>
            </a:r>
            <a:endParaRPr lang="ru-RU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626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4595A-D3D2-4BBE-8C4E-014249325EFC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669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BACF-F3E7-4582-AEA5-1ED2FB496BE9}" type="datetimeFigureOut">
              <a:rPr lang="ru-RU" smtClean="0"/>
              <a:t>27.06.2018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A083D-3EF9-4A00-80AD-75E4CDFF9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129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BACF-F3E7-4582-AEA5-1ED2FB496BE9}" type="datetimeFigureOut">
              <a:rPr lang="ru-RU" smtClean="0"/>
              <a:t>27.06.2018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A083D-3EF9-4A00-80AD-75E4CDFF9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975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BACF-F3E7-4582-AEA5-1ED2FB496BE9}" type="datetimeFigureOut">
              <a:rPr lang="ru-RU" smtClean="0"/>
              <a:t>27.06.2018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A083D-3EF9-4A00-80AD-75E4CDFF9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554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BACF-F3E7-4582-AEA5-1ED2FB496BE9}" type="datetimeFigureOut">
              <a:rPr lang="ru-RU" smtClean="0"/>
              <a:t>27.06.2018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A083D-3EF9-4A00-80AD-75E4CDFF9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003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BACF-F3E7-4582-AEA5-1ED2FB496BE9}" type="datetimeFigureOut">
              <a:rPr lang="ru-RU" smtClean="0"/>
              <a:t>27.06.2018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A083D-3EF9-4A00-80AD-75E4CDFF9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275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BACF-F3E7-4582-AEA5-1ED2FB496BE9}" type="datetimeFigureOut">
              <a:rPr lang="ru-RU" smtClean="0"/>
              <a:t>27.06.2018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A083D-3EF9-4A00-80AD-75E4CDFF9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765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BACF-F3E7-4582-AEA5-1ED2FB496BE9}" type="datetimeFigureOut">
              <a:rPr lang="ru-RU" smtClean="0"/>
              <a:t>27.06.2018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A083D-3EF9-4A00-80AD-75E4CDFF9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01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BACF-F3E7-4582-AEA5-1ED2FB496BE9}" type="datetimeFigureOut">
              <a:rPr lang="ru-RU" smtClean="0"/>
              <a:t>27.06.2018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A083D-3EF9-4A00-80AD-75E4CDFF9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246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BACF-F3E7-4582-AEA5-1ED2FB496BE9}" type="datetimeFigureOut">
              <a:rPr lang="ru-RU" smtClean="0"/>
              <a:t>27.06.2018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A083D-3EF9-4A00-80AD-75E4CDFF9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077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BACF-F3E7-4582-AEA5-1ED2FB496BE9}" type="datetimeFigureOut">
              <a:rPr lang="ru-RU" smtClean="0"/>
              <a:t>27.06.2018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A083D-3EF9-4A00-80AD-75E4CDFF9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339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BACF-F3E7-4582-AEA5-1ED2FB496BE9}" type="datetimeFigureOut">
              <a:rPr lang="ru-RU" smtClean="0"/>
              <a:t>27.06.2018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A083D-3EF9-4A00-80AD-75E4CDFF9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961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9BACF-F3E7-4582-AEA5-1ED2FB496BE9}" type="datetimeFigureOut">
              <a:rPr lang="ru-RU" smtClean="0"/>
              <a:t>27.06.2018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A083D-3EF9-4A00-80AD-75E4CDFF9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303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30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1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53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52.png"/><Relationship Id="rId4" Type="http://schemas.openxmlformats.org/officeDocument/2006/relationships/diagramData" Target="../diagrams/data1.xml"/><Relationship Id="rId9" Type="http://schemas.openxmlformats.org/officeDocument/2006/relationships/image" Target="../media/image48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9.w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5460" y="970560"/>
            <a:ext cx="7772400" cy="2664295"/>
          </a:xfrm>
        </p:spPr>
        <p:txBody>
          <a:bodyPr>
            <a:noAutofit/>
          </a:bodyPr>
          <a:lstStyle/>
          <a:p>
            <a:pPr lvl="0"/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сбора и анализа информации о космическом мусоре, Международная научная сеть получения оптических измерений по космическим объектам, развитие модели популяции космического мусора на высоких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орбитах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3861048"/>
            <a:ext cx="8352928" cy="1656184"/>
          </a:xfrm>
        </p:spPr>
        <p:txBody>
          <a:bodyPr>
            <a:normAutofit fontScale="32500" lnSpcReduction="20000"/>
          </a:bodyPr>
          <a:lstStyle/>
          <a:p>
            <a:r>
              <a:rPr lang="ru-RU" sz="7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Боровин</a:t>
            </a:r>
            <a:r>
              <a:rPr lang="ru-RU" sz="7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Геннадий </a:t>
            </a:r>
            <a:r>
              <a:rPr lang="ru-RU" sz="7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Константинович</a:t>
            </a:r>
          </a:p>
          <a:p>
            <a:r>
              <a:rPr lang="ru-RU" sz="5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</a:t>
            </a:r>
            <a: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сотрудник, д.ф.-м.н. </a:t>
            </a:r>
            <a:endParaRPr lang="ru-RU" sz="5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5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</a:t>
            </a:r>
            <a:r>
              <a:rPr lang="ru-RU" sz="7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прикладной математики им. </a:t>
            </a:r>
            <a:r>
              <a:rPr lang="ru-RU" sz="7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М.В.Келдыша</a:t>
            </a:r>
            <a:r>
              <a:rPr lang="ru-RU" sz="7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РАН</a:t>
            </a:r>
            <a:endParaRPr lang="ru-RU" sz="7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7"/>
          <p:cNvPicPr/>
          <p:nvPr/>
        </p:nvPicPr>
        <p:blipFill>
          <a:blip r:embed="rId2" cstate="print"/>
          <a:stretch/>
        </p:blipFill>
        <p:spPr>
          <a:xfrm>
            <a:off x="0" y="0"/>
            <a:ext cx="1330920" cy="970560"/>
          </a:xfrm>
          <a:prstGeom prst="rect">
            <a:avLst/>
          </a:prstGeom>
          <a:ln w="9360">
            <a:noFill/>
          </a:ln>
        </p:spPr>
      </p:pic>
      <p:pic>
        <p:nvPicPr>
          <p:cNvPr id="5" name="Рисунок 1"/>
          <p:cNvPicPr/>
          <p:nvPr/>
        </p:nvPicPr>
        <p:blipFill>
          <a:blip r:embed="rId3" cstate="print"/>
          <a:srcRect l="11533" t="16724" r="9958" b="25086"/>
          <a:stretch/>
        </p:blipFill>
        <p:spPr>
          <a:xfrm>
            <a:off x="7924320" y="0"/>
            <a:ext cx="1218960" cy="907920"/>
          </a:xfrm>
          <a:prstGeom prst="rect">
            <a:avLst/>
          </a:prstGeom>
          <a:ln w="9360">
            <a:noFill/>
          </a:ln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67744" y="5733256"/>
            <a:ext cx="4968552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РОССИЙСКАЯ АКАДЕМИЯ НАУК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СОВЕТ ПО КОСМОСУ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00008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27 июня 2018 г.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0080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31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9388" y="332656"/>
            <a:ext cx="8643937" cy="14287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РАН по сбору, обработке и анализу информации о космическом мусоре и Сегмент АСПОС ОКП мониторинга опасных ситуаций в области ГСО, ВЭО и СВО </a:t>
            </a:r>
          </a:p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ИПМ им. М.В. Келдыша РАН  </a:t>
            </a:r>
          </a:p>
        </p:txBody>
      </p:sp>
      <p:pic>
        <p:nvPicPr>
          <p:cNvPr id="3" name="Picture 4" descr="pic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060848"/>
            <a:ext cx="5087937" cy="314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4"/>
          <p:cNvSpPr>
            <a:spLocks noChangeArrowheads="1"/>
          </p:cNvSpPr>
          <p:nvPr/>
        </p:nvSpPr>
        <p:spPr bwMode="auto">
          <a:xfrm>
            <a:off x="214313" y="5572125"/>
            <a:ext cx="85725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суперкомпьютера К-100 производительностью 100 терафлоп проводятся работы по созданию специального программного обеспечения для решения перспективных задач мониторинга ОКП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728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11125" y="333375"/>
            <a:ext cx="8853488" cy="23034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База данных орбитальных параметров с оценкой точности</a:t>
            </a:r>
          </a:p>
          <a:p>
            <a:pPr algn="just" eaLnBrk="0" hangingPunct="0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База данных ИПМ им.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М.В.Келдыша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РАН содержит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полный архив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регулярно обновляемых параметров движения КО с ковариационными матрицами ошибок. Ковариационные матрицы ошибок позволяют оценить степень неопределенности любого параметра, зависящего от орбитальных параметров КО:</a:t>
            </a:r>
          </a:p>
        </p:txBody>
      </p:sp>
      <p:pic>
        <p:nvPicPr>
          <p:cNvPr id="3" name="Picture 4" descr="pic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/>
          <a:stretch>
            <a:fillRect/>
          </a:stretch>
        </p:blipFill>
        <p:spPr bwMode="auto">
          <a:xfrm>
            <a:off x="1260058" y="2492896"/>
            <a:ext cx="627697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428625" y="5500688"/>
            <a:ext cx="7929563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800100" lvl="1" indent="-342900" algn="just">
              <a:lnSpc>
                <a:spcPct val="90000"/>
              </a:lnSpc>
              <a:spcBef>
                <a:spcPct val="20000"/>
              </a:spcBef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ошибок является ключевой информацией при выявлении и анализе опасных сближений КА</a:t>
            </a:r>
          </a:p>
        </p:txBody>
      </p:sp>
    </p:spTree>
    <p:extLst>
      <p:ext uri="{BB962C8B-B14F-4D97-AF65-F5344CB8AC3E}">
        <p14:creationId xmlns:p14="http://schemas.microsoft.com/office/powerpoint/2010/main" val="54190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39552" y="188640"/>
            <a:ext cx="8121569" cy="8640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Отображение БД ЦСИТО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 с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остоянию на 24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.06.2016 12:13:19 UTC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0" t="6533" r="13830"/>
          <a:stretch>
            <a:fillRect/>
          </a:stretch>
        </p:blipFill>
        <p:spPr bwMode="auto">
          <a:xfrm>
            <a:off x="611560" y="1158048"/>
            <a:ext cx="8055714" cy="551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300434" y="6272768"/>
            <a:ext cx="659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27/32</a:t>
            </a:r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224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63408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работах АСПОС ОКП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24744"/>
            <a:ext cx="8784976" cy="5472608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90000"/>
              </a:lnSpc>
              <a:buFont typeface="Arial" charset="0"/>
              <a:buChar char="•"/>
            </a:pPr>
            <a:r>
              <a:rPr lang="ru-RU" b="1" dirty="0">
                <a:solidFill>
                  <a:schemeClr val="tx2"/>
                </a:solidFill>
                <a:latin typeface="Calibri" pitchFamily="34" charset="0"/>
              </a:rPr>
              <a:t>Решением </a:t>
            </a:r>
            <a:r>
              <a:rPr lang="ru-RU" b="1" dirty="0" err="1">
                <a:solidFill>
                  <a:schemeClr val="tx2"/>
                </a:solidFill>
                <a:latin typeface="Calibri" pitchFamily="34" charset="0"/>
              </a:rPr>
              <a:t>Роскосмоса</a:t>
            </a:r>
            <a:r>
              <a:rPr lang="ru-RU" dirty="0">
                <a:latin typeface="Calibri" pitchFamily="34" charset="0"/>
              </a:rPr>
              <a:t> (№АП-56 от </a:t>
            </a:r>
            <a:r>
              <a:rPr lang="ru-RU" u="sng" dirty="0">
                <a:latin typeface="Calibri" pitchFamily="34" charset="0"/>
              </a:rPr>
              <a:t>02.07.08</a:t>
            </a:r>
            <a:r>
              <a:rPr lang="ru-RU" dirty="0">
                <a:latin typeface="Calibri" pitchFamily="34" charset="0"/>
              </a:rPr>
              <a:t>) и </a:t>
            </a:r>
            <a:r>
              <a:rPr lang="ru-RU" b="1" dirty="0">
                <a:solidFill>
                  <a:schemeClr val="tx2"/>
                </a:solidFill>
                <a:latin typeface="Calibri" pitchFamily="34" charset="0"/>
              </a:rPr>
              <a:t>РАН</a:t>
            </a:r>
            <a:r>
              <a:rPr lang="ru-RU" dirty="0">
                <a:latin typeface="Calibri" pitchFamily="34" charset="0"/>
              </a:rPr>
              <a:t> (№69 от 17.10.08) об организации взаимодействия при решении задач АСПОС ОКП на ИПМ возложены обязанности по созданию Сегмента АСПОС ОКП мониторинга опасных ситуаций  в области ГСО, ВЭО и СВО и службы для его эксплуатации, включая координацию работы сети НСОИ АФН</a:t>
            </a:r>
          </a:p>
          <a:p>
            <a:pPr algn="just">
              <a:lnSpc>
                <a:spcPct val="90000"/>
              </a:lnSpc>
              <a:buFont typeface="Arial" charset="0"/>
              <a:buChar char="•"/>
            </a:pPr>
            <a:r>
              <a:rPr lang="ru-RU" b="1" dirty="0">
                <a:solidFill>
                  <a:schemeClr val="tx2"/>
                </a:solidFill>
                <a:latin typeface="Calibri" pitchFamily="34" charset="0"/>
              </a:rPr>
              <a:t>Распоряжением Президиума РАН</a:t>
            </a:r>
            <a:r>
              <a:rPr lang="ru-RU" dirty="0">
                <a:latin typeface="Calibri" pitchFamily="34" charset="0"/>
              </a:rPr>
              <a:t> № 10310-52 от </a:t>
            </a:r>
            <a:r>
              <a:rPr lang="ru-RU" u="sng" dirty="0">
                <a:latin typeface="Calibri" pitchFamily="34" charset="0"/>
              </a:rPr>
              <a:t>25.01.2012</a:t>
            </a:r>
            <a:r>
              <a:rPr lang="ru-RU" dirty="0">
                <a:latin typeface="Calibri" pitchFamily="34" charset="0"/>
              </a:rPr>
              <a:t> на ИПМ </a:t>
            </a:r>
            <a:r>
              <a:rPr lang="ru-RU" dirty="0" smtClean="0">
                <a:latin typeface="Calibri" pitchFamily="34" charset="0"/>
              </a:rPr>
              <a:t>возложены </a:t>
            </a:r>
            <a:r>
              <a:rPr lang="ru-RU" dirty="0">
                <a:latin typeface="Calibri" pitchFamily="34" charset="0"/>
              </a:rPr>
              <a:t>функции головной координирующей организации по реализации поручений Решения АСПОС ОКП и положения АСПОС ОКП в части, касающейся </a:t>
            </a:r>
            <a:r>
              <a:rPr lang="ru-RU" dirty="0" smtClean="0">
                <a:latin typeface="Calibri" pitchFamily="34" charset="0"/>
              </a:rPr>
              <a:t>РАН</a:t>
            </a:r>
          </a:p>
          <a:p>
            <a:pPr algn="just">
              <a:lnSpc>
                <a:spcPct val="90000"/>
              </a:lnSpc>
              <a:buFont typeface="Arial" charset="0"/>
              <a:buChar char="•"/>
            </a:pPr>
            <a:r>
              <a:rPr lang="ru-RU" dirty="0"/>
              <a:t>В ноябре 2012 г. актом межведомственных испытаний в ИПМ им. М.В. Келдыша был введен в опытную эксплуатацию Сегмент АСПОС </a:t>
            </a:r>
            <a:r>
              <a:rPr lang="ru-RU" dirty="0" smtClean="0"/>
              <a:t>ОКП для мониторинга </a:t>
            </a:r>
            <a:r>
              <a:rPr lang="ru-RU" dirty="0"/>
              <a:t>опасных ситуаций в области </a:t>
            </a:r>
            <a:r>
              <a:rPr lang="ru-RU" dirty="0" smtClean="0"/>
              <a:t>ГСО, ВЭО и СВО</a:t>
            </a:r>
          </a:p>
          <a:p>
            <a:pPr algn="just">
              <a:lnSpc>
                <a:spcPct val="90000"/>
              </a:lnSpc>
              <a:buFont typeface="Arial" charset="0"/>
              <a:buChar char="•"/>
            </a:pPr>
            <a:r>
              <a:rPr lang="ru-RU" dirty="0" smtClean="0"/>
              <a:t>Обоснована </a:t>
            </a:r>
            <a:r>
              <a:rPr lang="ru-RU" dirty="0"/>
              <a:t>необходимость производства с использованием задела проекта НСОИ АФН серии специализированных обсерваторий для мониторинга космического мусора в интересах улучшения прогнозов опасных ситуаций в рамках ОКР </a:t>
            </a:r>
            <a:r>
              <a:rPr lang="ru-RU" dirty="0" err="1"/>
              <a:t>Роскосмоса</a:t>
            </a:r>
            <a:r>
              <a:rPr lang="ru-RU" dirty="0"/>
              <a:t> АСПОС ОКП</a:t>
            </a:r>
          </a:p>
          <a:p>
            <a:pPr algn="just">
              <a:lnSpc>
                <a:spcPct val="90000"/>
              </a:lnSpc>
              <a:buFont typeface="Arial" charset="0"/>
              <a:buChar char="•"/>
            </a:pPr>
            <a:r>
              <a:rPr lang="ru-RU" dirty="0"/>
              <a:t>Создание подсистемы расширенных ГСО-обзоров (в интересах поддержания каталога высокоточных орбит и выдачи более достоверных прогнозов опасных </a:t>
            </a:r>
            <a:r>
              <a:rPr lang="ru-RU" dirty="0" smtClean="0"/>
              <a:t>сближений в составе 6-ти телескопов апертурой 18 – 19,2 см с полем зрения 7х7 градусов</a:t>
            </a:r>
            <a:endParaRPr lang="ru-RU" dirty="0" smtClean="0">
              <a:latin typeface="Calibri" pitchFamily="34" charset="0"/>
            </a:endParaRPr>
          </a:p>
          <a:p>
            <a:pPr algn="just">
              <a:lnSpc>
                <a:spcPct val="90000"/>
              </a:lnSpc>
              <a:buFont typeface="Arial" charset="0"/>
              <a:buChar char="•"/>
            </a:pPr>
            <a:endParaRPr lang="ru-RU" dirty="0">
              <a:latin typeface="Calibri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057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9511" y="188640"/>
            <a:ext cx="8840613" cy="7394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планирования «обычных» и расширенных обзоров ГСО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C:\Documents and Settings\Admin\Рабочий стол\10045_20120427_obz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0" y="3933055"/>
            <a:ext cx="6059287" cy="246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Игорь\Desktop\10078_20110522_obzo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1" y="1220026"/>
            <a:ext cx="6048672" cy="262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211814" y="1199410"/>
            <a:ext cx="280831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расширенных обзорах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олучаются более длинные измерительные дуги по всем КО, попавшим в обзор – с 30 минут до нескольких часов – за счет многократного перекрытия области ГСО.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приводит к массовому повышению точности орбит ярких ГСО-объектов в базе данных ИПМ, что повышает достоверность прогнозов опасных сближений.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телескоп выдает до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тысяч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измерений,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500 – 700 объектов за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ночь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21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758808" cy="122413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Географическое расположение и принадлежность обсерваторий – информационных источников сегмента АСПОС ОКП в ИПМ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Игорь\Desktop\НСОИ АФ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44" y="1380188"/>
            <a:ext cx="9036496" cy="546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7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Игорь\Desktop\Снимо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6048672" cy="331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156176" y="208346"/>
            <a:ext cx="28083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количества измерений по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годам,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получаемых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отечественной системой мониторинга ОКП, и вклад различных информационных подсистем в 2017 г.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C:\Users\Игорь\Desktop\Относительный вклад 2017 (ИМ)_v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45024"/>
            <a:ext cx="6840760" cy="321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02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 блок-схем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584" y="875446"/>
            <a:ext cx="3751879" cy="581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User\AppData\Local\Microsoft\Windows\INetCache\Content.Word\02 блок-схема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9452" y="875446"/>
            <a:ext cx="2534400" cy="4739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03186" y="165344"/>
            <a:ext cx="8732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прогноза опасных сближений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01 блок-схема"/>
          <p:cNvPicPr/>
          <p:nvPr/>
        </p:nvPicPr>
        <p:blipFill rotWithShape="1">
          <a:blip r:embed="rId4" cstate="print"/>
          <a:srcRect l="43762" t="32305" r="44052" b="64284"/>
          <a:stretch/>
        </p:blipFill>
        <p:spPr bwMode="auto">
          <a:xfrm>
            <a:off x="5608052" y="1838325"/>
            <a:ext cx="457200" cy="16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808682" y="5661248"/>
            <a:ext cx="52278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Повторение цикла расчетов для каждой пары сближающихся КО с вовлечением дополнительных  оптических измерений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4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856984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сегмента АСПОС ОКП по мониторингу опасных ситуаций на ГСО, ВЭО и СВО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96752"/>
            <a:ext cx="8928992" cy="5472608"/>
          </a:xfrm>
        </p:spPr>
        <p:txBody>
          <a:bodyPr>
            <a:normAutofit fontScale="62500" lnSpcReduction="20000"/>
          </a:bodyPr>
          <a:lstStyle/>
          <a:p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Ежесуточное планирование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наблюдений 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телескопов, сбор, обработка и анализ получаемых измерений, уточнение орбит в базе данных и их прогнозирование </a:t>
            </a:r>
          </a:p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Предварительное определение 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опасных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сближений 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защищаемых КА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потенциально опасными 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</a:t>
            </a: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заданий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проведения 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наблюдений пар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сближающихся КО или на сбор фотометрии, 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включаются в планы </a:t>
            </a: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Ежедневная выдача прогнозов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опасных 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сближений, выявленных маневров КА, получаемых измерений, уточненных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сутки 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орбит КО и орбит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новых 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</a:t>
            </a:r>
          </a:p>
          <a:p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наблюдений за КА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этапах 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выведения на высокие орбиты с выдачей полученных измерений и фотометрии,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 анализа </a:t>
            </a:r>
          </a:p>
          <a:p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 уводов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отработавших отечественных 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 на высоких орбитах,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верхних ступеней РН и РБ в зоны «захоронения» или на орбиты с ограниченным сроком 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существования </a:t>
            </a:r>
          </a:p>
          <a:p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Предварительное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фактов разрушений КО 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высоких орбитах и фактов увода КА на орбиты захоронения</a:t>
            </a: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24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116632"/>
            <a:ext cx="9036496" cy="96651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БД </a:t>
            </a:r>
            <a:r>
              <a:rPr lang="ru-RU" sz="28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Сегмента АСПОС ОКП </a:t>
            </a:r>
          </a:p>
          <a:p>
            <a:pPr algn="ctr">
              <a:defRPr/>
            </a:pPr>
            <a:r>
              <a:rPr lang="ru-RU" sz="28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ИПМ </a:t>
            </a:r>
            <a:r>
              <a:rPr lang="ru-RU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им. М.В. Келдыша РАН</a:t>
            </a:r>
            <a:br>
              <a:rPr lang="ru-RU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403448" y="1196752"/>
            <a:ext cx="8229600" cy="122413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серверов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48 ядер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TFLOPS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  <a:defRPr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2438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ГСО-объектов,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2925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ВЭО-объектов и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361 СВО-объектов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01.01.2018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  <a:defRPr/>
            </a:pPr>
            <a:endParaRPr lang="ru-RU" sz="3000" dirty="0">
              <a:latin typeface="+mn-lt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endParaRPr lang="ru-RU" sz="3200" dirty="0">
              <a:latin typeface="+mn-lt"/>
            </a:endParaRPr>
          </a:p>
        </p:txBody>
      </p:sp>
      <p:pic>
        <p:nvPicPr>
          <p:cNvPr id="4" name="Picture 2" descr="C:\Users\Игорь\Desktop\Терскол_2015\image00e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115" y="2429718"/>
            <a:ext cx="2879725" cy="431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Игорь\Desktop\Терскол_2015\image00e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8771" y="2429718"/>
            <a:ext cx="2919413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Игорь\Desktop\Doc2889.files\image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278" y="2410495"/>
            <a:ext cx="2473194" cy="439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71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864096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Немного истории и почему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ИПМ занимается вопросами космического мусора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07379"/>
            <a:ext cx="8928992" cy="5717232"/>
          </a:xfrm>
        </p:spPr>
        <p:txBody>
          <a:bodyPr>
            <a:no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объектов искусственного происхождения на околоземных орбитах проводятся в РАН с момента запуска Первого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ИСЗ (уточнение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параметров моделей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движения, отработка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методов астрометрии 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фотометрии и т.п.)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Слежение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иностранными космическими объектами (КО) 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интересах ЦККП осуществлялось с помощью сети оптических астрономических средств, координируемых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Астросоветом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(сейчас ИНАСАН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Академии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 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1965 г. был создан Баллистический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(БЦ)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ИПМ им. М.В.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Келдыша для работ по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баллистико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-навигационному обеспечению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полетом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пилотируемых и автоматических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космических аппаратов научного и народно-хозяйственного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назначения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ИПМ были разработаны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интерпретации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траекторных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измерений по данным разнесенной сети радиотехнических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оптических измерительных средств. Созданы высокоточные методы определения и прогнозирования параметров движения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космических аппаратов (КА)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2001 г.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распоряжением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Президиума РАН №10103-142 от 28.02.2001 г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ИПМ им М.В. Келдыша возложены обязанности по проведению работ по сбору, хранению, обработке и анализу информации по космическому мусору в специальном Центре, созданном на базе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БЦ ИПМ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17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21196" y="116632"/>
            <a:ext cx="8229600" cy="6480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Статистика опасных сближений за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2017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9094375"/>
              </p:ext>
            </p:extLst>
          </p:nvPr>
        </p:nvGraphicFramePr>
        <p:xfrm>
          <a:off x="1074440" y="2348816"/>
          <a:ext cx="7067127" cy="3785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2368"/>
                <a:gridCol w="1800200"/>
                <a:gridCol w="1954559"/>
              </a:tblGrid>
              <a:tr h="3959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Тип</a:t>
                      </a:r>
                      <a:r>
                        <a:rPr lang="ru-RU" sz="24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объектов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&lt; 1 </a:t>
                      </a:r>
                      <a:r>
                        <a:rPr lang="ru-RU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км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&lt; 5 </a:t>
                      </a:r>
                      <a:r>
                        <a:rPr lang="ru-RU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км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4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ГСО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29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4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СВО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4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Слабые ГСО (</a:t>
                      </a: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&lt;</a:t>
                      </a:r>
                      <a:r>
                        <a:rPr lang="en-US" sz="24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16 </a:t>
                      </a:r>
                      <a:r>
                        <a:rPr lang="ru-RU" sz="2400" baseline="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зв.в</a:t>
                      </a:r>
                      <a:r>
                        <a:rPr lang="ru-RU" sz="24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.)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4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Слабые СВО (</a:t>
                      </a:r>
                      <a:r>
                        <a:rPr lang="en-US" sz="2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&lt;</a:t>
                      </a:r>
                      <a:r>
                        <a:rPr lang="en-US" sz="2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16 </a:t>
                      </a:r>
                      <a:r>
                        <a:rPr lang="ru-RU" sz="2400" baseline="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зв.в</a:t>
                      </a:r>
                      <a:r>
                        <a:rPr lang="ru-RU" sz="2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.)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4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ГСО без </a:t>
                      </a: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TLE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4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СВО</a:t>
                      </a:r>
                      <a:r>
                        <a:rPr lang="ru-RU" sz="24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без </a:t>
                      </a:r>
                      <a:r>
                        <a:rPr lang="en-US" sz="24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TLE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4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ГСО</a:t>
                      </a:r>
                      <a:r>
                        <a:rPr lang="ru-RU" sz="24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с ОПМ </a:t>
                      </a: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&gt; 1 </a:t>
                      </a:r>
                      <a:r>
                        <a:rPr lang="ru-RU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м</a:t>
                      </a: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47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СВО с ОПМ </a:t>
                      </a:r>
                      <a:r>
                        <a:rPr lang="en-US" sz="2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&gt; 1 </a:t>
                      </a:r>
                      <a:r>
                        <a:rPr lang="ru-RU" sz="2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м</a:t>
                      </a:r>
                      <a:r>
                        <a:rPr lang="en-US" sz="2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79512" y="692696"/>
            <a:ext cx="88569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ОКР АСПОС ОКП Сегмент в ИПМ им. М.В. Келдыша РАН проводит ежедневный анализ опасных сближений для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 ГСО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-объекта 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СВО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-объектов с выдачей результатов в ЦУП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ЦНИИмаш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Начиная с 2017 г.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рогноз выполняется и для сближений объектов на ГСО и СВО с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ВЭО-объектами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6335552"/>
            <a:ext cx="8640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Наибольшую опасность для КА представляют яркие КО: 57 из 59 !! 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67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Блок-схема: процесс 19"/>
          <p:cNvSpPr/>
          <p:nvPr/>
        </p:nvSpPr>
        <p:spPr>
          <a:xfrm>
            <a:off x="155841" y="3490459"/>
            <a:ext cx="8885288" cy="3342814"/>
          </a:xfrm>
          <a:prstGeom prst="flowChartProcess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7000"/>
              </a:lnSpc>
              <a:spcAft>
                <a:spcPts val="0"/>
              </a:spcAft>
            </a:pPr>
            <a:endParaRPr lang="ru-RU" sz="2000" b="1" dirty="0">
              <a:solidFill>
                <a:srgbClr val="6600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36493" y="1410916"/>
            <a:ext cx="6555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МОДЕРНИЗИРОВАННОГО СЕГМЕНТА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791580" y="4810370"/>
            <a:ext cx="72008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Блок-схема: процесс 6"/>
          <p:cNvSpPr/>
          <p:nvPr/>
        </p:nvSpPr>
        <p:spPr>
          <a:xfrm>
            <a:off x="303865" y="3965746"/>
            <a:ext cx="1540343" cy="280831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Программный комплекс автоматизированного формирования типовых заданий на проведение обзоров области ГСО, ВЭО и СВО</a:t>
            </a:r>
            <a:endParaRPr lang="ru-RU" sz="1400" dirty="0"/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430414" y="2300925"/>
            <a:ext cx="3853553" cy="1062710"/>
          </a:xfrm>
          <a:prstGeom prst="flowChartProcess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66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Аппаратно-программный комплекс ведения базы данных</a:t>
            </a:r>
            <a:endParaRPr lang="ru-RU" sz="2000" dirty="0">
              <a:solidFill>
                <a:srgbClr val="660066"/>
              </a:solidFill>
            </a:endParaRPr>
          </a:p>
        </p:txBody>
      </p:sp>
      <p:sp>
        <p:nvSpPr>
          <p:cNvPr id="19" name="Блок-схема: процесс 18"/>
          <p:cNvSpPr/>
          <p:nvPr/>
        </p:nvSpPr>
        <p:spPr>
          <a:xfrm>
            <a:off x="4522106" y="2303905"/>
            <a:ext cx="4140658" cy="1059730"/>
          </a:xfrm>
          <a:prstGeom prst="flowChartProcess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66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Автоматизированный аппаратно-программный комплекс информационного обмена</a:t>
            </a:r>
          </a:p>
        </p:txBody>
      </p:sp>
      <p:sp>
        <p:nvSpPr>
          <p:cNvPr id="25" name="Блок-схема: процесс 24"/>
          <p:cNvSpPr/>
          <p:nvPr/>
        </p:nvSpPr>
        <p:spPr>
          <a:xfrm>
            <a:off x="2084222" y="3965746"/>
            <a:ext cx="1540343" cy="280831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Программный комплекс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автоматизированного планирования наблюдений КО</a:t>
            </a:r>
            <a:endParaRPr lang="ru-RU" sz="1400" dirty="0"/>
          </a:p>
        </p:txBody>
      </p:sp>
      <p:sp>
        <p:nvSpPr>
          <p:cNvPr id="26" name="Блок-схема: процесс 25"/>
          <p:cNvSpPr/>
          <p:nvPr/>
        </p:nvSpPr>
        <p:spPr>
          <a:xfrm>
            <a:off x="3927267" y="3958555"/>
            <a:ext cx="1540343" cy="280831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Программный комплекс ведения архива первичной информации (ПЗС-кадров)</a:t>
            </a:r>
            <a:endParaRPr lang="ru-RU" sz="1400" dirty="0"/>
          </a:p>
        </p:txBody>
      </p:sp>
      <p:sp>
        <p:nvSpPr>
          <p:cNvPr id="27" name="Блок-схема: процесс 26"/>
          <p:cNvSpPr/>
          <p:nvPr/>
        </p:nvSpPr>
        <p:spPr>
          <a:xfrm>
            <a:off x="5671932" y="3958555"/>
            <a:ext cx="1540343" cy="280831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Программный комплекс выявления и сопровождения потенциально опасных КО и событий в области ответственности сегмента</a:t>
            </a:r>
          </a:p>
        </p:txBody>
      </p:sp>
      <p:sp>
        <p:nvSpPr>
          <p:cNvPr id="28" name="Блок-схема: процесс 27"/>
          <p:cNvSpPr/>
          <p:nvPr/>
        </p:nvSpPr>
        <p:spPr>
          <a:xfrm>
            <a:off x="7359186" y="3965746"/>
            <a:ext cx="1540343" cy="280831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Программный комплекс расчета вероятности прогнозируемых опасных событий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18656" y="3487726"/>
            <a:ext cx="64161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66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Специальное программное обеспечение</a:t>
            </a:r>
          </a:p>
          <a:p>
            <a:pPr algn="ctr"/>
            <a:endParaRPr lang="ru-RU" dirty="0"/>
          </a:p>
        </p:txBody>
      </p:sp>
      <p:cxnSp>
        <p:nvCxnSpPr>
          <p:cNvPr id="30" name="Скругленная соединительная линия 29"/>
          <p:cNvCxnSpPr>
            <a:stCxn id="10" idx="1"/>
          </p:cNvCxnSpPr>
          <p:nvPr/>
        </p:nvCxnSpPr>
        <p:spPr>
          <a:xfrm rot="10800000" flipV="1">
            <a:off x="222932" y="2832280"/>
            <a:ext cx="207482" cy="682906"/>
          </a:xfrm>
          <a:prstGeom prst="curvedConnector2">
            <a:avLst/>
          </a:prstGeom>
          <a:ln w="57150">
            <a:solidFill>
              <a:schemeClr val="accent5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Скругленная соединительная линия 127"/>
          <p:cNvCxnSpPr>
            <a:stCxn id="10" idx="0"/>
            <a:endCxn id="19" idx="0"/>
          </p:cNvCxnSpPr>
          <p:nvPr/>
        </p:nvCxnSpPr>
        <p:spPr>
          <a:xfrm rot="16200000" flipH="1">
            <a:off x="4473323" y="184793"/>
            <a:ext cx="2980" cy="4235244"/>
          </a:xfrm>
          <a:prstGeom prst="curvedConnector3">
            <a:avLst>
              <a:gd name="adj1" fmla="val -7671141"/>
            </a:avLst>
          </a:prstGeom>
          <a:ln w="57150">
            <a:solidFill>
              <a:schemeClr val="accent5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Скругленная соединительная линия 129"/>
          <p:cNvCxnSpPr>
            <a:stCxn id="19" idx="3"/>
          </p:cNvCxnSpPr>
          <p:nvPr/>
        </p:nvCxnSpPr>
        <p:spPr>
          <a:xfrm>
            <a:off x="8662764" y="2833770"/>
            <a:ext cx="222728" cy="681416"/>
          </a:xfrm>
          <a:prstGeom prst="curvedConnector2">
            <a:avLst/>
          </a:prstGeom>
          <a:ln w="57150">
            <a:solidFill>
              <a:schemeClr val="accent5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430414" y="118781"/>
            <a:ext cx="7867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развития сегмента МОС ГСО, ВЭО, СВО третьей очереди АСПОС ОКП на базе </a:t>
            </a: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ИПМ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им. М.В. Келдыша РАН</a:t>
            </a:r>
          </a:p>
        </p:txBody>
      </p:sp>
    </p:spTree>
    <p:extLst>
      <p:ext uri="{BB962C8B-B14F-4D97-AF65-F5344CB8AC3E}">
        <p14:creationId xmlns:p14="http://schemas.microsoft.com/office/powerpoint/2010/main" val="245906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88" y="1894311"/>
            <a:ext cx="4539033" cy="243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5521" y="480707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Общий вид схемы связи модернизированного специализированного сегмента МОС ГСО ВЭО СВО третьей очереди АСПОС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ОКП (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Миусская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пл.)</a:t>
            </a:r>
            <a:endParaRPr lang="ru-RU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28" y="2616025"/>
            <a:ext cx="4269052" cy="27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4554" y="537321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Общий вид схемы связи модернизированного специализированного сегмента МОС ГСО ВЭО СВО третьей очереди АСПОС ОКП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(Профсоюзная ул.)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7544" y="145353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Программно-технические решения и архитектура построения модернизированного сегмента МОС ГСО, ВЭО, СВО на базе ИПМ им. М.В. Келдыша РАН</a:t>
            </a:r>
          </a:p>
        </p:txBody>
      </p:sp>
    </p:spTree>
    <p:extLst>
      <p:ext uri="{BB962C8B-B14F-4D97-AF65-F5344CB8AC3E}">
        <p14:creationId xmlns:p14="http://schemas.microsoft.com/office/powerpoint/2010/main" val="2362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687276" y="680258"/>
            <a:ext cx="7867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7504" y="188640"/>
            <a:ext cx="88204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Ведение архива первичной информации (ПЗС-кадров), полученной от привлекаемых средств НСОИ АФН, с обеспечением возможности хранения всей первичной информации за период до 10 лет, быстрого поиска в архиве, повторной обработки кадров, установления соответствия между ПЗС-кадрами и полученными измерениями, обеспечения удаленного доступа к архиву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Рисунок 14" descr="Изображение выглядит как карта&#10;&#10;Описание создано с высокой степенью достоверности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13" y="1994282"/>
            <a:ext cx="7670253" cy="413766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175608" y="6275590"/>
            <a:ext cx="3379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Схема структурная АПК СХД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988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973" y="879794"/>
            <a:ext cx="2922227" cy="29222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995" y="1219200"/>
            <a:ext cx="2182749" cy="21827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07504" y="620688"/>
                <a:ext cx="4537123" cy="408951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cap="sq">
                <a:solidFill>
                  <a:schemeClr val="tx1">
                    <a:alpha val="99000"/>
                  </a:schemeClr>
                </a:solidFill>
                <a:round/>
              </a:ln>
              <a:effectLst>
                <a:reflection endPos="0" dir="5400000" sy="-100000" algn="bl" rotWithShape="0"/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ru-RU" sz="1700" b="1" dirty="0" smtClean="0">
                    <a:latin typeface="+mj-lt"/>
                  </a:rPr>
                  <a:t>Статистическое описание</a:t>
                </a:r>
                <a:r>
                  <a:rPr lang="en-US" sz="1700" b="1" dirty="0" smtClean="0">
                    <a:latin typeface="+mj-lt"/>
                  </a:rPr>
                  <a:t> </a:t>
                </a:r>
                <a:r>
                  <a:rPr lang="ru-RU" sz="1700" b="1" dirty="0" smtClean="0">
                    <a:latin typeface="+mj-lt"/>
                  </a:rPr>
                  <a:t>фрагментов</a:t>
                </a:r>
                <a:endParaRPr lang="ru-RU" sz="1700" b="1" dirty="0">
                  <a:latin typeface="+mj-lt"/>
                </a:endParaRPr>
              </a:p>
              <a:p>
                <a:r>
                  <a:rPr lang="ru-RU" sz="1700" dirty="0" smtClean="0">
                    <a:latin typeface="+mj-lt"/>
                  </a:rPr>
                  <a:t>Распределение значимых фазовых параметров в виде смеси нормальных распределений</a:t>
                </a:r>
                <a:endParaRPr lang="en-US" sz="1700" b="0" dirty="0" smtClean="0">
                  <a:latin typeface="+mj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6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16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6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6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)→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)→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ru-RU" sz="1600" dirty="0" smtClean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1700" dirty="0" smtClean="0">
                    <a:latin typeface="+mj-lt"/>
                  </a:rPr>
                  <a:t>При описании распределения сохраняется информация о долготном распределении объектов (существенно для КО на высоких орбитах).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1700" dirty="0" smtClean="0">
                    <a:latin typeface="+mj-lt"/>
                  </a:rPr>
                  <a:t>Емкое описание локализации объектов в фазовом пространстве.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1700" dirty="0" smtClean="0">
                    <a:latin typeface="+mj-lt"/>
                  </a:rPr>
                  <a:t>Универсальный инструмент для аппроксимации сложных распределений орбитальных параметров КО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620688"/>
                <a:ext cx="4537123" cy="4089517"/>
              </a:xfrm>
              <a:prstGeom prst="rect">
                <a:avLst/>
              </a:prstGeom>
              <a:blipFill rotWithShape="1">
                <a:blip r:embed="rId4"/>
                <a:stretch>
                  <a:fillRect t="-148"/>
                </a:stretch>
              </a:blipFill>
              <a:ln cap="sq">
                <a:solidFill>
                  <a:schemeClr val="tx1">
                    <a:alpha val="99000"/>
                  </a:schemeClr>
                </a:solidFill>
                <a:round/>
              </a:ln>
              <a:effectLst>
                <a:reflection endPos="0" dir="5400000" sy="-100000" algn="bl" rotWithShape="0"/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Заголовок 3"/>
          <p:cNvSpPr txBox="1">
            <a:spLocks/>
          </p:cNvSpPr>
          <p:nvPr/>
        </p:nvSpPr>
        <p:spPr>
          <a:xfrm>
            <a:off x="343353" y="116632"/>
            <a:ext cx="8576310" cy="5040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популяции КМ (совместно с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ЦНИИМаш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31508" y="758287"/>
            <a:ext cx="45124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/>
              <a:t>Эволюция нормалей к плоскостям орбит КО в окрестности защищаемой области ГСО (2005 – 2023)</a:t>
            </a:r>
            <a:endParaRPr lang="ru-RU" sz="15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097" y="3664397"/>
            <a:ext cx="3850672" cy="30438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71060"/>
            <a:ext cx="4998720" cy="218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8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9902" y="2289301"/>
            <a:ext cx="2532570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+mj-lt"/>
              </a:rPr>
              <a:t>ЦЛ: </a:t>
            </a:r>
            <a:r>
              <a:rPr lang="ru-RU" sz="1400" dirty="0" err="1" smtClean="0">
                <a:latin typeface="+mj-lt"/>
              </a:rPr>
              <a:t>конц</a:t>
            </a:r>
            <a:r>
              <a:rPr lang="ru-RU" sz="1400" dirty="0" smtClean="0">
                <a:latin typeface="+mj-lt"/>
              </a:rPr>
              <a:t>.</a:t>
            </a:r>
            <a:r>
              <a:rPr lang="en-US" sz="1400" dirty="0" smtClean="0">
                <a:latin typeface="+mj-lt"/>
              </a:rPr>
              <a:t>,</a:t>
            </a:r>
            <a:r>
              <a:rPr lang="ru-RU" sz="1400" dirty="0" smtClean="0">
                <a:latin typeface="+mj-lt"/>
              </a:rPr>
              <a:t> ВЭО </a:t>
            </a:r>
          </a:p>
          <a:p>
            <a:pPr algn="ctr"/>
            <a:r>
              <a:rPr lang="ru-RU" sz="1400" dirty="0" smtClean="0">
                <a:latin typeface="+mj-lt"/>
              </a:rPr>
              <a:t>(ГПО+…)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336" y="856046"/>
            <a:ext cx="5511566" cy="14003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cap="sq">
            <a:solidFill>
              <a:schemeClr val="tx1">
                <a:alpha val="99000"/>
              </a:schemeClr>
            </a:solidFill>
            <a:round/>
          </a:ln>
          <a:effectLst>
            <a:reflection endPos="0" dir="5400000" sy="-100000" algn="bl" rotWithShape="0"/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 smtClean="0">
                <a:latin typeface="+mj-lt"/>
              </a:rPr>
              <a:t>Концентрация, распределение скоростей, потоки в рамках модели рассчитываются независимо для каждого центра локализации (ЦЛ, компоненты смеси)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 smtClean="0">
                <a:latin typeface="+mj-lt"/>
              </a:rPr>
              <a:t>Каждый центр локализации может описывать существенно различные скопления КО:</a:t>
            </a:r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343353" y="102678"/>
            <a:ext cx="8576310" cy="59001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популяции КМ (совместно с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ЦНИИМаш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0" r="6176"/>
          <a:stretch/>
        </p:blipFill>
        <p:spPr>
          <a:xfrm>
            <a:off x="125238" y="2954760"/>
            <a:ext cx="2550849" cy="23256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3353" y="2289301"/>
            <a:ext cx="2320100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+mj-lt"/>
              </a:rPr>
              <a:t>ЦЛ: </a:t>
            </a:r>
            <a:r>
              <a:rPr lang="ru-RU" sz="1400" dirty="0" err="1" smtClean="0">
                <a:latin typeface="+mj-lt"/>
              </a:rPr>
              <a:t>конц</a:t>
            </a:r>
            <a:r>
              <a:rPr lang="ru-RU" sz="1400" dirty="0" smtClean="0">
                <a:latin typeface="+mj-lt"/>
              </a:rPr>
              <a:t>., низкие орбиты, (ССО)</a:t>
            </a:r>
            <a:endParaRPr lang="ru-RU" sz="1400" dirty="0"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8" t="278" r="-1" b="-278"/>
          <a:stretch/>
        </p:blipFill>
        <p:spPr>
          <a:xfrm>
            <a:off x="2701255" y="2967615"/>
            <a:ext cx="2881804" cy="2312749"/>
          </a:xfrm>
          <a:prstGeom prst="rect">
            <a:avLst/>
          </a:prstGeom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4098884314"/>
              </p:ext>
            </p:extLst>
          </p:nvPr>
        </p:nvGraphicFramePr>
        <p:xfrm>
          <a:off x="4009236" y="5498578"/>
          <a:ext cx="1573823" cy="1169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" y="5121073"/>
                <a:ext cx="3976382" cy="175432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cap="sq">
                <a:solidFill>
                  <a:schemeClr val="tx1">
                    <a:alpha val="99000"/>
                  </a:schemeClr>
                </a:solidFill>
                <a:round/>
              </a:ln>
              <a:effectLst>
                <a:reflection endPos="0" dir="5400000" sy="-100000" algn="bl" rotWithShape="0"/>
              </a:effectLst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dirty="0" smtClean="0">
                    <a:latin typeface="+mj-lt"/>
                  </a:rPr>
                  <a:t>Совокупность вкладов всех ЦЛ описывает популяцию в целом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dirty="0" smtClean="0">
                    <a:latin typeface="+mj-lt"/>
                  </a:rPr>
                  <a:t>Распределение в области высоких орбит зависит от широты и долготы (следствие отсутствие осреднения по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 smtClean="0">
                    <a:latin typeface="+mj-lt"/>
                  </a:rPr>
                  <a:t>)</a:t>
                </a:r>
                <a:endParaRPr lang="ru-RU" dirty="0" smtClean="0">
                  <a:latin typeface="+mj-lt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5121073"/>
                <a:ext cx="3976382" cy="1754326"/>
              </a:xfrm>
              <a:prstGeom prst="rect">
                <a:avLst/>
              </a:prstGeom>
              <a:blipFill rotWithShape="1">
                <a:blip r:embed="rId9"/>
                <a:stretch>
                  <a:fillRect t="-685"/>
                </a:stretch>
              </a:blipFill>
              <a:ln cap="sq">
                <a:solidFill>
                  <a:schemeClr val="tx1">
                    <a:alpha val="99000"/>
                  </a:schemeClr>
                </a:solidFill>
                <a:round/>
              </a:ln>
              <a:effectLst>
                <a:reflection endPos="0" dir="5400000" sy="-100000" algn="bl" rotWithShape="0"/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23"/>
          <a:stretch/>
        </p:blipFill>
        <p:spPr>
          <a:xfrm>
            <a:off x="5608226" y="872824"/>
            <a:ext cx="3539018" cy="299258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71"/>
          <a:stretch/>
        </p:blipFill>
        <p:spPr>
          <a:xfrm>
            <a:off x="5611471" y="3865412"/>
            <a:ext cx="3532529" cy="299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066130"/>
          </a:xfrm>
        </p:spPr>
        <p:txBody>
          <a:bodyPr>
            <a:noAutofit/>
          </a:bodyPr>
          <a:lstStyle/>
          <a:p>
            <a:r>
              <a:rPr lang="ru-RU" sz="3800" dirty="0" smtClean="0"/>
              <a:t/>
            </a:r>
            <a:br>
              <a:rPr lang="ru-RU" sz="3800" dirty="0" smtClean="0"/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наблюдательных средств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оптической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сети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ИПМ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58895"/>
            <a:ext cx="8928992" cy="5400600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подсистемы высокоточных </a:t>
            </a: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 1”) </a:t>
            </a: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измерений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наблюдения пар сближающихся КО </a:t>
            </a: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 целью уточнения их орбит в интересах повышения достоверности прогнозов сближений), поскольку большинство используемых телескопов с большими полями зрения, т.е. с низким угловым разрешением</a:t>
            </a:r>
          </a:p>
          <a:p>
            <a:pPr algn="just"/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Апробация новых ПЗС-камер с быстрым считыванием (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отработка методов обнаружения низкоорбитальных </a:t>
            </a: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КО) и аппаратной привязкой времени (для повышения точности привязки времени)</a:t>
            </a:r>
          </a:p>
          <a:p>
            <a:pPr algn="just"/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 на новый программный комплекс 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KDS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управления телескопами </a:t>
            </a: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(возможность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 слабых КО на телескопах малой апертуры </a:t>
            </a: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больших экспозиций, наблюдения низкоорбитальных КО, автоматический подхват новых КО по </a:t>
            </a:r>
            <a:r>
              <a:rPr lang="ru-RU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алертам</a:t>
            </a: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нового комплекса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эффективного планирования </a:t>
            </a: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обзорных наблюдений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 на </a:t>
            </a: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ВЭО</a:t>
            </a:r>
          </a:p>
          <a:p>
            <a:pPr algn="just"/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Переориентирование части телескопов апертурой 35см – 80см на астрономические наблюдения астероидов и гамма-всплесков (из-за значительного уменьшения доли ИПМ от финансирования, выделяемого на наблюдения космического мусора)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442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67544" y="116632"/>
            <a:ext cx="8568952" cy="99412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Новая подсистема для высокоточных измерений по парам сближающихся КО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143000" y="1340768"/>
            <a:ext cx="9001000" cy="121583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х25 см ТАЛ-250К с полем зрения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40’x58’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в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Косале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(Мексика),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Тарихе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(Боливия),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Тирасполе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(Молдавия),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Маяки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Чугуеве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(Украина),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Барнауле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(Алтай)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Игорь\Desktop\Виза_яп\IMG-20180320-WA00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5" r="28057" b="9240"/>
          <a:stretch/>
        </p:blipFill>
        <p:spPr bwMode="auto">
          <a:xfrm>
            <a:off x="467544" y="2642940"/>
            <a:ext cx="2952327" cy="20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Игорь\Desktop\image0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5"/>
          <a:stretch/>
        </p:blipFill>
        <p:spPr bwMode="auto">
          <a:xfrm>
            <a:off x="35495" y="4869160"/>
            <a:ext cx="3957181" cy="194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Игорь\Desktop\TAL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642940"/>
            <a:ext cx="2808312" cy="210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Игорь\Desktop\2018-02-27 18-14-38_151978986848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59" t="1267" r="3659" b="21495"/>
          <a:stretch/>
        </p:blipFill>
        <p:spPr bwMode="auto">
          <a:xfrm>
            <a:off x="4067944" y="4941167"/>
            <a:ext cx="1817141" cy="187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\Desktop\IMG-20151201-WA0001.jpg">
            <a:extLst>
              <a:ext uri="{FF2B5EF4-FFF2-40B4-BE49-F238E27FC236}">
                <a16:creationId xmlns:a16="http://schemas.microsoft.com/office/drawing/2014/main" xmlns="" id="{B6F936DA-D1A6-4508-8608-3C9F6C5A9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b="8421"/>
          <a:stretch>
            <a:fillRect/>
          </a:stretch>
        </p:blipFill>
        <p:spPr bwMode="auto">
          <a:xfrm>
            <a:off x="3635896" y="2556603"/>
            <a:ext cx="1794840" cy="2191595"/>
          </a:xfrm>
          <a:prstGeom prst="rect">
            <a:avLst/>
          </a:prstGeom>
          <a:noFill/>
        </p:spPr>
      </p:pic>
      <p:pic>
        <p:nvPicPr>
          <p:cNvPr id="1026" name="Picture 2" descr="C:\Users\Игорь\Desktop\im_0000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5" r="9176" b="50000"/>
          <a:stretch/>
        </p:blipFill>
        <p:spPr bwMode="auto">
          <a:xfrm>
            <a:off x="6189639" y="4914625"/>
            <a:ext cx="2270793" cy="192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64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высокоточных (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&lt;1”)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измерений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ТАЛ-250К (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 цвет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Игорь\Desktop\Новая папка (19)\meteosat7\20170401.pd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8640960" cy="468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86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26897" y="188640"/>
            <a:ext cx="8892480" cy="7200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наблюдений с новым ПО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KDS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72007" y="908720"/>
            <a:ext cx="8892481" cy="216024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ПЗС-кадры, полученные с большим временем экспозиции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180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сек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 – 16.8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зв.вел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., достигнутая на 22-см телескопе ОРИ-22</a:t>
            </a:r>
            <a:endParaRPr lang="en-US" sz="2000" dirty="0" smtClean="0">
              <a:solidFill>
                <a:srgbClr val="000000"/>
              </a:solidFill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60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сек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  - 17.1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зв.вел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с 40-см телескопом САНТЕЛ-400А  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(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успешно наблюдаются КО до 18 звездной величины)</a:t>
            </a:r>
            <a:endParaRPr lang="en-US" sz="2000" dirty="0" smtClean="0">
              <a:solidFill>
                <a:srgbClr val="000000"/>
              </a:solidFill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Недорогие малые телескопы способны сопровождать слабые КО !!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Игорь\Desktop\Виза_яп\image00в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49" y="3068960"/>
            <a:ext cx="374441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Игорь\Desktop\Виза_яп\image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3068960"/>
            <a:ext cx="374441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64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Измерения космического мусора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712968" cy="5472608"/>
          </a:xfrm>
        </p:spPr>
        <p:txBody>
          <a:bodyPr>
            <a:normAutofit fontScale="85000" lnSpcReduction="20000"/>
          </a:bodyPr>
          <a:lstStyle/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сбора, обработки и анализа информации по объектам техногенного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происхождения (ЦСИТО) был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28 февраля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2005г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приказом ИПМ им. М.В. Келдыша РАН во исполнение Распоряжения Президиума РАН 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вопрос – где брать измерения по КО для на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олнения базы данных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Распад СССР привел к тому, что большая часть обсерваторий осталась за  рубежом </a:t>
            </a:r>
            <a:r>
              <a:rPr lang="ru-RU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практически прекратила наблюдения, в </a:t>
            </a:r>
            <a:r>
              <a:rPr lang="ru-RU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 почти вся т.н. сеть НСОС (ИНАСАН), наблюдавшая КО на ГСО для ЦККП</a:t>
            </a:r>
          </a:p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ИПМ им. М.В. Келдыша РАН начал инициативный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создания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международной Научной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сети для астрометрических и фотометрических наблюдений (НСОИ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АФН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/ISON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по трем основным научным направлениям: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космический мусор, астероиды, оптическое послесвечение гамма-всплесков</a:t>
            </a:r>
          </a:p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команде НСОИ АФН (специалисты ИПМ им. М.В. Келдыша РАН,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ИКИ РАН,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КрАО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ГАО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РАН) пришлось стать первопроходцами, создавая полную технологию ПЗС-наблюдений КО</a:t>
            </a:r>
            <a:endParaRPr lang="ru-RU" sz="2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rgbClr val="000000"/>
              </a:solidFill>
              <a:latin typeface="Calibri" pitchFamily="32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588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5496" y="0"/>
            <a:ext cx="9041952" cy="11967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Эксперименты по обнаружению и сопровождению низкоорбитальных КО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107504" y="1196752"/>
            <a:ext cx="8969944" cy="7200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Макет барьерного оптического телескопа для обнаружения НОКО и ВЭКО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(20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6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общим полем зрения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 x 4.5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6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Гц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Игорь\Desktop\Горизонт\aimage0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14610" r="2610"/>
          <a:stretch/>
        </p:blipFill>
        <p:spPr bwMode="auto">
          <a:xfrm>
            <a:off x="3635896" y="2030882"/>
            <a:ext cx="5441552" cy="327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Игорь\Desktop\image002k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05" y="3440175"/>
            <a:ext cx="3165475" cy="316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is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" t="3538" r="3572" b="6760"/>
          <a:stretch/>
        </p:blipFill>
        <p:spPr bwMode="auto">
          <a:xfrm>
            <a:off x="3491880" y="4363770"/>
            <a:ext cx="3650284" cy="232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496" y="2204864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Наблюдения Тяньгун-1 в 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Кастельгранде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 с 22-см телескопом ОРИ-22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92280" y="5373216"/>
            <a:ext cx="2051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Обнаружение 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НОКО с быстрой 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камерой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(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шт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/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зв.вел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.)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73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113110" y="166113"/>
            <a:ext cx="903089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Новый подход к планированию обзоров ВЭО</a:t>
            </a:r>
            <a:r>
              <a:rPr lang="en-US" alt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750888"/>
            <a:ext cx="3540919" cy="26082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110" y="3503613"/>
            <a:ext cx="4345781" cy="31924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8" y="754064"/>
            <a:ext cx="3550444" cy="26050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: вправо 9">
            <a:extLst>
              <a:ext uri="{FF2B5EF4-FFF2-40B4-BE49-F238E27FC236}"/>
            </a:extLst>
          </p:cNvPr>
          <p:cNvSpPr/>
          <p:nvPr/>
        </p:nvSpPr>
        <p:spPr>
          <a:xfrm rot="3600000">
            <a:off x="2273102" y="3231952"/>
            <a:ext cx="827088" cy="54173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/>
              <a:t>Вес</a:t>
            </a:r>
            <a:endParaRPr lang="ru-RU" sz="1200" dirty="0"/>
          </a:p>
        </p:txBody>
      </p:sp>
      <p:sp>
        <p:nvSpPr>
          <p:cNvPr id="7" name="Стрелка: вправо 7">
            <a:extLst>
              <a:ext uri="{FF2B5EF4-FFF2-40B4-BE49-F238E27FC236}"/>
            </a:extLst>
          </p:cNvPr>
          <p:cNvSpPr/>
          <p:nvPr/>
        </p:nvSpPr>
        <p:spPr>
          <a:xfrm rot="18000000" flipH="1">
            <a:off x="6043812" y="3160515"/>
            <a:ext cx="827087" cy="54173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/>
              <a:t>Вес</a:t>
            </a:r>
            <a:endParaRPr lang="ru-RU" sz="1200" dirty="0"/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2051720" y="5988189"/>
            <a:ext cx="5102310" cy="76944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2200" b="1" dirty="0" smtClean="0">
                <a:solidFill>
                  <a:srgbClr val="FF0000"/>
                </a:solidFill>
              </a:rPr>
              <a:t>Получившаяся карта для поиска КО на ВЭО с вероятностями обнаружения</a:t>
            </a:r>
            <a:endParaRPr lang="ru-RU" altLang="ru-RU" sz="2200" b="1" dirty="0">
              <a:solidFill>
                <a:srgbClr val="FF0000"/>
              </a:solidFill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240884" y="942975"/>
            <a:ext cx="1656184" cy="76944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2200" b="1" dirty="0" smtClean="0">
                <a:solidFill>
                  <a:srgbClr val="FF0000"/>
                </a:solidFill>
              </a:rPr>
              <a:t>Слой кол-ва КО в зонах</a:t>
            </a:r>
            <a:endParaRPr lang="ru-RU" altLang="ru-RU" sz="2200" b="1" dirty="0">
              <a:solidFill>
                <a:srgbClr val="FF0000"/>
              </a:solidFill>
            </a:endParaRP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7236296" y="1052736"/>
            <a:ext cx="1907703" cy="76944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2200" b="1" dirty="0" smtClean="0">
                <a:solidFill>
                  <a:srgbClr val="FF0000"/>
                </a:solidFill>
              </a:rPr>
              <a:t>Слой угловых скоростей КО</a:t>
            </a:r>
            <a:endParaRPr lang="ru-RU" altLang="ru-RU" sz="2200" b="1" dirty="0">
              <a:solidFill>
                <a:srgbClr val="FF0000"/>
              </a:solidFill>
            </a:endParaRPr>
          </a:p>
        </p:txBody>
      </p:sp>
      <p:sp>
        <p:nvSpPr>
          <p:cNvPr id="11" name="Стрелка: вправо 14">
            <a:extLst>
              <a:ext uri="{FF2B5EF4-FFF2-40B4-BE49-F238E27FC236}"/>
            </a:extLst>
          </p:cNvPr>
          <p:cNvSpPr/>
          <p:nvPr/>
        </p:nvSpPr>
        <p:spPr>
          <a:xfrm flipH="1">
            <a:off x="6754417" y="4738688"/>
            <a:ext cx="620315" cy="7223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/>
              <a:t>Вес</a:t>
            </a:r>
            <a:endParaRPr lang="ru-RU" sz="1200" dirty="0"/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7502129" y="4899025"/>
            <a:ext cx="1387078" cy="76944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2200" b="1" dirty="0" smtClean="0">
                <a:solidFill>
                  <a:srgbClr val="FF0000"/>
                </a:solidFill>
              </a:rPr>
              <a:t>Другие слои</a:t>
            </a:r>
            <a:endParaRPr lang="ru-RU" altLang="ru-RU" sz="2200" b="1" dirty="0">
              <a:solidFill>
                <a:srgbClr val="FF0000"/>
              </a:solidFill>
            </a:endParaRPr>
          </a:p>
        </p:txBody>
      </p:sp>
      <p:sp>
        <p:nvSpPr>
          <p:cNvPr id="13" name="Стрелка: вправо 17">
            <a:extLst>
              <a:ext uri="{FF2B5EF4-FFF2-40B4-BE49-F238E27FC236}"/>
            </a:extLst>
          </p:cNvPr>
          <p:cNvSpPr/>
          <p:nvPr/>
        </p:nvSpPr>
        <p:spPr>
          <a:xfrm>
            <a:off x="1769269" y="4738688"/>
            <a:ext cx="620316" cy="7223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/>
              <a:t>Вес</a:t>
            </a:r>
            <a:endParaRPr lang="ru-RU" sz="1200" dirty="0"/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254794" y="4899025"/>
            <a:ext cx="1387079" cy="76944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2200" b="1" dirty="0" smtClean="0">
                <a:solidFill>
                  <a:srgbClr val="FF0000"/>
                </a:solidFill>
              </a:rPr>
              <a:t>Другие слои</a:t>
            </a:r>
            <a:endParaRPr lang="ru-RU" altLang="ru-RU" sz="2200" b="1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3110" y="3673227"/>
            <a:ext cx="228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Ранги для всех зон (областей) неба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4896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63408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Чем средства РАН дополняют АСПОС ОКП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80728"/>
            <a:ext cx="8928992" cy="6048672"/>
          </a:xfrm>
        </p:spPr>
        <p:txBody>
          <a:bodyPr>
            <a:normAutofit fontScale="55000" lnSpcReduction="20000"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Проблемой является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согласованной методики оценки вклада измерительных средств в решении задач АСПОС ОКП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применяются методики, созданные для оценки вклада в поддержание каталога КО, что приводит к неправильному пониманию роли средств РАН, которые во многом дополняют АСПОС ОКП:</a:t>
            </a:r>
          </a:p>
          <a:p>
            <a:pPr>
              <a:buFontTx/>
              <a:buChar char="-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времени наблюдений из-за разницы в погодных условиях (иногда до 40%), тем самым увеличивая регулярность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обновления списков орбит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(это важно для решения задач АСПОС ОКП, поскольку увеличивает точность прогнозов орбит и повышает достоверность расчетов опасных сближений)</a:t>
            </a:r>
          </a:p>
          <a:p>
            <a:pPr>
              <a:buFontTx/>
              <a:buChar char="-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географически, увеличивая долготное и широтное разнесение обсерваторий (долготное разнесение расширяет зону контроля системы АСПОС ОКП, а широтное разнесение повышает точность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орбитальных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определений – а точность орбит важнейший параметр для АСПОС ОКП) </a:t>
            </a:r>
          </a:p>
          <a:p>
            <a:pPr>
              <a:buFontTx/>
              <a:buChar char="-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овышение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полноты контроля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ярких ВОКО - детектирование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слабых КО по отношению к аналогичным средствам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ЭОП (за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счет большей апертуры обзорных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- 22 и 25см против 19,2см - 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наблюдения КО под меньшими углами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места на стыке зон контроля ЭОП благодаря более благоприятным фазовым углам и меньшим потерям в толще атмосферы)</a:t>
            </a:r>
          </a:p>
          <a:p>
            <a:pPr>
              <a:buFontTx/>
              <a:buChar char="-"/>
            </a:pPr>
            <a:endParaRPr lang="ru-RU" sz="3500" dirty="0" smtClean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010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5212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НСОИ АФН вносит важный вклад в мониторинг ярких КО на ГСО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 descr="pic13-1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2" r="50750"/>
          <a:stretch/>
        </p:blipFill>
        <p:spPr bwMode="auto">
          <a:xfrm>
            <a:off x="179512" y="1464482"/>
            <a:ext cx="5472608" cy="5259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08104" y="1621244"/>
            <a:ext cx="352595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ПАО «МАК «Вымпел» за 2016-2017 гг. показывают, что благодаря полным обзорам ГСО, выполняемым двумя подсистемами НСОИ АФН (</a:t>
            </a:r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зеленый цвет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практически нет разницы между количеством измеренных (вверху)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контролируемых (внизу)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 на ГСО. Яркие КО надежно сопровождаются и практически не теряются.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15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38079" y="44624"/>
            <a:ext cx="8754402" cy="111965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 обсерваторий, разнесенных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широте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						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" t="694" r="8306" b="6615"/>
          <a:stretch/>
        </p:blipFill>
        <p:spPr>
          <a:xfrm>
            <a:off x="25880" y="692697"/>
            <a:ext cx="4945927" cy="61206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71807" y="946092"/>
            <a:ext cx="372885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Значительное повышение точности определения орбит КО с шумами в динамической модели (активных КА,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HAMR)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Параллакс позволяет лучше определять «трудные» для оптики параметры орбиты.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Повышенная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решения задачи обнаружения КО за счет возможности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коллокации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наблюдений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20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922114"/>
          </a:xfrm>
        </p:spPr>
        <p:txBody>
          <a:bodyPr>
            <a:normAutofit/>
          </a:bodyPr>
          <a:lstStyle/>
          <a:p>
            <a:r>
              <a:rPr lang="ru-RU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Уникальные стороны средств РАН</a:t>
            </a:r>
            <a:endParaRPr lang="ru-RU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24744"/>
            <a:ext cx="8856984" cy="5472608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наблюдения более слабых КО на телескопах большой апертуры высоко в горах (АЗТ-33ВМ и АЗТ-33ИК в Мондах, Цейсс-2000 и К-800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Терсколе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– до 19-20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зв.вел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Это важно для верификации модели популяции космического мусора (сейчас проводится по данным К-800)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Лучшая точность измерений средств наблюдения ярких КО по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целеуказаниям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(все средства АСПОС ОКП, кроме ОЭС-50, только с большими полями зрения). Это важно при наблюдениях пар сближающихся КО для повышения достоверности прогнозов. Как уже говорилось 57 из 59 сближений в 2017 году были именно с яркими КО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получения фотометрической информации (НКИ) о КО (ММТ-9 в Архызе для НОКО, АЗТ-33ИК в Мондах, Цейсс-2000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Терсколе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АТ-64 в Научном и ОРИ-22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Кастельгранде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ГСКО). На средствах АСПОС ОКП режим сбора НКИ так и не был реализован.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Дешевизна измерений, получаемых на средствах РАН (стоимость от 2-х до 8-ми раз ниже, по сравнению с эксплуатирующей организацией)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51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468313" y="188913"/>
            <a:ext cx="8229600" cy="575791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900" b="1" dirty="0" smtClean="0">
                <a:latin typeface="+mj-lt"/>
                <a:ea typeface="+mj-ea"/>
                <a:cs typeface="+mj-cs"/>
              </a:rPr>
              <a:t>Сотрудничество с ООН</a:t>
            </a:r>
            <a:endParaRPr lang="ru-RU" sz="3900" b="1" dirty="0">
              <a:latin typeface="+mj-lt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179512" y="764703"/>
            <a:ext cx="8856984" cy="305802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7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200" dirty="0" smtClean="0">
                <a:latin typeface="Calibri" pitchFamily="34" charset="0"/>
              </a:rPr>
              <a:t>  С 2008 г. ежегодно представляются результаты на Научно-техническом подкомитете  Комитета ООН по использованию космического пространства в мирных целях</a:t>
            </a:r>
          </a:p>
          <a:p>
            <a:pPr>
              <a:lnSpc>
                <a:spcPct val="7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200" dirty="0" smtClean="0">
                <a:latin typeface="Calibri" pitchFamily="34" charset="0"/>
              </a:rPr>
              <a:t>  1 </a:t>
            </a:r>
            <a:r>
              <a:rPr lang="ru-RU" sz="2200" dirty="0">
                <a:latin typeface="Calibri" pitchFamily="34" charset="0"/>
              </a:rPr>
              <a:t>июня 2012 года, во время 55 сессии </a:t>
            </a:r>
            <a:r>
              <a:rPr lang="ru-RU" sz="2200" dirty="0" smtClean="0">
                <a:latin typeface="Calibri" pitchFamily="34" charset="0"/>
              </a:rPr>
              <a:t>Комитета </a:t>
            </a:r>
            <a:r>
              <a:rPr lang="ru-RU" sz="2200" dirty="0">
                <a:latin typeface="Calibri" pitchFamily="34" charset="0"/>
              </a:rPr>
              <a:t>ООН по использованию космического пространства в мирных целях (С</a:t>
            </a:r>
            <a:r>
              <a:rPr lang="en-US" sz="2200" dirty="0">
                <a:latin typeface="Calibri" pitchFamily="34" charset="0"/>
              </a:rPr>
              <a:t>OPUOS</a:t>
            </a:r>
            <a:r>
              <a:rPr lang="ru-RU" sz="2200" dirty="0">
                <a:latin typeface="Calibri" pitchFamily="34" charset="0"/>
              </a:rPr>
              <a:t>), </a:t>
            </a:r>
            <a:r>
              <a:rPr lang="ru-RU" sz="2200" dirty="0" smtClean="0">
                <a:latin typeface="Calibri" pitchFamily="34" charset="0"/>
              </a:rPr>
              <a:t> прошел открытый семинар о присоединении проекта НСОИ </a:t>
            </a:r>
            <a:r>
              <a:rPr lang="ru-RU" sz="2200" dirty="0">
                <a:latin typeface="Calibri" pitchFamily="34" charset="0"/>
              </a:rPr>
              <a:t>АФН </a:t>
            </a:r>
            <a:r>
              <a:rPr lang="ru-RU" sz="2200" dirty="0" smtClean="0">
                <a:latin typeface="Calibri" pitchFamily="34" charset="0"/>
              </a:rPr>
              <a:t>к </a:t>
            </a:r>
            <a:r>
              <a:rPr lang="ru-RU" sz="2200" dirty="0">
                <a:latin typeface="Calibri" pitchFamily="34" charset="0"/>
              </a:rPr>
              <a:t>инициативе ООН по фундаментальной космической науке. </a:t>
            </a:r>
            <a:endParaRPr lang="ru-RU" sz="2200" dirty="0" smtClean="0">
              <a:latin typeface="Calibri" pitchFamily="34" charset="0"/>
            </a:endParaRPr>
          </a:p>
          <a:p>
            <a:pPr>
              <a:lnSpc>
                <a:spcPct val="7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200" dirty="0">
                <a:latin typeface="Calibri" pitchFamily="34" charset="0"/>
              </a:rPr>
              <a:t> </a:t>
            </a:r>
            <a:r>
              <a:rPr lang="ru-RU" sz="2200" dirty="0" smtClean="0">
                <a:latin typeface="Calibri" pitchFamily="34" charset="0"/>
              </a:rPr>
              <a:t>В  2018 г. начато подготовка к </a:t>
            </a:r>
            <a:r>
              <a:rPr lang="ru-RU" sz="2200" dirty="0">
                <a:latin typeface="Calibri" pitchFamily="34" charset="0"/>
              </a:rPr>
              <a:t>сотрудничеству с </a:t>
            </a:r>
            <a:r>
              <a:rPr lang="ru-RU" sz="2200" dirty="0" smtClean="0">
                <a:latin typeface="Calibri" pitchFamily="34" charset="0"/>
              </a:rPr>
              <a:t>новой инициативой </a:t>
            </a:r>
            <a:r>
              <a:rPr lang="ru-RU" sz="2200" dirty="0">
                <a:latin typeface="Calibri" pitchFamily="34" charset="0"/>
              </a:rPr>
              <a:t>ООН «Открытая Вселенная» (установка телескопов в развивающихся странах, обучение наблюдателей, организация наблюдений, совместная база </a:t>
            </a:r>
            <a:r>
              <a:rPr lang="ru-RU" sz="2200" dirty="0" smtClean="0">
                <a:latin typeface="Calibri" pitchFamily="34" charset="0"/>
              </a:rPr>
              <a:t>данных). Готовится подписание соглашения между ООН (</a:t>
            </a:r>
            <a:r>
              <a:rPr lang="en-US" sz="2200" dirty="0" smtClean="0">
                <a:latin typeface="Calibri" pitchFamily="34" charset="0"/>
              </a:rPr>
              <a:t>COPUOS) </a:t>
            </a:r>
            <a:r>
              <a:rPr lang="ru-RU" sz="2200" dirty="0" smtClean="0">
                <a:latin typeface="Calibri" pitchFamily="34" charset="0"/>
              </a:rPr>
              <a:t>и ИПМ им. М.В. Келдыша РАН (как координатора проекта НСОИ АФН)</a:t>
            </a:r>
            <a:endParaRPr lang="ru-RU" sz="2200" dirty="0">
              <a:solidFill>
                <a:srgbClr val="898989"/>
              </a:solidFill>
            </a:endParaRPr>
          </a:p>
        </p:txBody>
      </p:sp>
      <p:pic>
        <p:nvPicPr>
          <p:cNvPr id="4" name="Picture 5" descr="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3885083"/>
            <a:ext cx="3313113" cy="220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p3"/>
          <p:cNvPicPr>
            <a:picLocks noChangeAspect="1" noChangeArrowheads="1"/>
          </p:cNvPicPr>
          <p:nvPr/>
        </p:nvPicPr>
        <p:blipFill>
          <a:blip r:embed="rId4" cstate="print"/>
          <a:srcRect l="10252"/>
          <a:stretch>
            <a:fillRect/>
          </a:stretch>
        </p:blipFill>
        <p:spPr bwMode="auto">
          <a:xfrm>
            <a:off x="5749925" y="3822725"/>
            <a:ext cx="3286125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p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875" y="4292600"/>
            <a:ext cx="3744913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945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452" y="188640"/>
            <a:ext cx="8229600" cy="764704"/>
          </a:xfrm>
        </p:spPr>
        <p:txBody>
          <a:bodyPr>
            <a:normAutofit/>
          </a:bodyPr>
          <a:lstStyle/>
          <a:p>
            <a:r>
              <a:rPr lang="ru-RU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 по ЦКП</a:t>
            </a:r>
            <a:endParaRPr lang="ru-RU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4744"/>
            <a:ext cx="9108504" cy="6237312"/>
          </a:xfrm>
        </p:spPr>
        <p:txBody>
          <a:bodyPr>
            <a:normAutofit fontScale="25000" lnSpcReduction="20000"/>
          </a:bodyPr>
          <a:lstStyle/>
          <a:p>
            <a:r>
              <a:rPr lang="ru-RU" sz="8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Решениями </a:t>
            </a:r>
            <a:r>
              <a:rPr lang="ru-RU" sz="8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РАН по космосу </a:t>
            </a:r>
            <a:r>
              <a:rPr lang="ru-RU" sz="8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отмечена </a:t>
            </a:r>
            <a:r>
              <a:rPr lang="ru-RU" sz="8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важность получаемых ИПМ им. М.В. </a:t>
            </a:r>
            <a:r>
              <a:rPr lang="ru-RU" sz="8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Келдыша РАН (ЦСИТО и </a:t>
            </a:r>
            <a:r>
              <a:rPr lang="ru-RU" sz="8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проектом НСОИ </a:t>
            </a:r>
            <a:r>
              <a:rPr lang="ru-RU" sz="8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АФН) результатов (</a:t>
            </a:r>
            <a:r>
              <a:rPr lang="ru-RU" sz="8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10310-09 </a:t>
            </a:r>
            <a:r>
              <a:rPr lang="ru-RU" sz="8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8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24.04.2008 </a:t>
            </a:r>
            <a:r>
              <a:rPr lang="ru-RU" sz="8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, </a:t>
            </a:r>
            <a:r>
              <a:rPr lang="ru-RU" sz="8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8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10310-20 </a:t>
            </a:r>
            <a:r>
              <a:rPr lang="ru-RU" sz="8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8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12.11.2015 </a:t>
            </a:r>
            <a:r>
              <a:rPr lang="ru-RU" sz="8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и </a:t>
            </a:r>
            <a:r>
              <a:rPr lang="ru-RU" sz="8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10310-16 </a:t>
            </a:r>
            <a:r>
              <a:rPr lang="ru-RU" sz="8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8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07.07.2016 </a:t>
            </a:r>
            <a:r>
              <a:rPr lang="ru-RU" sz="8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8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  <a:endParaRPr lang="ru-RU" sz="8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Решением </a:t>
            </a:r>
            <a:r>
              <a:rPr lang="ru-RU" sz="8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РАН по космосу от 7 июля 2016 г. </a:t>
            </a:r>
            <a:r>
              <a:rPr lang="ru-RU" sz="8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10310-16 </a:t>
            </a:r>
            <a:r>
              <a:rPr lang="ru-RU" sz="8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ИПМ им. М.В. Келдыша РАН рекомендовано </a:t>
            </a:r>
            <a:r>
              <a:rPr lang="ru-RU" sz="8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проработать материалы о придании </a:t>
            </a:r>
            <a:r>
              <a:rPr lang="ru-RU" sz="8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юридического статуса сети НСОИ </a:t>
            </a:r>
            <a:r>
              <a:rPr lang="ru-RU" sz="8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АФН.</a:t>
            </a:r>
          </a:p>
          <a:p>
            <a:r>
              <a:rPr lang="ru-RU" sz="8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Предлагается сделать это в форме Центра коллективного пользования (ЦКП) в составе сети телескопов, ЦСИТО  и суперкомпьютера К-100. </a:t>
            </a:r>
          </a:p>
          <a:p>
            <a:r>
              <a:rPr lang="ru-RU" sz="8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Сеть телескопов из </a:t>
            </a:r>
            <a:r>
              <a:rPr lang="ru-RU" sz="8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телескопов </a:t>
            </a:r>
            <a:r>
              <a:rPr lang="ru-RU" sz="8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  <a:r>
              <a:rPr lang="ru-RU" sz="8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 </a:t>
            </a:r>
            <a:r>
              <a:rPr lang="ru-RU" sz="8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- 1,25 м</a:t>
            </a:r>
            <a:r>
              <a:rPr lang="ru-RU" sz="8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астрономических наблюдений по заявкам и </a:t>
            </a:r>
            <a:r>
              <a:rPr lang="ru-RU" sz="8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телескопов 20-25 см</a:t>
            </a:r>
            <a:r>
              <a:rPr lang="ru-RU" sz="8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наблюдений космического мусора. При этом работа по контрактам с </a:t>
            </a:r>
            <a:r>
              <a:rPr lang="ru-RU" sz="8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Роскосмосом</a:t>
            </a:r>
            <a:r>
              <a:rPr lang="ru-RU" sz="8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ПАО «МАК «Вымпел»  сохранится, если контракты будут продлены.</a:t>
            </a:r>
          </a:p>
          <a:p>
            <a:r>
              <a:rPr lang="ru-RU" sz="8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Планируется развитие сотрудничества с ООН в рамках инициативы «Открытая Вселенная». Телескопы </a:t>
            </a:r>
            <a:r>
              <a:rPr lang="ru-RU" sz="8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ЦКП апертурой от 70 см до 1,25 м </a:t>
            </a:r>
            <a:r>
              <a:rPr lang="ru-RU" sz="8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смогут участвовать в проекте </a:t>
            </a:r>
            <a:r>
              <a:rPr lang="ru-RU" sz="8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ООН </a:t>
            </a:r>
            <a:r>
              <a:rPr lang="en-US" sz="8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IAWN</a:t>
            </a:r>
            <a:r>
              <a:rPr lang="ru-RU" sz="8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8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слежению за опасными </a:t>
            </a:r>
            <a:r>
              <a:rPr lang="ru-RU" sz="8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астероидами. </a:t>
            </a:r>
          </a:p>
          <a:p>
            <a:r>
              <a:rPr lang="ru-RU" sz="8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 средства на зарплату наблюдателям внебюджетной </a:t>
            </a:r>
            <a:r>
              <a:rPr lang="ru-RU" sz="8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лаборатории ИПМ им. М.В. Келдыша РАН</a:t>
            </a:r>
            <a:r>
              <a:rPr lang="ru-RU" sz="8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на приобретение новых ПЗС-камер и на командировки в обсерватории.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933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856984" cy="50405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развития средств АСПОС ОКП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80728"/>
            <a:ext cx="9036496" cy="5472608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Планируется изготовление устаревших комплексов ЭОП-2 с  65-см телескопами с умеренным полем зрения и небольшими обзорными телескопами. Это не приведет к кардинальным изменениям в контроле КО (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обещание «контроля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всех КО в области ГСО размером более 0.2 – 0.3 м, ВЭО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размером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0.5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м» будет невыполнимо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а только резко увеличит расходы на эксплуатацию за счет роста числа обсерваторий.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динамики количества известных КО на ГСО показывает, что устойчиво сопровождаются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яркие КО. В части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слабых КО каталог «дышит» - КО теряются, находятся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Причина в том, что каталог ярких КО поддерживается полными обзорами ГСО, а слабые КО наблюдаются только по ЦУ и в локальных обзорах. Проблемы и в области ВЭО – КО обнаруживаются только попутно, а значит не будет гарантий, что найдены и все КО.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обнаружения большинства слабых КО и уверенного их сопровождения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нужны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обзорные средства с полями зрения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4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градусов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чтобы дважды проходить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ГСО. Нужны либо еще комплексы ОЭК ОКМ, либо дооснащение 65-см телескопов ЭОП-2 камерами с большими ПЗС-чипами (мозаиками) размером от 80х80 мм.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обнаружения объектов на ВЭО нужны барьерные кластерные оптические системы (см. макет, созданный ИПМ).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95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9108504" cy="1584176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уровня контроля ярких и слабых КО на ГСО по данным ПАО «МАК «Вымпел» за 2016-2017 гг. (измеренные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контролируемые КО)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 descr="5_слабые-яркие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4" r="51584" b="49632"/>
          <a:stretch/>
        </p:blipFill>
        <p:spPr bwMode="auto">
          <a:xfrm>
            <a:off x="-18115" y="1610932"/>
            <a:ext cx="6219740" cy="33843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5_слабые-яркие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6" t="5314" r="1554" b="48477"/>
          <a:stretch/>
        </p:blipFill>
        <p:spPr bwMode="auto">
          <a:xfrm>
            <a:off x="2919405" y="3422754"/>
            <a:ext cx="6189099" cy="34626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516216" y="1511960"/>
            <a:ext cx="24581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Большая разница </a:t>
            </a:r>
          </a:p>
          <a:p>
            <a:r>
              <a:rPr lang="ru-RU" dirty="0" smtClean="0"/>
              <a:t>между измеренными </a:t>
            </a:r>
          </a:p>
          <a:p>
            <a:r>
              <a:rPr lang="ru-RU" dirty="0" smtClean="0"/>
              <a:t>(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коричневый цвет</a:t>
            </a:r>
            <a:r>
              <a:rPr lang="ru-RU" dirty="0" smtClean="0"/>
              <a:t>) и </a:t>
            </a:r>
          </a:p>
          <a:p>
            <a:r>
              <a:rPr lang="ru-RU" dirty="0"/>
              <a:t>к</a:t>
            </a:r>
            <a:r>
              <a:rPr lang="ru-RU" dirty="0" smtClean="0"/>
              <a:t>онтролируемыми (</a:t>
            </a:r>
            <a:r>
              <a:rPr lang="ru-RU" b="1" dirty="0" smtClean="0">
                <a:solidFill>
                  <a:srgbClr val="00B050"/>
                </a:solidFill>
              </a:rPr>
              <a:t>зеленый</a:t>
            </a:r>
            <a:r>
              <a:rPr lang="ru-RU" dirty="0" smtClean="0"/>
              <a:t>) КО. Кол-во сильно переменно – каталог «дышит»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496" y="5013176"/>
            <a:ext cx="28803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Почти нет разницы </a:t>
            </a:r>
            <a:endParaRPr lang="ru-RU" dirty="0"/>
          </a:p>
          <a:p>
            <a:r>
              <a:rPr lang="ru-RU" dirty="0" smtClean="0"/>
              <a:t>Между измеренными </a:t>
            </a:r>
            <a:r>
              <a:rPr lang="ru-RU" dirty="0"/>
              <a:t>(</a:t>
            </a:r>
            <a:r>
              <a:rPr lang="ru-RU" b="1" dirty="0" smtClean="0">
                <a:solidFill>
                  <a:srgbClr val="0070C0"/>
                </a:solidFill>
              </a:rPr>
              <a:t>синий цвет</a:t>
            </a:r>
            <a:r>
              <a:rPr lang="ru-RU" dirty="0" smtClean="0"/>
              <a:t>) и контролируемыми</a:t>
            </a:r>
            <a:endParaRPr lang="ru-RU" dirty="0"/>
          </a:p>
          <a:p>
            <a:r>
              <a:rPr lang="ru-RU" dirty="0" smtClean="0"/>
              <a:t>(</a:t>
            </a:r>
            <a:r>
              <a:rPr lang="ru-RU" b="1" dirty="0" smtClean="0">
                <a:solidFill>
                  <a:srgbClr val="FF0000"/>
                </a:solidFill>
              </a:rPr>
              <a:t>красный</a:t>
            </a:r>
            <a:r>
              <a:rPr lang="ru-RU" dirty="0" smtClean="0"/>
              <a:t>) КО. Кол-во почти не меняется (чуть растет)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18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792088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Развертывание сети НСОИ АФН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80728"/>
            <a:ext cx="8856984" cy="5832648"/>
          </a:xfrm>
        </p:spPr>
        <p:txBody>
          <a:bodyPr>
            <a:no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Возобновлены наблюдения 10 старых обсерваторий (</a:t>
            </a:r>
            <a:r>
              <a:rPr lang="ru-R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Тариха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Уссурийск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Благовещенск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Хуралтогот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Китаб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Гиссар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Санглок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Абастумани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Ужгород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Кастельгранде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изучены новые места и организовано еще 8 пунктов наблюдений (на Камчатке, Дальнем Востоке, Сибири, Алтае, Молдавии, Мексике). </a:t>
            </a:r>
            <a:r>
              <a:rPr lang="ru-RU" sz="21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Перекрыта вся ГСО!!</a:t>
            </a:r>
          </a:p>
          <a:p>
            <a:pPr algn="just">
              <a:lnSpc>
                <a:spcPct val="90000"/>
              </a:lnSpc>
              <a:defRPr/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Разработана система (на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GPS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-приемника)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точной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привязки времени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измерений</a:t>
            </a:r>
          </a:p>
          <a:p>
            <a:pPr algn="just">
              <a:lnSpc>
                <a:spcPct val="90000"/>
              </a:lnSpc>
              <a:defRPr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типовой набор программного обеспечения для управления телескопами и обработки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ПЗС-кадров</a:t>
            </a:r>
          </a:p>
          <a:p>
            <a:pPr algn="just">
              <a:lnSpc>
                <a:spcPct val="90000"/>
              </a:lnSpc>
              <a:defRPr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Выполнена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или дооснащение 15-ти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существующих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телескопов апертурой 50см – 2,6м, разработано и произведено 30 новых телескопов апертурой от 12,5-см до 50см</a:t>
            </a:r>
          </a:p>
          <a:p>
            <a:pPr algn="just">
              <a:lnSpc>
                <a:spcPct val="90000"/>
              </a:lnSpc>
              <a:defRPr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Сотрудники всех обсерваторий прошли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переобучение, в штат ряда обсерваторий привлечены любители астрономии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Создано программное обеспечение (ПО) для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планирования наблюдений,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массовой обработки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анализа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измерений. Отработана методика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обзорных наблюдений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различных типов орбит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28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57200" y="274638"/>
            <a:ext cx="8229600" cy="113813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Статистика</a:t>
            </a:r>
            <a:r>
              <a:rPr kumimoji="0" lang="ru-RU" sz="3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открываемых и </a:t>
            </a:r>
            <a:r>
              <a:rPr kumimoji="0" lang="ru-RU" sz="3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переоткрываемых</a:t>
            </a:r>
            <a:r>
              <a:rPr kumimoji="0" lang="ru-RU" sz="3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объектов на высоких орбитах по годам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88378" y="5589240"/>
            <a:ext cx="8196290" cy="10719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Желтый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цвет – новые КО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Голубой</a:t>
            </a:r>
            <a:r>
              <a:rPr lang="ru-RU" sz="24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цвет – потерянные и вновь обнаруженные КО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10932" b="6561"/>
          <a:stretch/>
        </p:blipFill>
        <p:spPr bwMode="auto">
          <a:xfrm>
            <a:off x="802739" y="1438379"/>
            <a:ext cx="7781929" cy="407885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297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994122"/>
          </a:xfrm>
        </p:spPr>
        <p:txBody>
          <a:bodyPr>
            <a:noAutofit/>
          </a:bodyPr>
          <a:lstStyle/>
          <a:p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планов ГСО-обзоров Сова-75 (ОЭК ОКМ) и модернизированного ЭОС-65 (ЭОП-2)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845" y="1268760"/>
            <a:ext cx="9032659" cy="5040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dirty="0" smtClean="0"/>
              <a:t>Поля зрения Сова-75 (4,8х5,4 град.) и ЭОС-65 (4х4 град. на чип 80х80 мм) </a:t>
            </a:r>
            <a:endParaRPr lang="ru-RU" sz="2200" dirty="0"/>
          </a:p>
        </p:txBody>
      </p:sp>
      <p:pic>
        <p:nvPicPr>
          <p:cNvPr id="4" name="Рисунок 3" descr="C:\Users\Admin\Desktop\Раздел НИР\10631_20170623_traject.png"/>
          <p:cNvPicPr/>
          <p:nvPr/>
        </p:nvPicPr>
        <p:blipFill rotWithShape="1">
          <a:blip r:embed="rId2"/>
          <a:srcRect r="2462"/>
          <a:stretch/>
        </p:blipFill>
        <p:spPr bwMode="auto">
          <a:xfrm>
            <a:off x="3837" y="1916832"/>
            <a:ext cx="5794152" cy="2934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5b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1"/>
          <a:stretch/>
        </p:blipFill>
        <p:spPr bwMode="auto">
          <a:xfrm>
            <a:off x="3305679" y="3974470"/>
            <a:ext cx="5867400" cy="28511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5797988" y="1772816"/>
            <a:ext cx="32385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Сова-75 сможет получить в 2 раза более длинные измерительные дуги (до 1 часа) и существенно более высокую результирующую точность орбит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85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развития зарубежных средств мониторинга ОКП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12776"/>
            <a:ext cx="8507288" cy="5328592"/>
          </a:xfrm>
        </p:spPr>
        <p:txBody>
          <a:bodyPr>
            <a:normAutofit fontScale="70000" lnSpcReduction="20000"/>
          </a:bodyPr>
          <a:lstStyle/>
          <a:p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Мнение, что наш каталог полнее американского, скорее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всего,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ошибочное, поскольку </a:t>
            </a:r>
            <a:r>
              <a:rPr lang="ru-RU" sz="3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целеуказания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(эфемериды) по всем нашим новым КО регулярно появляются на сайте ПАО «МАК «Вымпел». Просто</a:t>
            </a:r>
            <a:r>
              <a:rPr lang="en-US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орбиты по части объектов открыто не выдаются в </a:t>
            </a:r>
            <a:r>
              <a:rPr lang="en-US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TLE</a:t>
            </a: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американский центр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JSpOC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раздает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подписчикам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закрытые списки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точных орбит (т.н. 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 catalogue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Возможно, что он не только точнее, но и полнее, чем </a:t>
            </a:r>
            <a:r>
              <a:rPr lang="en-US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TLE</a:t>
            </a: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Впечатление, что </a:t>
            </a: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уже проигрываем США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части точности орбит ГСКО.  Только фирма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ExoAnalytic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поставила 200 телескопов с </a:t>
            </a: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малыми полями зрения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точность измерений  </a:t>
            </a: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0.1</a:t>
            </a:r>
            <a:r>
              <a:rPr lang="en-US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-0.5</a:t>
            </a:r>
            <a:r>
              <a:rPr lang="en-US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разы лучше нашей, проницание до 18,5 </a:t>
            </a:r>
            <a:r>
              <a:rPr lang="ru-RU" sz="3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вел.</a:t>
            </a:r>
          </a:p>
          <a:p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Объявляется точность</a:t>
            </a:r>
            <a:r>
              <a:rPr lang="en-US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ГСО-орбит – порядка </a:t>
            </a: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м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(что в 3 - 4 раза лучше нашей)</a:t>
            </a:r>
          </a:p>
          <a:p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практически развернута специальная военная сеть из 12-ти 50-см телескопов для фотометрических наблюдений ГСО-объектов под разными углами зрения (</a:t>
            </a:r>
            <a:r>
              <a:rPr lang="en-US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Falcon network)</a:t>
            </a:r>
            <a:endParaRPr lang="ru-RU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037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ÐÐ°ÑÑÐ¸Ð½ÐºÐ¸ Ð¿Ð¾ Ð·Ð°Ð¿ÑÐ¾ÑÑ space debr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143000"/>
            <a:ext cx="87852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274638" y="4686300"/>
            <a:ext cx="86899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ru-RU" sz="1800" b="1" i="1" dirty="0">
                <a:solidFill>
                  <a:schemeClr val="tx2">
                    <a:lumMod val="90000"/>
                  </a:schemeClr>
                </a:solidFill>
                <a:latin typeface="Arial" charset="0"/>
              </a:rPr>
              <a:t>Г.К. </a:t>
            </a:r>
            <a:r>
              <a:rPr lang="ru-RU" sz="1800" b="1" i="1" dirty="0" err="1">
                <a:solidFill>
                  <a:schemeClr val="tx2">
                    <a:lumMod val="90000"/>
                  </a:schemeClr>
                </a:solidFill>
                <a:latin typeface="Arial" charset="0"/>
              </a:rPr>
              <a:t>Боровин</a:t>
            </a:r>
            <a:endParaRPr lang="ru-RU" sz="1800" b="1" i="1" baseline="30000" dirty="0">
              <a:solidFill>
                <a:schemeClr val="tx2">
                  <a:lumMod val="90000"/>
                </a:schemeClr>
              </a:solidFill>
              <a:latin typeface="Arial" charset="0"/>
            </a:endParaRPr>
          </a:p>
          <a:p>
            <a:pPr>
              <a:defRPr/>
            </a:pPr>
            <a:r>
              <a:rPr lang="ru-RU" sz="1800" b="1" i="1" dirty="0">
                <a:solidFill>
                  <a:schemeClr val="tx2">
                    <a:lumMod val="90000"/>
                  </a:schemeClr>
                </a:solidFill>
                <a:latin typeface="Arial" charset="0"/>
              </a:rPr>
              <a:t>Институт прикладной математики им. М.В. Келдыша</a:t>
            </a:r>
            <a:r>
              <a:rPr lang="en-US" sz="1800" b="1" i="1" dirty="0">
                <a:solidFill>
                  <a:schemeClr val="tx2">
                    <a:lumMod val="90000"/>
                  </a:schemeClr>
                </a:solidFill>
                <a:latin typeface="Arial" charset="0"/>
              </a:rPr>
              <a:t> </a:t>
            </a:r>
            <a:r>
              <a:rPr lang="ru-RU" sz="1800" b="1" i="1" dirty="0">
                <a:solidFill>
                  <a:schemeClr val="tx2">
                    <a:lumMod val="90000"/>
                  </a:schemeClr>
                </a:solidFill>
                <a:latin typeface="Arial" charset="0"/>
              </a:rPr>
              <a:t>РАН</a:t>
            </a:r>
            <a:r>
              <a:rPr lang="en-US" sz="1800" b="1" i="1" dirty="0">
                <a:solidFill>
                  <a:schemeClr val="tx2">
                    <a:lumMod val="90000"/>
                  </a:schemeClr>
                </a:solidFill>
                <a:latin typeface="Arial" charset="0"/>
              </a:rPr>
              <a:t>, </a:t>
            </a:r>
            <a:r>
              <a:rPr lang="ru-RU" sz="1800" b="1" i="1" dirty="0">
                <a:solidFill>
                  <a:schemeClr val="tx2">
                    <a:lumMod val="90000"/>
                  </a:schemeClr>
                </a:solidFill>
                <a:latin typeface="Arial" charset="0"/>
              </a:rPr>
              <a:t>Россия</a:t>
            </a:r>
            <a:endParaRPr lang="ru-RU" sz="1800" b="1" dirty="0">
              <a:solidFill>
                <a:schemeClr val="tx2">
                  <a:lumMod val="90000"/>
                </a:schemeClr>
              </a:solidFill>
              <a:latin typeface="Arial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395288" y="195263"/>
            <a:ext cx="5976937" cy="1643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ru-RU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ИМПУЛЬСНОЕ </a:t>
            </a:r>
            <a:r>
              <a:rPr 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ЛАЗЕРНОЕ УДАЛЕНИЕ </a:t>
            </a:r>
            <a:r>
              <a:rPr 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ОРБИТАЛЬНОГО МУСОРА</a:t>
            </a:r>
            <a:r>
              <a:rPr 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LODR</a:t>
            </a:r>
            <a:r>
              <a:rPr lang="ru-RU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1" name="AutoShape 8" descr="ÐÐ°ÑÑÐ¸Ð½ÐºÐ¸ Ð¿Ð¾ Ð·Ð°Ð¿ÑÐ¾ÑÑ space debris"/>
          <p:cNvSpPr>
            <a:spLocks noChangeAspect="1" noChangeArrowheads="1"/>
          </p:cNvSpPr>
          <p:nvPr/>
        </p:nvSpPr>
        <p:spPr bwMode="auto">
          <a:xfrm>
            <a:off x="14128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433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2124075" y="296863"/>
            <a:ext cx="4824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49263" eaLnBrk="0" hangingPunct="0"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 </a:t>
            </a:r>
            <a:r>
              <a:rPr lang="en-US" alt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ЛАЗЕРНОГО  ВОЗДЕЙСТВИЯ</a:t>
            </a:r>
            <a:endParaRPr lang="en-US" altLang="ru-RU" sz="1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0" name="Rectangle 4"/>
          <p:cNvSpPr>
            <a:spLocks noChangeArrowheads="1"/>
          </p:cNvSpPr>
          <p:nvPr/>
        </p:nvSpPr>
        <p:spPr bwMode="auto">
          <a:xfrm>
            <a:off x="431800" y="1089025"/>
            <a:ext cx="8712200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Импульсное лазерное воздействие выбирается исходя из следующих соображений. Облучаемая мишень не должна фрагментироваться и не должна содержать большое количество расплава. В потоке испаренного вещества должна возникать плотная лазерная плазма. Её возникновение уменьшает вынос вещества с одновременным увеличением (на 1-2 порядка) импульса отдачи. </a:t>
            </a:r>
          </a:p>
          <a:p>
            <a:pPr eaLnBrk="1" hangingPunct="1"/>
            <a:r>
              <a:rPr lang="ru-RU" alt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преобразования  </a:t>
            </a:r>
            <a:r>
              <a:rPr lang="en-US" alt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alt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лазерного излучения в давление </a:t>
            </a:r>
            <a:r>
              <a:rPr lang="en-US" alt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ru-RU" alt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определяется как</a:t>
            </a:r>
          </a:p>
        </p:txBody>
      </p:sp>
      <p:sp>
        <p:nvSpPr>
          <p:cNvPr id="103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5555901"/>
              </p:ext>
            </p:extLst>
          </p:nvPr>
        </p:nvGraphicFramePr>
        <p:xfrm>
          <a:off x="2321552" y="2996953"/>
          <a:ext cx="3474584" cy="608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r:id="rId3" imgW="1523339" imgH="266584" progId="Equation.DSMT4">
                  <p:embed/>
                </p:oleObj>
              </mc:Choice>
              <mc:Fallback>
                <p:oleObj r:id="rId3" imgW="1523339" imgH="26658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1552" y="2996953"/>
                        <a:ext cx="3474584" cy="6080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Rectangle 4"/>
          <p:cNvSpPr>
            <a:spLocks noChangeArrowheads="1"/>
          </p:cNvSpPr>
          <p:nvPr/>
        </p:nvSpPr>
        <p:spPr bwMode="auto">
          <a:xfrm>
            <a:off x="395288" y="3692525"/>
            <a:ext cx="874871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преобразования  </a:t>
            </a:r>
            <a:r>
              <a:rPr lang="en-US" altLang="ru-RU" sz="18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altLang="ru-RU" sz="18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является функцией интенсивности </a:t>
            </a:r>
            <a:r>
              <a:rPr lang="en-US" altLang="ru-RU" sz="18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altLang="ru-RU" sz="18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длительности τ и длины волны λ  лазерного импульса, а также от свойств материала мишени.</a:t>
            </a:r>
          </a:p>
          <a:p>
            <a:pPr eaLnBrk="1" hangingPunct="1"/>
            <a:r>
              <a:rPr lang="ru-RU" altLang="ru-RU" sz="18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функции  </a:t>
            </a:r>
            <a:r>
              <a:rPr lang="en-US" altLang="ru-RU" sz="18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ru-RU" altLang="ru-RU" sz="18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определение её максимума осуществляется методами математического моделирования. Процессы  в мишени –лазерный нагрев и фазовые трансформации – описываются в приближении многофазной задачи Стефана. В испаренном веществе учитываются кинетика лазерной ионизации, газодинамический разлет и радиационный перенос излучения из плазмы.</a:t>
            </a:r>
          </a:p>
        </p:txBody>
      </p:sp>
    </p:spTree>
    <p:extLst>
      <p:ext uri="{BB962C8B-B14F-4D97-AF65-F5344CB8AC3E}">
        <p14:creationId xmlns:p14="http://schemas.microsoft.com/office/powerpoint/2010/main" val="19389643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7"/>
          <p:cNvSpPr>
            <a:spLocks noChangeArrowheads="1"/>
          </p:cNvSpPr>
          <p:nvPr/>
        </p:nvSpPr>
        <p:spPr bwMode="auto">
          <a:xfrm>
            <a:off x="576263" y="1790700"/>
            <a:ext cx="7515225" cy="5222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Nanosecond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laser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= 1.06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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m (IR range),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 = 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0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ns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baseline="-25000" dirty="0" err="1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baseline="-25000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= 0.25mm,              </a:t>
            </a:r>
          </a:p>
          <a:p>
            <a:pPr>
              <a:defRPr/>
            </a:pPr>
            <a:r>
              <a:rPr lang="en-US" i="1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		G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=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G</a:t>
            </a:r>
            <a:r>
              <a:rPr lang="en-US" baseline="-30000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0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</a:t>
            </a:r>
            <a:r>
              <a:rPr lang="en-US" baseline="-25000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exp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(-(</a:t>
            </a:r>
            <a:r>
              <a:rPr lang="ru-RU" i="1" dirty="0" err="1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i="1" dirty="0" err="1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baseline="-25000" dirty="0" err="1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baseline="30000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</a:t>
            </a:r>
            <a:r>
              <a:rPr lang="ru-RU" dirty="0" err="1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exp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(-(</a:t>
            </a:r>
            <a:r>
              <a:rPr lang="ru-RU" i="1" dirty="0" err="1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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-1)</a:t>
            </a:r>
            <a:r>
              <a:rPr lang="ru-RU" baseline="30000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i="1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G</a:t>
            </a:r>
            <a:r>
              <a:rPr lang="ru-RU" baseline="-30000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0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=5x10</a:t>
            </a:r>
            <a:r>
              <a:rPr lang="ru-RU" baseline="30000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8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W/cm</a:t>
            </a:r>
            <a:r>
              <a:rPr lang="ru-RU" baseline="30000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ru-RU" baseline="-30000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2508250"/>
            <a:ext cx="7632700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 Box 13"/>
          <p:cNvSpPr txBox="1">
            <a:spLocks noChangeArrowheads="1"/>
          </p:cNvSpPr>
          <p:nvPr/>
        </p:nvSpPr>
        <p:spPr bwMode="auto">
          <a:xfrm>
            <a:off x="684213" y="6145213"/>
            <a:ext cx="8280400" cy="6463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10000"/>
              </a:spcBef>
              <a:defRPr/>
            </a:pPr>
            <a:r>
              <a:rPr lang="ru-RU" dirty="0" smtClean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Рис.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plasma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core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err="1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region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highest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temperature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pressure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locates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some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distance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surface</a:t>
            </a:r>
            <a:r>
              <a:rPr lang="ru-RU" dirty="0">
                <a:latin typeface="Arial" charset="0"/>
              </a:rPr>
              <a:t>.</a:t>
            </a:r>
          </a:p>
        </p:txBody>
      </p:sp>
      <p:sp>
        <p:nvSpPr>
          <p:cNvPr id="13318" name="TextBox 23"/>
          <p:cNvSpPr txBox="1">
            <a:spLocks noChangeArrowheads="1"/>
          </p:cNvSpPr>
          <p:nvPr/>
        </p:nvSpPr>
        <p:spPr bwMode="auto">
          <a:xfrm>
            <a:off x="684213" y="44450"/>
            <a:ext cx="66960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РЕЗУЛЬТАТЫ МОДЕЛИРОВАНИЯ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</a:p>
          <a:p>
            <a:pPr algn="ctr">
              <a:defRPr/>
            </a:pPr>
            <a:r>
              <a:rPr lang="ru-RU" sz="2000" kern="10" dirty="0">
                <a:ln w="9525">
                  <a:noFill/>
                  <a:round/>
                  <a:headEnd/>
                  <a:tailEnd/>
                </a:ln>
                <a:solidFill>
                  <a:schemeClr val="tx2">
                    <a:satMod val="200000"/>
                  </a:schemeClr>
                </a:solidFill>
                <a:latin typeface="Times New Roman"/>
                <a:cs typeface="Times New Roman"/>
              </a:rPr>
              <a:t>Сравнение  </a:t>
            </a:r>
            <a:r>
              <a:rPr lang="en-US" sz="2000" kern="10" dirty="0">
                <a:ln w="9525">
                  <a:noFill/>
                  <a:round/>
                  <a:headEnd/>
                  <a:tailEnd/>
                </a:ln>
                <a:solidFill>
                  <a:schemeClr val="tx2">
                    <a:satMod val="200000"/>
                  </a:schemeClr>
                </a:solidFill>
                <a:latin typeface="Times New Roman"/>
                <a:cs typeface="Times New Roman"/>
              </a:rPr>
              <a:t>IR </a:t>
            </a:r>
            <a:r>
              <a:rPr lang="ru-RU" sz="2000" kern="10" dirty="0">
                <a:ln w="9525">
                  <a:noFill/>
                  <a:round/>
                  <a:headEnd/>
                  <a:tailEnd/>
                </a:ln>
                <a:solidFill>
                  <a:schemeClr val="tx2">
                    <a:satMod val="200000"/>
                  </a:schemeClr>
                </a:solidFill>
                <a:latin typeface="Times New Roman"/>
                <a:cs typeface="Times New Roman"/>
              </a:rPr>
              <a:t>и </a:t>
            </a:r>
            <a:r>
              <a:rPr lang="en-US" sz="2000" kern="10" dirty="0">
                <a:ln w="9525">
                  <a:noFill/>
                  <a:round/>
                  <a:headEnd/>
                  <a:tailEnd/>
                </a:ln>
                <a:solidFill>
                  <a:schemeClr val="tx2">
                    <a:satMod val="200000"/>
                  </a:schemeClr>
                </a:solidFill>
                <a:latin typeface="Times New Roman"/>
                <a:cs typeface="Times New Roman"/>
              </a:rPr>
              <a:t>UV </a:t>
            </a:r>
            <a:r>
              <a:rPr lang="ru-RU" sz="2000" kern="10" dirty="0">
                <a:ln w="9525">
                  <a:noFill/>
                  <a:round/>
                  <a:headEnd/>
                  <a:tailEnd/>
                </a:ln>
                <a:solidFill>
                  <a:schemeClr val="tx2">
                    <a:satMod val="200000"/>
                  </a:schemeClr>
                </a:solidFill>
                <a:latin typeface="Times New Roman"/>
                <a:cs typeface="Times New Roman"/>
              </a:rPr>
              <a:t>лазерного </a:t>
            </a:r>
            <a:r>
              <a:rPr lang="ru-RU" sz="2000" kern="10" dirty="0" smtClean="0">
                <a:ln w="9525">
                  <a:noFill/>
                  <a:round/>
                  <a:headEnd/>
                  <a:tailEnd/>
                </a:ln>
                <a:solidFill>
                  <a:schemeClr val="tx2">
                    <a:satMod val="200000"/>
                  </a:schemeClr>
                </a:solidFill>
                <a:latin typeface="Times New Roman"/>
                <a:cs typeface="Times New Roman"/>
              </a:rPr>
              <a:t>воздействия</a:t>
            </a:r>
            <a:r>
              <a:rPr lang="en-US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endParaRPr lang="ru-RU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4" name="Text Box 4"/>
          <p:cNvSpPr txBox="1">
            <a:spLocks noChangeArrowheads="1"/>
          </p:cNvSpPr>
          <p:nvPr/>
        </p:nvSpPr>
        <p:spPr bwMode="auto">
          <a:xfrm>
            <a:off x="7740650" y="1954213"/>
            <a:ext cx="12954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ru-RU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</a:t>
            </a:r>
            <a:r>
              <a:rPr lang="ru-RU" altLang="ru-RU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laser</a:t>
            </a:r>
            <a:endParaRPr lang="ru-RU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6"/>
          <p:cNvSpPr>
            <a:spLocks noGrp="1" noChangeArrowheads="1"/>
          </p:cNvSpPr>
          <p:nvPr>
            <p:ph type="title"/>
          </p:nvPr>
        </p:nvSpPr>
        <p:spPr>
          <a:xfrm>
            <a:off x="468313" y="944563"/>
            <a:ext cx="8567737" cy="9001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рис.1 представлены пространственные распределения температуры  и давления  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лазерно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 плазменном факеле Алюминиевой мишени испаренной лазерными импульсами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ns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-длительности 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=20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ns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 для 2-х длин волн.</a:t>
            </a:r>
            <a:endParaRPr lang="ru-RU" sz="1600" kern="10" dirty="0" err="1" smtClean="0">
              <a:ln w="9525">
                <a:noFill/>
                <a:round/>
                <a:headEnd/>
                <a:tailEnd/>
              </a:ln>
              <a:solidFill>
                <a:schemeClr val="tx2">
                  <a:satMod val="20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2460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791032"/>
            <a:ext cx="9036496" cy="6225634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Существующая гражданская российская оптическая сеть мониторинга ОКП была создана во многом при координирующей роли ИПМ им. М.В. Келдыша РАН и опыту проекта НСОИ АФН.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согласованной методики оценки вклада измерительных средств в решении задач АСПОС ОКП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разработать корректную методику оценки наблюдений в интересах АСПОС ОКП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РАН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НСОИ АФН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продолжают играть важную роль для АСПОС ОКП (преобладающий вклад по ярким ГСО-объектам, дополнение по погоде, повышение точности орбит за счет географического разнесения) и обладают рядом уникальных показателей (наблюдения самых слабых КО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обзоры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 на орбитах типа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Молния, самые высокоточные измерения, фотометрия, более низкая стоимость измерений)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РАН может быть повышена, за счет применения подсистемы высокоточных наблюдений, внедрения новых наработок НСОИ АФН (наблюдения слабых КО с большими экспозициями на малых и средних телескопах) и нового ПО управления (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KDS)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45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116" y="116632"/>
            <a:ext cx="8229600" cy="76470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(продолжение)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97752"/>
            <a:ext cx="9115832" cy="5960248"/>
          </a:xfrm>
        </p:spPr>
        <p:txBody>
          <a:bodyPr>
            <a:normAutofit fontScale="25000" lnSpcReduction="20000"/>
          </a:bodyPr>
          <a:lstStyle/>
          <a:p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ИПМ им. М.В. Келдыша РАН успешно эксплуатируются и развиваются база данных по космическому мусору ЦСИТО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Сегмент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АСПОС ОКП мониторинга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опасных ситуаций на высоких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орбитах</a:t>
            </a: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Предупреждения об опасных сближений ежедневно  рассчитываются и пересылаются в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ГИАЦ (ЦУП </a:t>
            </a:r>
            <a:r>
              <a:rPr lang="ru-RU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ЦНИИМаш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59 сближений до 5 км 57 были с яркими КО и только 2 со слабыми (и ни одного с объектами с большим ОПМ)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База данных точных орбит для ярких (до 15,5 </a:t>
            </a: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зв.вел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 КО на ГСО поддерживается стабильно благодаря обзорным наблюдениям НСОИ АФН, что важно для АСПОС ОКП (большинство сближений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с яркими КО, а в части слабых КО – каталог «дышит», количество КО постоянно меняется, по значительной их части точные орбиты не строятся)</a:t>
            </a:r>
          </a:p>
          <a:p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Предлагается обновить концепцию развития средств АСПО ОКП – делать упор на обзорные средства по слабым КО на ГСО (необходимы новые ПЗС-камеры для ЭОС-65, чтобы увеличить поле зрения до 4х4 град.) и барьерные комплексы для наблюдения ВЭКО</a:t>
            </a:r>
          </a:p>
          <a:p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Предлагается формализовать проект НСОИ АФН в форме Центра коллективного пользования. Помимо сохранения 20-ти телескопов 35-см – 1,25 м для астрономических наблюдений, это улучшит сотрудничество с ООН в рамках инициативы «Открытая Вселенная» и проекта 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IAWN</a:t>
            </a:r>
            <a:endParaRPr lang="ru-RU" sz="8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Уточнение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 распределения космического мусора в высокоорбитальной области ОКП (совместно с ФГУП </a:t>
            </a: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ЦНИИмаш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Импульсное лазерное удаление орбитального мусора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867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420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ВНИМАНИЕ. ВОПРОСЫ.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31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7502" y="116632"/>
            <a:ext cx="8928297" cy="1222619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6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Создано 30 телескопов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(1х12,5 см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4х18 см; 5х19,2 см; 7х22 см; 4х40 см и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2х50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6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которые установлены в  18-ти обсерваториях</a:t>
            </a:r>
            <a:endParaRPr lang="ru-RU" sz="26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Picture 2" descr="C:\Documents and Settings\Admin\Рабочий стол\image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8" t="6754" r="7111" b="27055"/>
          <a:stretch>
            <a:fillRect/>
          </a:stretch>
        </p:blipFill>
        <p:spPr bwMode="auto">
          <a:xfrm>
            <a:off x="256487" y="1867717"/>
            <a:ext cx="1500187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Documents and Settings\Admin\Рабочий стол\РІ РїР°РІРёР»СЊРѕРЅР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6" t="23605" r="49121" b="20703"/>
          <a:stretch>
            <a:fillRect/>
          </a:stretch>
        </p:blipFill>
        <p:spPr bwMode="auto">
          <a:xfrm>
            <a:off x="5732780" y="3284983"/>
            <a:ext cx="1433142" cy="15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imager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12" y="4269337"/>
            <a:ext cx="150018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017"/>
          <p:cNvPicPr>
            <a:picLocks noChangeAspect="1" noChangeArrowheads="1"/>
          </p:cNvPicPr>
          <p:nvPr/>
        </p:nvPicPr>
        <p:blipFill rotWithShape="1">
          <a:blip r:embed="rId6" cstate="print"/>
          <a:srcRect t="12365" b="18364"/>
          <a:stretch/>
        </p:blipFill>
        <p:spPr bwMode="auto">
          <a:xfrm>
            <a:off x="3911885" y="1562691"/>
            <a:ext cx="1629661" cy="1506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5" descr="C:\Documents and Settings\Admin\Рабочий стол\image008.jpg"/>
          <p:cNvPicPr>
            <a:picLocks noChangeAspect="1" noChangeArrowheads="1"/>
          </p:cNvPicPr>
          <p:nvPr/>
        </p:nvPicPr>
        <p:blipFill>
          <a:blip r:embed="rId7" cstate="print"/>
          <a:srcRect t="7088" b="7088"/>
          <a:stretch>
            <a:fillRect/>
          </a:stretch>
        </p:blipFill>
        <p:spPr bwMode="auto">
          <a:xfrm>
            <a:off x="7380312" y="1728141"/>
            <a:ext cx="1541481" cy="1988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C:\Documents and Settings\Admin\Рабочий стол\image00s2.jpg"/>
          <p:cNvPicPr>
            <a:picLocks noChangeAspect="1" noChangeArrowheads="1"/>
          </p:cNvPicPr>
          <p:nvPr/>
        </p:nvPicPr>
        <p:blipFill>
          <a:blip r:embed="rId8" cstate="print"/>
          <a:srcRect l="13684" t="19229" r="5923" b="24367"/>
          <a:stretch>
            <a:fillRect/>
          </a:stretch>
        </p:blipFill>
        <p:spPr bwMode="auto">
          <a:xfrm>
            <a:off x="2006926" y="3198178"/>
            <a:ext cx="1629661" cy="1598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4" descr="C:\Documents and Settings\Admin\Рабочий стол\image01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9" t="3004" r="25768" b="12671"/>
          <a:stretch/>
        </p:blipFill>
        <p:spPr bwMode="auto">
          <a:xfrm>
            <a:off x="3946000" y="3140968"/>
            <a:ext cx="1541378" cy="1548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Игорь\Desktop\Новая папка (11)\image002r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225081"/>
            <a:ext cx="1727497" cy="23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C:\Documents and Settings\Admin\Рабочий стол\2_SR_22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9" t="15919" r="25809" b="44848"/>
          <a:stretch/>
        </p:blipFill>
        <p:spPr bwMode="auto">
          <a:xfrm>
            <a:off x="5706211" y="1490682"/>
            <a:ext cx="1428750" cy="175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Игорь\Desktop\Терскол_2015\image00qq2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1" t="10448" r="14906" b="32575"/>
          <a:stretch/>
        </p:blipFill>
        <p:spPr bwMode="auto">
          <a:xfrm>
            <a:off x="2015286" y="1660555"/>
            <a:ext cx="1548602" cy="148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4"/>
          <p:cNvPicPr>
            <a:picLocks noChangeAspect="1"/>
          </p:cNvPicPr>
          <p:nvPr/>
        </p:nvPicPr>
        <p:blipFill rotWithShape="1">
          <a:blip r:embed="rId13"/>
          <a:srcRect b="3477"/>
          <a:stretch/>
        </p:blipFill>
        <p:spPr bwMode="auto">
          <a:xfrm>
            <a:off x="3896983" y="4739908"/>
            <a:ext cx="1611121" cy="207346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4"/>
          <a:stretch>
            <a:fillRect/>
          </a:stretch>
        </p:blipFill>
        <p:spPr bwMode="auto">
          <a:xfrm>
            <a:off x="5598451" y="4960170"/>
            <a:ext cx="17018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Игорь\Desktop\ЧВ-400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602" y="4868983"/>
            <a:ext cx="1916310" cy="189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82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/>
          </p:cNvSpPr>
          <p:nvPr/>
        </p:nvSpPr>
        <p:spPr bwMode="auto">
          <a:xfrm>
            <a:off x="500063" y="764704"/>
            <a:ext cx="822960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Модернизированы 8 телескопов, в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 eaLnBrk="0" hangingPunct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80-см РК-800 в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Маяках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(Украина), 80-см К-800 на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Терсколе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(Кабардино-Балкария), 64-см телескоп АТ-64 в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(Крым), 60-см Цейсс-600 на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Санглоке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(Таджикистан), 60-см Цейсс-600 в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Тарихе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(Боливия)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Documents and Settings\Admin\Рабочий стол\telescope_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6"/>
          <a:stretch>
            <a:fillRect/>
          </a:stretch>
        </p:blipFill>
        <p:spPr bwMode="auto">
          <a:xfrm>
            <a:off x="6876256" y="3356992"/>
            <a:ext cx="19034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 descr="C:\Documents and Settings\Администратор\Рабочий стол\ISON_logo_best_edi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8" t="16754" r="10001" b="25131"/>
          <a:stretch>
            <a:fillRect/>
          </a:stretch>
        </p:blipFill>
        <p:spPr bwMode="auto">
          <a:xfrm>
            <a:off x="7994650" y="0"/>
            <a:ext cx="11493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3" t="5659" r="334" b="6358"/>
          <a:stretch>
            <a:fillRect/>
          </a:stretch>
        </p:blipFill>
        <p:spPr bwMode="auto">
          <a:xfrm>
            <a:off x="3413497" y="3356992"/>
            <a:ext cx="1806575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370357"/>
            <a:ext cx="1609103" cy="214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6" name="Picture 2" descr="C:\Users\Игорь\Desktop\image002ы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356992"/>
            <a:ext cx="1653233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Игорь\Desktop\image03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356992"/>
            <a:ext cx="1552403" cy="234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10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2088232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Установлены ПЗС-камеры на 7-ми телескопах: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2,6-м ЗТШ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Научном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1-м Цейссе-1000 в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Симеизе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(Крым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70-см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АС-32 в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Абастумани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(Грузия, 70-см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АЗТ-8 в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Чугуеве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(Украина),  60-см Цейсс-600 на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Майданаке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(Узбекистан),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60-см 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S-600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Андрушёвке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Украина),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50-см 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RC-500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Краснодаре</a:t>
            </a:r>
            <a:r>
              <a:rPr lang="ru-RU" sz="2800" b="1" dirty="0">
                <a:latin typeface="Calibri" pitchFamily="34" charset="0"/>
              </a:rPr>
              <a:t/>
            </a:r>
            <a:br>
              <a:rPr lang="ru-RU" sz="2800" b="1" dirty="0">
                <a:latin typeface="Calibri" pitchFamily="34" charset="0"/>
              </a:rPr>
            </a:br>
            <a:endParaRPr lang="ru-RU" sz="2800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0"/>
          <a:stretch>
            <a:fillRect/>
          </a:stretch>
        </p:blipFill>
        <p:spPr bwMode="auto">
          <a:xfrm>
            <a:off x="4572000" y="4203534"/>
            <a:ext cx="2070804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10" descr="image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3"/>
          <a:stretch>
            <a:fillRect/>
          </a:stretch>
        </p:blipFill>
        <p:spPr bwMode="auto">
          <a:xfrm>
            <a:off x="125551" y="3090424"/>
            <a:ext cx="2347185" cy="2243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945" y="2517900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Z10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224" y="2517900"/>
            <a:ext cx="2143125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6256" y="2517900"/>
            <a:ext cx="1928812" cy="1446212"/>
          </a:xfrm>
          <a:prstGeom prst="rect">
            <a:avLst/>
          </a:prstGeom>
        </p:spPr>
      </p:pic>
      <p:pic>
        <p:nvPicPr>
          <p:cNvPr id="2050" name="Picture 2" descr="C:\Users\Игорь\Desktop\image02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060882"/>
            <a:ext cx="1575569" cy="236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414" y="4060882"/>
            <a:ext cx="1728192" cy="260023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952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сети мониторинга околоземного космического пространства (ОКП)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5040560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Развертывание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обзорной подсистемы научной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сети НСОИ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АФН из 13-ти телескопов (1х20 см, 5х22 см, 6х25 см, 1х50см)  - до сих пор остается основной базой для ведения каталога ярких КО.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заинтересованных в мониторинге ОКП, для оплаты производства и установки телескопов, закупки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оборудования: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в создани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пунктов наблюдений для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АО «АНЦ»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(6 телескопов, программное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обеспечение, места размещения, служба времени, наблюдатели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омощь в создании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пунктов наблюдений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«МАК «Вымпел»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(5 телескопов,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размещения)</a:t>
            </a:r>
          </a:p>
          <a:p>
            <a:pPr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оздание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ИПМ экспериментальных образцов ОЭС-50 и ОЭС-65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Роскосмоса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размещенных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оптических пунктов г. Кисловодск и г. Уссурийск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>
              <a:buFontTx/>
              <a:buChar char="-"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82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7504" y="116633"/>
            <a:ext cx="8867328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Задачи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ЦСИТО в ИПМ им. М.В. Келдыша РАН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395536" y="836712"/>
            <a:ext cx="8496944" cy="5616624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базы данных по космическим объектам и связанным событиям (запуски, разрушения, сход с орбиты и т.д.), получаемым измерениям и аналитическому продукту (орбиты и др.)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Ежесуточное планирование работы оптических телескопов для обычных и специальных обзоров,  наблюдений по эфемеридам объектов  на ГСО, ВЭО и СВО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Сбор и обработка оптических измерений, определение параметров орбит и оценки точности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запросами заказчиков и подготовка окончательного продукта (сырые измерения, орбитальные данные или эфемериды, отчеты со статистикой и т.д.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-"/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данных для верификации и развития модели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популяции космического мусора на высоких орбитах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42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2316</TotalTime>
  <Words>4219</Words>
  <Application>Microsoft Office PowerPoint</Application>
  <PresentationFormat>Экран (4:3)</PresentationFormat>
  <Paragraphs>278</Paragraphs>
  <Slides>48</Slides>
  <Notes>10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0" baseType="lpstr">
      <vt:lpstr>Тема Office</vt:lpstr>
      <vt:lpstr>Equation.DSMT4</vt:lpstr>
      <vt:lpstr> Центр сбора и анализа информации о космическом мусоре, Международная научная сеть получения оптических измерений по космическим объектам, развитие модели популяции космического мусора на высоких орбитах </vt:lpstr>
      <vt:lpstr>Немного истории и почему ИПМ занимается вопросами космического мусора</vt:lpstr>
      <vt:lpstr>Измерения космического мусора</vt:lpstr>
      <vt:lpstr>Развертывание сети НСОИ АФН</vt:lpstr>
      <vt:lpstr>Презентация PowerPoint</vt:lpstr>
      <vt:lpstr>Презентация PowerPoint</vt:lpstr>
      <vt:lpstr>Установлены ПЗС-камеры на 7-ми телескопах: 2,6-м ЗТШ в Научном  и 1-м Цейссе-1000 в Симеизе (Крым), 70-см АС-32 в Абастумани (Грузия, 70-см АЗТ-8 в Чугуеве (Украина),  60-см Цейсс-600 на Майданаке (Узбекистан), 60-см S-600 в Андрушёвке (Украина), 50-см RC-500 в Краснодаре </vt:lpstr>
      <vt:lpstr>Расширение сети мониторинга околоземного космического пространства (ОКП)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в работах АСПОС ОКП</vt:lpstr>
      <vt:lpstr>Презентация PowerPoint</vt:lpstr>
      <vt:lpstr>Географическое расположение и принадлежность обсерваторий – информационных источников сегмента АСПОС ОКП в ИПМ</vt:lpstr>
      <vt:lpstr>Рост количества измерений по годам, получаемых отечественной системой мониторинга ОКП, и вклад различных информационных подсистем в 2017 г.</vt:lpstr>
      <vt:lpstr>Презентация PowerPoint</vt:lpstr>
      <vt:lpstr>Работа сегмента АСПОС ОКП по мониторингу опасных ситуаций на ГСО, ВЭО и СВО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Направления развития наблюдательных средств оптической сети ИПМ </vt:lpstr>
      <vt:lpstr>Презентация PowerPoint</vt:lpstr>
      <vt:lpstr>Пример высокоточных (&lt;1”) измерений  ТАЛ-250К (красный цвет)</vt:lpstr>
      <vt:lpstr>Презентация PowerPoint</vt:lpstr>
      <vt:lpstr>Презентация PowerPoint</vt:lpstr>
      <vt:lpstr>Презентация PowerPoint</vt:lpstr>
      <vt:lpstr>Чем средства РАН дополняют АСПОС ОКП</vt:lpstr>
      <vt:lpstr>НСОИ АФН вносит важный вклад в мониторинг ярких КО на ГСО</vt:lpstr>
      <vt:lpstr>Презентация PowerPoint</vt:lpstr>
      <vt:lpstr>Уникальные стороны средств РАН</vt:lpstr>
      <vt:lpstr>Презентация PowerPoint</vt:lpstr>
      <vt:lpstr>Предложения по ЦКП</vt:lpstr>
      <vt:lpstr>Направления развития средств АСПОС ОКП</vt:lpstr>
      <vt:lpstr>Сравнение уровня контроля ярких и слабых КО на ГСО по данным ПАО «МАК «Вымпел» за 2016-2017 гг. (измеренные/контролируемые КО)</vt:lpstr>
      <vt:lpstr>Презентация PowerPoint</vt:lpstr>
      <vt:lpstr>Сравнение планов ГСО-обзоров Сова-75 (ОЭК ОКМ) и модернизированного ЭОС-65 (ЭОП-2)</vt:lpstr>
      <vt:lpstr>Направления развития зарубежных средств мониторинга ОКП</vt:lpstr>
      <vt:lpstr>Презентация PowerPoint</vt:lpstr>
      <vt:lpstr>Презентация PowerPoint</vt:lpstr>
      <vt:lpstr>На рис.1 представлены пространственные распределения температуры  и давления  в лазерно – плазменном факеле Алюминиевой мишени испаренной лазерными импульсами ns-длительности  (τ=20 ns) для 2-х длин волн.</vt:lpstr>
      <vt:lpstr>Выводы</vt:lpstr>
      <vt:lpstr>Выводы (продолжение)</vt:lpstr>
      <vt:lpstr>СПАСИБО ЗА ВНИМАНИЕ. ВОПРОСЫ.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 сбора и анализа информации о космическом мусоре, Международная научная сеть получения оптических измерений по космическим объектам, развитие модели популяции космического мусора на высоких орбитах</dc:title>
  <dc:creator>Игорь</dc:creator>
  <cp:lastModifiedBy>Игорь</cp:lastModifiedBy>
  <cp:revision>188</cp:revision>
  <dcterms:created xsi:type="dcterms:W3CDTF">2018-06-08T00:39:53Z</dcterms:created>
  <dcterms:modified xsi:type="dcterms:W3CDTF">2018-06-27T17:57:01Z</dcterms:modified>
</cp:coreProperties>
</file>